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notesSlides/notesSlide3.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charts/chart5.xml" ContentType="application/vnd.openxmlformats-officedocument.drawingml.chart+xml"/>
  <Override PartName="/ppt/theme/themeOverride5.xml" ContentType="application/vnd.openxmlformats-officedocument.themeOverride+xml"/>
  <Override PartName="/ppt/notesSlides/notesSlide4.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4.xml" ContentType="application/vnd.openxmlformats-officedocument.drawingml.chartshapes+xml"/>
  <Override PartName="/ppt/charts/chart7.xml" ContentType="application/vnd.openxmlformats-officedocument.drawingml.chart+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8.xml" ContentType="application/vnd.openxmlformats-officedocument.drawingml.chart+xml"/>
  <Override PartName="/ppt/theme/themeOverride7.xml" ContentType="application/vnd.openxmlformats-officedocument.themeOverride+xml"/>
  <Override PartName="/ppt/drawings/drawing5.xml" ContentType="application/vnd.openxmlformats-officedocument.drawingml.chartshapes+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8"/>
  </p:notesMasterIdLst>
  <p:sldIdLst>
    <p:sldId id="308" r:id="rId2"/>
    <p:sldId id="388" r:id="rId3"/>
    <p:sldId id="358" r:id="rId4"/>
    <p:sldId id="359" r:id="rId5"/>
    <p:sldId id="389" r:id="rId6"/>
    <p:sldId id="470" r:id="rId7"/>
    <p:sldId id="382" r:id="rId8"/>
    <p:sldId id="383" r:id="rId9"/>
    <p:sldId id="384" r:id="rId10"/>
    <p:sldId id="289" r:id="rId11"/>
    <p:sldId id="300" r:id="rId12"/>
    <p:sldId id="267" r:id="rId13"/>
    <p:sldId id="303" r:id="rId14"/>
    <p:sldId id="302" r:id="rId15"/>
    <p:sldId id="461" r:id="rId16"/>
    <p:sldId id="356" r:id="rId17"/>
    <p:sldId id="350" r:id="rId18"/>
    <p:sldId id="315" r:id="rId19"/>
    <p:sldId id="316" r:id="rId20"/>
    <p:sldId id="351" r:id="rId21"/>
    <p:sldId id="352" r:id="rId22"/>
    <p:sldId id="340" r:id="rId23"/>
    <p:sldId id="354" r:id="rId24"/>
    <p:sldId id="307" r:id="rId25"/>
    <p:sldId id="355" r:id="rId26"/>
    <p:sldId id="391" r:id="rId27"/>
    <p:sldId id="365" r:id="rId28"/>
    <p:sldId id="366" r:id="rId29"/>
    <p:sldId id="367" r:id="rId30"/>
    <p:sldId id="362" r:id="rId31"/>
    <p:sldId id="392" r:id="rId32"/>
    <p:sldId id="401" r:id="rId33"/>
    <p:sldId id="364" r:id="rId34"/>
    <p:sldId id="394" r:id="rId35"/>
    <p:sldId id="404" r:id="rId36"/>
    <p:sldId id="402" r:id="rId37"/>
    <p:sldId id="405" r:id="rId38"/>
    <p:sldId id="393" r:id="rId39"/>
    <p:sldId id="348" r:id="rId40"/>
    <p:sldId id="363" r:id="rId41"/>
    <p:sldId id="397" r:id="rId42"/>
    <p:sldId id="398" r:id="rId43"/>
    <p:sldId id="399" r:id="rId44"/>
    <p:sldId id="400" r:id="rId45"/>
    <p:sldId id="396" r:id="rId46"/>
    <p:sldId id="347" r:id="rId47"/>
    <p:sldId id="407" r:id="rId48"/>
    <p:sldId id="409" r:id="rId49"/>
    <p:sldId id="410" r:id="rId50"/>
    <p:sldId id="412" r:id="rId51"/>
    <p:sldId id="413" r:id="rId52"/>
    <p:sldId id="415" r:id="rId53"/>
    <p:sldId id="414" r:id="rId54"/>
    <p:sldId id="416" r:id="rId55"/>
    <p:sldId id="346" r:id="rId56"/>
    <p:sldId id="417" r:id="rId57"/>
    <p:sldId id="419" r:id="rId58"/>
    <p:sldId id="420" r:id="rId59"/>
    <p:sldId id="418" r:id="rId60"/>
    <p:sldId id="437" r:id="rId61"/>
    <p:sldId id="422" r:id="rId62"/>
    <p:sldId id="421" r:id="rId63"/>
    <p:sldId id="423" r:id="rId64"/>
    <p:sldId id="430" r:id="rId65"/>
    <p:sldId id="435" r:id="rId66"/>
    <p:sldId id="436" r:id="rId67"/>
    <p:sldId id="344" r:id="rId68"/>
    <p:sldId id="426" r:id="rId69"/>
    <p:sldId id="343" r:id="rId70"/>
    <p:sldId id="429" r:id="rId71"/>
    <p:sldId id="427" r:id="rId72"/>
    <p:sldId id="428" r:id="rId73"/>
    <p:sldId id="431" r:id="rId74"/>
    <p:sldId id="342" r:id="rId75"/>
    <p:sldId id="432" r:id="rId76"/>
    <p:sldId id="459" r:id="rId77"/>
    <p:sldId id="433" r:id="rId78"/>
    <p:sldId id="438" r:id="rId79"/>
    <p:sldId id="458" r:id="rId80"/>
    <p:sldId id="439" r:id="rId81"/>
    <p:sldId id="460" r:id="rId82"/>
    <p:sldId id="441" r:id="rId83"/>
    <p:sldId id="442" r:id="rId84"/>
    <p:sldId id="457" r:id="rId85"/>
    <p:sldId id="444" r:id="rId86"/>
    <p:sldId id="445" r:id="rId87"/>
    <p:sldId id="446" r:id="rId88"/>
    <p:sldId id="317" r:id="rId89"/>
    <p:sldId id="451" r:id="rId90"/>
    <p:sldId id="447" r:id="rId91"/>
    <p:sldId id="471" r:id="rId92"/>
    <p:sldId id="473" r:id="rId93"/>
    <p:sldId id="472" r:id="rId94"/>
    <p:sldId id="452" r:id="rId95"/>
    <p:sldId id="339" r:id="rId96"/>
    <p:sldId id="453" r:id="rId97"/>
    <p:sldId id="454" r:id="rId98"/>
    <p:sldId id="455" r:id="rId99"/>
    <p:sldId id="469" r:id="rId100"/>
    <p:sldId id="465" r:id="rId101"/>
    <p:sldId id="467" r:id="rId102"/>
    <p:sldId id="468" r:id="rId103"/>
    <p:sldId id="466" r:id="rId104"/>
    <p:sldId id="463" r:id="rId105"/>
    <p:sldId id="464" r:id="rId106"/>
    <p:sldId id="474" r:id="rId107"/>
    <p:sldId id="475" r:id="rId108"/>
    <p:sldId id="476" r:id="rId109"/>
    <p:sldId id="477" r:id="rId110"/>
    <p:sldId id="456" r:id="rId111"/>
    <p:sldId id="462" r:id="rId112"/>
    <p:sldId id="336" r:id="rId113"/>
    <p:sldId id="385" r:id="rId114"/>
    <p:sldId id="386" r:id="rId115"/>
    <p:sldId id="387" r:id="rId116"/>
    <p:sldId id="369" r:id="rId11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E75B6"/>
    <a:srgbClr val="548235"/>
    <a:srgbClr val="990000"/>
    <a:srgbClr val="66FFFF"/>
    <a:srgbClr val="0033CC"/>
    <a:srgbClr val="CC0066"/>
    <a:srgbClr val="6EFA36"/>
    <a:srgbClr val="FFFF00"/>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7" d="100"/>
          <a:sy n="57" d="100"/>
        </p:scale>
        <p:origin x="-584" y="2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1"/>
          <c:showSerName val="0"/>
          <c:showPercent val="0"/>
          <c:showBubbleSize val="0"/>
          <c:showLeaderLines val="0"/>
        </c:dLbls>
        <c:firstSliceAng val="0"/>
      </c:pieChart>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1"/>
          <c:showSerName val="0"/>
          <c:showPercent val="0"/>
          <c:showBubbleSize val="0"/>
          <c:showLeaderLines val="0"/>
        </c:dLbls>
        <c:firstSliceAng val="0"/>
      </c:pieChart>
    </c:plotArea>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Series 1</c:v>
                </c:pt>
              </c:strCache>
            </c:strRef>
          </c:tx>
          <c:dPt>
            <c:idx val="0"/>
            <c:bubble3D val="0"/>
            <c:explosion val="15"/>
            <c:extLst>
              <c:ext xmlns:c16="http://schemas.microsoft.com/office/drawing/2014/chart" uri="{C3380CC4-5D6E-409C-BE32-E72D297353CC}">
                <c16:uniqueId val="{00000001-6C32-481D-8611-66CFF2799465}"/>
              </c:ext>
            </c:extLst>
          </c:dPt>
          <c:dPt>
            <c:idx val="1"/>
            <c:bubble3D val="0"/>
            <c:explosion val="113"/>
            <c:extLst>
              <c:ext xmlns:c16="http://schemas.microsoft.com/office/drawing/2014/chart" uri="{C3380CC4-5D6E-409C-BE32-E72D297353CC}">
                <c16:uniqueId val="{00000003-6C32-481D-8611-66CFF2799465}"/>
              </c:ext>
            </c:extLst>
          </c:dPt>
          <c:dPt>
            <c:idx val="2"/>
            <c:bubble3D val="0"/>
            <c:explosion val="80"/>
            <c:extLst>
              <c:ext xmlns:c16="http://schemas.microsoft.com/office/drawing/2014/chart" uri="{C3380CC4-5D6E-409C-BE32-E72D297353CC}">
                <c16:uniqueId val="{00000005-6C32-481D-8611-66CFF2799465}"/>
              </c:ext>
            </c:extLst>
          </c:dPt>
          <c:dPt>
            <c:idx val="3"/>
            <c:bubble3D val="0"/>
            <c:explosion val="71"/>
            <c:extLst>
              <c:ext xmlns:c16="http://schemas.microsoft.com/office/drawing/2014/chart" uri="{C3380CC4-5D6E-409C-BE32-E72D297353CC}">
                <c16:uniqueId val="{00000007-6C32-481D-8611-66CFF2799465}"/>
              </c:ext>
            </c:extLst>
          </c:dPt>
          <c:dPt>
            <c:idx val="4"/>
            <c:bubble3D val="0"/>
            <c:explosion val="7"/>
            <c:extLst>
              <c:ext xmlns:c16="http://schemas.microsoft.com/office/drawing/2014/chart" uri="{C3380CC4-5D6E-409C-BE32-E72D297353CC}">
                <c16:uniqueId val="{00000009-6C32-481D-8611-66CFF2799465}"/>
              </c:ext>
            </c:extLst>
          </c:dPt>
          <c:dPt>
            <c:idx val="5"/>
            <c:bubble3D val="0"/>
            <c:explosion val="24"/>
            <c:extLst>
              <c:ext xmlns:c16="http://schemas.microsoft.com/office/drawing/2014/chart" uri="{C3380CC4-5D6E-409C-BE32-E72D297353CC}">
                <c16:uniqueId val="{0000000B-6C32-481D-8611-66CFF2799465}"/>
              </c:ext>
            </c:extLst>
          </c:dPt>
          <c:dPt>
            <c:idx val="6"/>
            <c:bubble3D val="0"/>
            <c:explosion val="53"/>
            <c:extLst>
              <c:ext xmlns:c16="http://schemas.microsoft.com/office/drawing/2014/chart" uri="{C3380CC4-5D6E-409C-BE32-E72D297353CC}">
                <c16:uniqueId val="{0000000D-6C32-481D-8611-66CFF2799465}"/>
              </c:ext>
            </c:extLst>
          </c:dPt>
          <c:dPt>
            <c:idx val="7"/>
            <c:bubble3D val="0"/>
            <c:explosion val="115"/>
            <c:extLst>
              <c:ext xmlns:c16="http://schemas.microsoft.com/office/drawing/2014/chart" uri="{C3380CC4-5D6E-409C-BE32-E72D297353CC}">
                <c16:uniqueId val="{0000000F-6C32-481D-8611-66CFF2799465}"/>
              </c:ext>
            </c:extLst>
          </c:dPt>
          <c:dPt>
            <c:idx val="8"/>
            <c:bubble3D val="0"/>
            <c:explosion val="71"/>
            <c:extLst>
              <c:ext xmlns:c16="http://schemas.microsoft.com/office/drawing/2014/chart" uri="{C3380CC4-5D6E-409C-BE32-E72D297353CC}">
                <c16:uniqueId val="{00000011-6C32-481D-8611-66CFF2799465}"/>
              </c:ext>
            </c:extLst>
          </c:dPt>
          <c:dPt>
            <c:idx val="9"/>
            <c:bubble3D val="0"/>
            <c:explosion val="24"/>
            <c:extLst>
              <c:ext xmlns:c16="http://schemas.microsoft.com/office/drawing/2014/chart" uri="{C3380CC4-5D6E-409C-BE32-E72D297353CC}">
                <c16:uniqueId val="{00000013-6C32-481D-8611-66CFF2799465}"/>
              </c:ext>
            </c:extLst>
          </c:dPt>
          <c:dLbls>
            <c:dLbl>
              <c:idx val="0"/>
              <c:tx>
                <c:rich>
                  <a:bodyPr/>
                  <a:lstStyle/>
                  <a:p>
                    <a:r>
                      <a:rPr lang="en-US" err="1"/>
                      <a:t>Exégesis</a:t>
                    </a:r>
                    <a:r>
                      <a:rPr lang="en-US"/>
                      <a:t> </a:t>
                    </a:r>
                  </a:p>
                  <a:p>
                    <a:r>
                      <a:rPr lang="en-US"/>
                      <a:t>Bíblica y </a:t>
                    </a:r>
                    <a:r>
                      <a:rPr lang="en-US" err="1"/>
                      <a:t>Hermenéutica</a:t>
                    </a:r>
                    <a:endParaRPr lang="en-US"/>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32-481D-8611-66CFF2799465}"/>
                </c:ext>
              </c:extLst>
            </c:dLbl>
            <c:dLbl>
              <c:idx val="1"/>
              <c:layout>
                <c:manualLayout>
                  <c:x val="-7.1562735915498527E-2"/>
                  <c:y val="0.11594173228346458"/>
                </c:manualLayout>
              </c:layout>
              <c:tx>
                <c:rich>
                  <a:bodyPr/>
                  <a:lstStyle/>
                  <a:p>
                    <a:r>
                      <a:rPr lang="es-ES" sz="1000" b="0" i="0" u="none" strike="noStrike" baseline="0"/>
                      <a:t>Panorama y Integración de la Biblia (I, II) </a:t>
                    </a:r>
                    <a:endParaRPr lang="es-ES"/>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32-481D-8611-66CFF2799465}"/>
                </c:ext>
              </c:extLst>
            </c:dLbl>
            <c:dLbl>
              <c:idx val="3"/>
              <c:layout>
                <c:manualLayout>
                  <c:x val="-0.10102239940998374"/>
                  <c:y val="-8.3357930258717766E-2"/>
                </c:manualLayout>
              </c:layout>
              <c:tx>
                <c:rich>
                  <a:bodyPr/>
                  <a:lstStyle/>
                  <a:p>
                    <a:r>
                      <a:rPr lang="en-US"/>
                      <a:t>Cosmo Visión, </a:t>
                    </a:r>
                  </a:p>
                  <a:p>
                    <a:r>
                      <a:rPr lang="en-US" err="1"/>
                      <a:t>Contexto</a:t>
                    </a:r>
                    <a:r>
                      <a:rPr lang="en-US"/>
                      <a:t> </a:t>
                    </a:r>
                  </a:p>
                  <a:p>
                    <a:r>
                      <a:rPr lang="en-US"/>
                      <a:t>Cultural –</a:t>
                    </a:r>
                  </a:p>
                  <a:p>
                    <a:r>
                      <a:rPr lang="en-US"/>
                      <a:t> Histórico</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C32-481D-8611-66CFF2799465}"/>
                </c:ext>
              </c:extLst>
            </c:dLbl>
            <c:dLbl>
              <c:idx val="5"/>
              <c:layout>
                <c:manualLayout>
                  <c:x val="0.11117279974424188"/>
                  <c:y val="-5.784296962879650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C32-481D-8611-66CFF2799465}"/>
                </c:ext>
              </c:extLst>
            </c:dLbl>
            <c:dLbl>
              <c:idx val="6"/>
              <c:layout>
                <c:manualLayout>
                  <c:x val="0.11317480338442015"/>
                  <c:y val="-0.12696062992125995"/>
                </c:manualLayout>
              </c:layout>
              <c:tx>
                <c:rich>
                  <a:bodyPr/>
                  <a:lstStyle/>
                  <a:p>
                    <a:r>
                      <a:rPr lang="es-ES" sz="1000" b="0" i="0" u="none" strike="noStrike" baseline="0"/>
                      <a:t>Panorama de la Historia de la Iglesia (I, II) </a:t>
                    </a:r>
                    <a:r>
                      <a:rPr lang="es-ES"/>
                      <a:t> </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C32-481D-8611-66CFF2799465}"/>
                </c:ext>
              </c:extLst>
            </c:dLbl>
            <c:dLbl>
              <c:idx val="7"/>
              <c:layout>
                <c:manualLayout>
                  <c:x val="-4.851471805633098E-6"/>
                  <c:y val="-1.715791123124534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C32-481D-8611-66CFF2799465}"/>
                </c:ext>
              </c:extLst>
            </c:dLbl>
            <c:dLbl>
              <c:idx val="8"/>
              <c:layout>
                <c:manualLayout>
                  <c:x val="8.8288877697425772E-2"/>
                  <c:y val="0.1098755905511811"/>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C32-481D-8611-66CFF2799465}"/>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extLst>
          </c:dLbls>
          <c:cat>
            <c:strRef>
              <c:f>Sheet1!$A$2:$A$11</c:f>
              <c:strCache>
                <c:ptCount val="10"/>
                <c:pt idx="0">
                  <c:v>Exégesis Bíblica y Hermenéutica</c:v>
                </c:pt>
                <c:pt idx="1">
                  <c:v>Panorama y Integración de la Biblia (I, II)</c:v>
                </c:pt>
                <c:pt idx="2">
                  <c:v>Formación Espiritual y Discipulado</c:v>
                </c:pt>
                <c:pt idx="3">
                  <c:v>Cosmo Visión, Contexto Cultural – Histórico</c:v>
                </c:pt>
                <c:pt idx="4">
                  <c:v>Teología BIBLICA, Sistemática, Practica</c:v>
                </c:pt>
                <c:pt idx="5">
                  <c:v>Exposición Bíblica y Oralidad</c:v>
                </c:pt>
                <c:pt idx="6">
                  <c:v>Panorama de la Historia de la Iglesia (I, II)</c:v>
                </c:pt>
                <c:pt idx="7">
                  <c:v>Consejería Pastoral</c:v>
                </c:pt>
                <c:pt idx="8">
                  <c:v>Misiones entre Culturas</c:v>
                </c:pt>
                <c:pt idx="9">
                  <c:v>Educación Teológica</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6C32-481D-8611-66CFF2799465}"/>
            </c:ext>
          </c:extLst>
        </c:ser>
        <c:dLbls>
          <c:showLegendKey val="0"/>
          <c:showVal val="0"/>
          <c:showCatName val="1"/>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1"/>
          <c:showSerName val="0"/>
          <c:showPercent val="0"/>
          <c:showBubbleSize val="0"/>
          <c:showLeaderLines val="0"/>
        </c:dLbls>
        <c:firstSliceAng val="0"/>
      </c:pieChart>
    </c:plotArea>
    <c:plotVisOnly val="1"/>
    <c:dispBlanksAs val="gap"/>
    <c:showDLblsOverMax val="0"/>
  </c:chart>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Series 1</c:v>
                </c:pt>
              </c:strCache>
            </c:strRef>
          </c:tx>
          <c:dPt>
            <c:idx val="0"/>
            <c:bubble3D val="0"/>
            <c:extLst>
              <c:ext xmlns:c16="http://schemas.microsoft.com/office/drawing/2014/chart" uri="{C3380CC4-5D6E-409C-BE32-E72D297353CC}">
                <c16:uniqueId val="{00000000-5E8C-4DAF-8BC1-9C0222F5576F}"/>
              </c:ext>
            </c:extLst>
          </c:dPt>
          <c:dPt>
            <c:idx val="1"/>
            <c:bubble3D val="0"/>
            <c:extLst>
              <c:ext xmlns:c16="http://schemas.microsoft.com/office/drawing/2014/chart" uri="{C3380CC4-5D6E-409C-BE32-E72D297353CC}">
                <c16:uniqueId val="{00000001-5E8C-4DAF-8BC1-9C0222F5576F}"/>
              </c:ext>
            </c:extLst>
          </c:dPt>
          <c:dPt>
            <c:idx val="2"/>
            <c:bubble3D val="0"/>
            <c:extLst>
              <c:ext xmlns:c16="http://schemas.microsoft.com/office/drawing/2014/chart" uri="{C3380CC4-5D6E-409C-BE32-E72D297353CC}">
                <c16:uniqueId val="{00000002-5E8C-4DAF-8BC1-9C0222F5576F}"/>
              </c:ext>
            </c:extLst>
          </c:dPt>
          <c:dPt>
            <c:idx val="3"/>
            <c:bubble3D val="0"/>
            <c:extLst>
              <c:ext xmlns:c16="http://schemas.microsoft.com/office/drawing/2014/chart" uri="{C3380CC4-5D6E-409C-BE32-E72D297353CC}">
                <c16:uniqueId val="{00000003-5E8C-4DAF-8BC1-9C0222F5576F}"/>
              </c:ext>
            </c:extLst>
          </c:dPt>
          <c:dPt>
            <c:idx val="4"/>
            <c:bubble3D val="0"/>
            <c:extLst>
              <c:ext xmlns:c16="http://schemas.microsoft.com/office/drawing/2014/chart" uri="{C3380CC4-5D6E-409C-BE32-E72D297353CC}">
                <c16:uniqueId val="{00000004-5E8C-4DAF-8BC1-9C0222F5576F}"/>
              </c:ext>
            </c:extLst>
          </c:dPt>
          <c:dPt>
            <c:idx val="5"/>
            <c:bubble3D val="0"/>
            <c:extLst>
              <c:ext xmlns:c16="http://schemas.microsoft.com/office/drawing/2014/chart" uri="{C3380CC4-5D6E-409C-BE32-E72D297353CC}">
                <c16:uniqueId val="{00000005-5E8C-4DAF-8BC1-9C0222F5576F}"/>
              </c:ext>
            </c:extLst>
          </c:dPt>
          <c:dPt>
            <c:idx val="6"/>
            <c:bubble3D val="0"/>
            <c:extLst>
              <c:ext xmlns:c16="http://schemas.microsoft.com/office/drawing/2014/chart" uri="{C3380CC4-5D6E-409C-BE32-E72D297353CC}">
                <c16:uniqueId val="{00000006-5E8C-4DAF-8BC1-9C0222F5576F}"/>
              </c:ext>
            </c:extLst>
          </c:dPt>
          <c:dPt>
            <c:idx val="7"/>
            <c:bubble3D val="0"/>
            <c:extLst>
              <c:ext xmlns:c16="http://schemas.microsoft.com/office/drawing/2014/chart" uri="{C3380CC4-5D6E-409C-BE32-E72D297353CC}">
                <c16:uniqueId val="{00000007-5E8C-4DAF-8BC1-9C0222F5576F}"/>
              </c:ext>
            </c:extLst>
          </c:dPt>
          <c:dPt>
            <c:idx val="8"/>
            <c:bubble3D val="0"/>
            <c:extLst>
              <c:ext xmlns:c16="http://schemas.microsoft.com/office/drawing/2014/chart" uri="{C3380CC4-5D6E-409C-BE32-E72D297353CC}">
                <c16:uniqueId val="{00000008-5E8C-4DAF-8BC1-9C0222F5576F}"/>
              </c:ext>
            </c:extLst>
          </c:dPt>
          <c:dPt>
            <c:idx val="9"/>
            <c:bubble3D val="0"/>
            <c:extLst>
              <c:ext xmlns:c16="http://schemas.microsoft.com/office/drawing/2014/chart" uri="{C3380CC4-5D6E-409C-BE32-E72D297353CC}">
                <c16:uniqueId val="{00000009-5E8C-4DAF-8BC1-9C0222F5576F}"/>
              </c:ext>
            </c:extLst>
          </c:dPt>
          <c:dLbls>
            <c:dLbl>
              <c:idx val="0"/>
              <c:tx>
                <c:rich>
                  <a:bodyPr/>
                  <a:lstStyle/>
                  <a:p>
                    <a:r>
                      <a:rPr lang="en-US" err="1"/>
                      <a:t>Exégesis</a:t>
                    </a:r>
                    <a:r>
                      <a:rPr lang="en-US"/>
                      <a:t> </a:t>
                    </a:r>
                  </a:p>
                  <a:p>
                    <a:r>
                      <a:rPr lang="en-US"/>
                      <a:t>Bíblica y </a:t>
                    </a:r>
                    <a:r>
                      <a:rPr lang="en-US" err="1"/>
                      <a:t>Hermenéutica</a:t>
                    </a:r>
                    <a:endParaRPr lang="en-US"/>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8C-4DAF-8BC1-9C0222F5576F}"/>
                </c:ext>
              </c:extLst>
            </c:dLbl>
            <c:dLbl>
              <c:idx val="1"/>
              <c:layout>
                <c:manualLayout>
                  <c:x val="-0.17114399349187559"/>
                  <c:y val="0.12562189054726369"/>
                </c:manualLayout>
              </c:layout>
              <c:tx>
                <c:rich>
                  <a:bodyPr/>
                  <a:lstStyle/>
                  <a:p>
                    <a:r>
                      <a:rPr lang="es-ES" sz="1000" b="0" i="0" u="none" strike="noStrike" baseline="0"/>
                      <a:t>Panorama y Integración de la Biblia (I, II) </a:t>
                    </a:r>
                    <a:endParaRPr lang="es-ES"/>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8C-4DAF-8BC1-9C0222F5576F}"/>
                </c:ext>
              </c:extLst>
            </c:dLbl>
            <c:dLbl>
              <c:idx val="3"/>
              <c:layout>
                <c:manualLayout>
                  <c:x val="-0.13616607352336413"/>
                  <c:y val="-0.11505660673012898"/>
                </c:manualLayout>
              </c:layout>
              <c:tx>
                <c:rich>
                  <a:bodyPr/>
                  <a:lstStyle/>
                  <a:p>
                    <a:r>
                      <a:rPr lang="en-US"/>
                      <a:t>Cosmo Visión, </a:t>
                    </a:r>
                  </a:p>
                  <a:p>
                    <a:r>
                      <a:rPr lang="en-US" err="1"/>
                      <a:t>Contexto</a:t>
                    </a:r>
                    <a:r>
                      <a:rPr lang="en-US"/>
                      <a:t> </a:t>
                    </a:r>
                  </a:p>
                  <a:p>
                    <a:r>
                      <a:rPr lang="en-US"/>
                      <a:t>Cultural –</a:t>
                    </a:r>
                  </a:p>
                  <a:p>
                    <a:r>
                      <a:rPr lang="en-US"/>
                      <a:t> Histórico</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8C-4DAF-8BC1-9C0222F5576F}"/>
                </c:ext>
              </c:extLst>
            </c:dLbl>
            <c:dLbl>
              <c:idx val="5"/>
              <c:layout>
                <c:manualLayout>
                  <c:x val="9.5453317543684302E-2"/>
                  <c:y val="-0.1283333333333333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8C-4DAF-8BC1-9C0222F5576F}"/>
                </c:ext>
              </c:extLst>
            </c:dLbl>
            <c:dLbl>
              <c:idx val="6"/>
              <c:layout>
                <c:manualLayout>
                  <c:x val="0.18182799947890446"/>
                  <c:y val="-0.12060661260626004"/>
                </c:manualLayout>
              </c:layout>
              <c:tx>
                <c:rich>
                  <a:bodyPr/>
                  <a:lstStyle/>
                  <a:p>
                    <a:r>
                      <a:rPr lang="es-ES" sz="1000" b="0" i="0" u="none" strike="noStrike" baseline="0" dirty="0"/>
                      <a:t>Panorama de la Historia de la Iglesia (I, II) </a:t>
                    </a:r>
                    <a:r>
                      <a:rPr lang="es-ES" dirty="0"/>
                      <a:t> </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8C-4DAF-8BC1-9C0222F5576F}"/>
                </c:ext>
              </c:extLst>
            </c:dLbl>
            <c:dLbl>
              <c:idx val="7"/>
              <c:layout>
                <c:manualLayout>
                  <c:x val="0.19452397890491338"/>
                  <c:y val="2.5502409213773653E-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E8C-4DAF-8BC1-9C0222F5576F}"/>
                </c:ext>
              </c:extLst>
            </c:dLbl>
            <c:dLbl>
              <c:idx val="8"/>
              <c:layout>
                <c:manualLayout>
                  <c:x val="0.16933951611689074"/>
                  <c:y val="0.11454118720905711"/>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E8C-4DAF-8BC1-9C0222F5576F}"/>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extLst>
          </c:dLbls>
          <c:cat>
            <c:strRef>
              <c:f>Sheet1!$A$2:$A$11</c:f>
              <c:strCache>
                <c:ptCount val="10"/>
                <c:pt idx="0">
                  <c:v>Exégesis Bíblica y Hermenéutica</c:v>
                </c:pt>
                <c:pt idx="1">
                  <c:v>Panorama y Integración de la Biblia (I, II)</c:v>
                </c:pt>
                <c:pt idx="2">
                  <c:v>Formación Espiritual y Discipulado</c:v>
                </c:pt>
                <c:pt idx="3">
                  <c:v>Cosmo Visión, Contexto Cultural – Histórico</c:v>
                </c:pt>
                <c:pt idx="4">
                  <c:v>Teología BIBLICA, Sistemática, Practica</c:v>
                </c:pt>
                <c:pt idx="5">
                  <c:v>Exposición Bíblica y Oralidad</c:v>
                </c:pt>
                <c:pt idx="6">
                  <c:v>Panorama de la Historia de la Iglesia (I, II)</c:v>
                </c:pt>
                <c:pt idx="7">
                  <c:v>Consejería Pastoral</c:v>
                </c:pt>
                <c:pt idx="8">
                  <c:v>Misiones entre Culturas</c:v>
                </c:pt>
                <c:pt idx="9">
                  <c:v>Educación Teológica</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A-5E8C-4DAF-8BC1-9C0222F5576F}"/>
            </c:ext>
          </c:extLst>
        </c:ser>
        <c:dLbls>
          <c:showLegendKey val="0"/>
          <c:showVal val="0"/>
          <c:showCatName val="1"/>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Series 1</c:v>
                </c:pt>
              </c:strCache>
            </c:strRef>
          </c:tx>
          <c:dLbls>
            <c:dLbl>
              <c:idx val="0"/>
              <c:tx>
                <c:rich>
                  <a:bodyPr/>
                  <a:lstStyle/>
                  <a:p>
                    <a:r>
                      <a:rPr lang="en-US" err="1"/>
                      <a:t>Exégesis</a:t>
                    </a:r>
                    <a:r>
                      <a:rPr lang="en-US"/>
                      <a:t> </a:t>
                    </a:r>
                  </a:p>
                  <a:p>
                    <a:r>
                      <a:rPr lang="en-US"/>
                      <a:t>Bíblica </a:t>
                    </a:r>
                    <a:r>
                      <a:rPr lang="en-US" dirty="0"/>
                      <a:t>y </a:t>
                    </a:r>
                    <a:r>
                      <a:rPr lang="en-US" dirty="0" err="1"/>
                      <a:t>Hermenéutica</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4D0-499F-BC5E-2D4671717D56}"/>
                </c:ext>
              </c:extLst>
            </c:dLbl>
            <c:dLbl>
              <c:idx val="1"/>
              <c:tx>
                <c:rich>
                  <a:bodyPr/>
                  <a:lstStyle/>
                  <a:p>
                    <a:r>
                      <a:rPr lang="es-ES" sz="1000" b="0" i="0" u="none" strike="noStrike" baseline="0" dirty="0"/>
                      <a:t>Panorama y Integración de la Biblia (I, II) </a:t>
                    </a:r>
                    <a:endParaRPr lang="es-E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4D0-499F-BC5E-2D4671717D56}"/>
                </c:ext>
              </c:extLst>
            </c:dLbl>
            <c:dLbl>
              <c:idx val="2"/>
              <c:tx>
                <c:rich>
                  <a:bodyPr/>
                  <a:lstStyle/>
                  <a:p>
                    <a:r>
                      <a:rPr lang="en-US" sz="1000" b="0" i="0" u="none" strike="noStrike" baseline="0" dirty="0" err="1"/>
                      <a:t>Cosmo</a:t>
                    </a:r>
                    <a:r>
                      <a:rPr lang="en-US" sz="1000" b="0" i="0" u="none" strike="noStrike" baseline="0" dirty="0"/>
                      <a:t> Visión, Contexto Cultural – Histórico</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4D0-499F-BC5E-2D4671717D56}"/>
                </c:ext>
              </c:extLst>
            </c:dLbl>
            <c:dLbl>
              <c:idx val="3"/>
              <c:layout>
                <c:manualLayout>
                  <c:x val="-0.1188581462039467"/>
                  <c:y val="-0.11358488790120469"/>
                </c:manualLayout>
              </c:layout>
              <c:tx>
                <c:rich>
                  <a:bodyPr/>
                  <a:lstStyle/>
                  <a:p>
                    <a:r>
                      <a:rPr lang="en-US" sz="1000" b="0" i="0" u="none" strike="noStrike" baseline="0" dirty="0"/>
                      <a:t>Teología BIBLICA, </a:t>
                    </a:r>
                  </a:p>
                  <a:p>
                    <a:r>
                      <a:rPr lang="en-US" sz="1000" b="0" i="0" u="none" strike="noStrike" baseline="0" dirty="0"/>
                      <a:t>Sistemática, </a:t>
                    </a:r>
                  </a:p>
                  <a:p>
                    <a:r>
                      <a:rPr lang="en-US" sz="1000" b="0" i="0" u="none" strike="noStrike" baseline="0" dirty="0"/>
                      <a:t>Practica</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4D0-499F-BC5E-2D4671717D56}"/>
                </c:ext>
              </c:extLst>
            </c:dLbl>
            <c:dLbl>
              <c:idx val="4"/>
              <c:tx>
                <c:rich>
                  <a:bodyPr/>
                  <a:lstStyle/>
                  <a:p>
                    <a:r>
                      <a:rPr lang="en-US" sz="1000" b="0" i="0" u="none" strike="noStrike" baseline="0"/>
                      <a:t>Formación Espiritual y Discipulado</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4D0-499F-BC5E-2D4671717D56}"/>
                </c:ext>
              </c:extLst>
            </c:dLbl>
            <c:dLbl>
              <c:idx val="6"/>
              <c:tx>
                <c:rich>
                  <a:bodyPr/>
                  <a:lstStyle/>
                  <a:p>
                    <a:r>
                      <a:rPr lang="es-ES" sz="1000" b="0" i="0" u="none" strike="noStrike" baseline="0" dirty="0"/>
                      <a:t>Panorama de la Historia de la Iglesia (I, II) </a:t>
                    </a:r>
                    <a:r>
                      <a:rPr lang="es-ES" dirty="0"/>
                      <a:t> </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4D0-499F-BC5E-2D4671717D56}"/>
                </c:ext>
              </c:extLst>
            </c:dLbl>
            <c:dLbl>
              <c:idx val="7"/>
              <c:tx>
                <c:rich>
                  <a:bodyPr/>
                  <a:lstStyle/>
                  <a:p>
                    <a:r>
                      <a:rPr lang="en-US" sz="1200"/>
                      <a:t>Misiones entre Culturas</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4D0-499F-BC5E-2D4671717D56}"/>
                </c:ext>
              </c:extLst>
            </c:dLbl>
            <c:dLbl>
              <c:idx val="8"/>
              <c:layout>
                <c:manualLayout>
                  <c:x val="8.7974749684067252E-2"/>
                  <c:y val="9.9722865608932357E-2"/>
                </c:manualLayout>
              </c:layout>
              <c:tx>
                <c:rich>
                  <a:bodyPr/>
                  <a:lstStyle/>
                  <a:p>
                    <a:r>
                      <a:rPr lang="en-US" sz="1000" b="0" i="0" u="none" strike="noStrike" baseline="0"/>
                      <a:t>Educación</a:t>
                    </a:r>
                  </a:p>
                  <a:p>
                    <a:r>
                      <a:rPr lang="en-US" sz="1000" b="0" i="0" u="none" strike="noStrike" baseline="0"/>
                      <a:t> Teológica</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4D0-499F-BC5E-2D4671717D56}"/>
                </c:ext>
              </c:extLst>
            </c:dLbl>
            <c:dLbl>
              <c:idx val="9"/>
              <c:tx>
                <c:rich>
                  <a:bodyPr/>
                  <a:lstStyle/>
                  <a:p>
                    <a:r>
                      <a:rPr lang="en-US" sz="1000" b="0" i="0" u="none" strike="noStrike" baseline="0"/>
                      <a:t>Consejería Pastoral</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4D0-499F-BC5E-2D4671717D56}"/>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extLst>
          </c:dLbls>
          <c:cat>
            <c:strRef>
              <c:f>Sheet1!$A$2:$A$11</c:f>
              <c:strCache>
                <c:ptCount val="10"/>
                <c:pt idx="0">
                  <c:v>Exégesis Bíblica y Hermenéutica</c:v>
                </c:pt>
                <c:pt idx="1">
                  <c:v>Panorama y Integración de la Biblia (I, II)</c:v>
                </c:pt>
                <c:pt idx="2">
                  <c:v>Cosmo Visión, Contexto Cultural – Histórico</c:v>
                </c:pt>
                <c:pt idx="3">
                  <c:v>Teología BIBLICA, Sistemática, Práctica</c:v>
                </c:pt>
                <c:pt idx="4">
                  <c:v>Formación Espiritual y Discipulado</c:v>
                </c:pt>
                <c:pt idx="5">
                  <c:v>Exposición Bíblica y Oralidad</c:v>
                </c:pt>
                <c:pt idx="6">
                  <c:v>Panorama de la Historia de la Iglesia (I, II)</c:v>
                </c:pt>
                <c:pt idx="7">
                  <c:v>Misiones entre Culturas</c:v>
                </c:pt>
                <c:pt idx="8">
                  <c:v>Educación Teológica</c:v>
                </c:pt>
                <c:pt idx="9">
                  <c:v>Consejería Pastoral</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9-74D0-499F-BC5E-2D4671717D56}"/>
            </c:ext>
          </c:extLst>
        </c:ser>
        <c:dLbls>
          <c:showLegendKey val="0"/>
          <c:showVal val="0"/>
          <c:showCatName val="1"/>
          <c:showSerName val="0"/>
          <c:showPercent val="0"/>
          <c:showBubbleSize val="0"/>
          <c:showLeaderLines val="1"/>
        </c:dLbls>
        <c:firstSliceAng val="0"/>
      </c:pieChart>
    </c:plotArea>
    <c:plotVisOnly val="1"/>
    <c:dispBlanksAs val="gap"/>
    <c:showDLblsOverMax val="0"/>
  </c:chart>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Aprendezaje en Comunidad y Discipulado</c:v>
                </c:pt>
              </c:strCache>
            </c:strRef>
          </c:tx>
          <c:explosion val="14"/>
          <c:dLbls>
            <c:dLbl>
              <c:idx val="0"/>
              <c:layout>
                <c:manualLayout>
                  <c:x val="-0.1289488735783027"/>
                  <c:y val="7.8316065754938533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AA9-4548-8360-D58FD472265F}"/>
                </c:ext>
              </c:extLst>
            </c:dLbl>
            <c:dLbl>
              <c:idx val="1"/>
              <c:layout>
                <c:manualLayout>
                  <c:x val="-0.1258620953630796"/>
                  <c:y val="5.8632062439563483E-3"/>
                </c:manualLayout>
              </c:layout>
              <c:tx>
                <c:rich>
                  <a:bodyPr/>
                  <a:lstStyle/>
                  <a:p>
                    <a:r>
                      <a:rPr lang="en-US" sz="1200" dirty="0" err="1"/>
                      <a:t>Alumnos</a:t>
                    </a:r>
                    <a:endParaRPr lang="en-US" sz="1200"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A9-4548-8360-D58FD472265F}"/>
                </c:ext>
              </c:extLst>
            </c:dLbl>
            <c:dLbl>
              <c:idx val="2"/>
              <c:layout>
                <c:manualLayout>
                  <c:x val="-0.1349349300087489"/>
                  <c:y val="-0.15659604227103191"/>
                </c:manualLayout>
              </c:layout>
              <c:tx>
                <c:rich>
                  <a:bodyPr/>
                  <a:lstStyle/>
                  <a:p>
                    <a:r>
                      <a:rPr lang="en-US" dirty="0" err="1"/>
                      <a:t>Alumno</a:t>
                    </a:r>
                    <a:r>
                      <a:rPr lang="en-US" baseline="0" dirty="0"/>
                      <a:t> - </a:t>
                    </a:r>
                    <a:r>
                      <a:rPr lang="en-US" baseline="0" dirty="0" err="1"/>
                      <a:t>Usted</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AA9-4548-8360-D58FD472265F}"/>
                </c:ext>
              </c:extLst>
            </c:dLbl>
            <c:dLbl>
              <c:idx val="3"/>
              <c:layout>
                <c:manualLayout>
                  <c:x val="-9.8703521434820654E-2"/>
                  <c:y val="-0.1847912349772067"/>
                </c:manualLayout>
              </c:layout>
              <c:tx>
                <c:rich>
                  <a:bodyPr/>
                  <a:lstStyle/>
                  <a:p>
                    <a:r>
                      <a:rPr lang="en-US" sz="1200" dirty="0" err="1"/>
                      <a:t>Alumnos</a:t>
                    </a:r>
                    <a:endParaRPr lang="en-US" sz="1200"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A9-4548-8360-D58FD472265F}"/>
                </c:ext>
              </c:extLst>
            </c:dLbl>
            <c:dLbl>
              <c:idx val="4"/>
              <c:layout>
                <c:manualLayout>
                  <c:x val="2.2563429571303586E-3"/>
                  <c:y val="-0.2829080328774692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AA9-4548-8360-D58FD472265F}"/>
                </c:ext>
              </c:extLst>
            </c:dLbl>
            <c:dLbl>
              <c:idx val="5"/>
              <c:layout>
                <c:manualLayout>
                  <c:x val="0.17680719597550321"/>
                  <c:y val="-0.1418137864345904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A9-4548-8360-D58FD472265F}"/>
                </c:ext>
              </c:extLst>
            </c:dLbl>
            <c:dLbl>
              <c:idx val="6"/>
              <c:layout>
                <c:manualLayout>
                  <c:x val="0.12380982064741908"/>
                  <c:y val="7.7767820140903443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AA9-4548-8360-D58FD472265F}"/>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extLst>
          </c:dLbls>
          <c:cat>
            <c:strRef>
              <c:f>Sheet1!$A$2:$A$8</c:f>
              <c:strCache>
                <c:ptCount val="7"/>
                <c:pt idx="0">
                  <c:v>Mentor - Ceti</c:v>
                </c:pt>
                <c:pt idx="1">
                  <c:v>Alumnos</c:v>
                </c:pt>
                <c:pt idx="2">
                  <c:v>Alumno - Usted</c:v>
                </c:pt>
                <c:pt idx="3">
                  <c:v>Alumnos</c:v>
                </c:pt>
                <c:pt idx="4">
                  <c:v>Iglesia</c:v>
                </c:pt>
                <c:pt idx="5">
                  <c:v>Ministerio</c:v>
                </c:pt>
                <c:pt idx="6">
                  <c:v>Aprendizaje</c:v>
                </c:pt>
              </c:strCache>
            </c:strRef>
          </c:cat>
          <c:val>
            <c:numRef>
              <c:f>Sheet1!$B$2:$B$8</c:f>
              <c:numCache>
                <c:formatCode>General</c:formatCode>
                <c:ptCount val="7"/>
                <c:pt idx="0">
                  <c:v>1</c:v>
                </c:pt>
                <c:pt idx="1">
                  <c:v>0.25</c:v>
                </c:pt>
                <c:pt idx="2">
                  <c:v>0.5</c:v>
                </c:pt>
                <c:pt idx="3">
                  <c:v>0.25</c:v>
                </c:pt>
                <c:pt idx="4">
                  <c:v>1</c:v>
                </c:pt>
                <c:pt idx="5">
                  <c:v>1</c:v>
                </c:pt>
                <c:pt idx="6">
                  <c:v>1</c:v>
                </c:pt>
              </c:numCache>
            </c:numRef>
          </c:val>
          <c:extLst>
            <c:ext xmlns:c16="http://schemas.microsoft.com/office/drawing/2014/chart" uri="{C3380CC4-5D6E-409C-BE32-E72D297353CC}">
              <c16:uniqueId val="{00000007-3AA9-4548-8360-D58FD472265F}"/>
            </c:ext>
          </c:extLst>
        </c:ser>
        <c:dLbls>
          <c:showLegendKey val="0"/>
          <c:showVal val="0"/>
          <c:showCatName val="1"/>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4025602702439968"/>
          <c:y val="1.7603325524313831E-2"/>
          <c:w val="0.44726584524156704"/>
          <c:h val="0.81326758526306997"/>
        </c:manualLayout>
      </c:layout>
      <c:pieChart>
        <c:varyColors val="1"/>
        <c:ser>
          <c:idx val="0"/>
          <c:order val="0"/>
          <c:tx>
            <c:strRef>
              <c:f>Sheet1!$B$1</c:f>
              <c:strCache>
                <c:ptCount val="1"/>
                <c:pt idx="0">
                  <c:v>Series 1</c:v>
                </c:pt>
              </c:strCache>
            </c:strRef>
          </c:tx>
          <c:dLbls>
            <c:dLbl>
              <c:idx val="0"/>
              <c:tx>
                <c:rich>
                  <a:bodyPr/>
                  <a:lstStyle/>
                  <a:p>
                    <a:r>
                      <a:rPr lang="en-US" err="1"/>
                      <a:t>Exégesis</a:t>
                    </a:r>
                    <a:r>
                      <a:rPr lang="en-US"/>
                      <a:t> </a:t>
                    </a:r>
                  </a:p>
                  <a:p>
                    <a:r>
                      <a:rPr lang="en-US"/>
                      <a:t>Bíblica </a:t>
                    </a:r>
                    <a:r>
                      <a:rPr lang="en-US" dirty="0"/>
                      <a:t>y </a:t>
                    </a:r>
                    <a:r>
                      <a:rPr lang="en-US" dirty="0" err="1"/>
                      <a:t>Hermenéutica</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93-47AF-B070-8B87FAA7CE05}"/>
                </c:ext>
              </c:extLst>
            </c:dLbl>
            <c:dLbl>
              <c:idx val="1"/>
              <c:tx>
                <c:rich>
                  <a:bodyPr/>
                  <a:lstStyle/>
                  <a:p>
                    <a:r>
                      <a:rPr lang="es-ES" sz="1000" b="0" i="0" u="none" strike="noStrike" baseline="0" dirty="0"/>
                      <a:t>Panorama y Integración de la Biblia (I, II) </a:t>
                    </a:r>
                    <a:endParaRPr lang="es-E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93-47AF-B070-8B87FAA7CE05}"/>
                </c:ext>
              </c:extLst>
            </c:dLbl>
            <c:dLbl>
              <c:idx val="2"/>
              <c:tx>
                <c:rich>
                  <a:bodyPr/>
                  <a:lstStyle/>
                  <a:p>
                    <a:r>
                      <a:rPr lang="en-US" sz="1000" b="0" i="0" u="none" strike="noStrike" baseline="0" dirty="0" err="1"/>
                      <a:t>Cosmo</a:t>
                    </a:r>
                    <a:r>
                      <a:rPr lang="en-US" sz="1000" b="0" i="0" u="none" strike="noStrike" baseline="0" dirty="0"/>
                      <a:t> Visión, Contexto Cultural – Histórico</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93-47AF-B070-8B87FAA7CE05}"/>
                </c:ext>
              </c:extLst>
            </c:dLbl>
            <c:dLbl>
              <c:idx val="3"/>
              <c:layout>
                <c:manualLayout>
                  <c:x val="-4.7870491882959075E-2"/>
                  <c:y val="-0.12761505120567712"/>
                </c:manualLayout>
              </c:layout>
              <c:tx>
                <c:rich>
                  <a:bodyPr/>
                  <a:lstStyle/>
                  <a:p>
                    <a:r>
                      <a:rPr lang="en-US" sz="1000" b="0" i="0" u="none" strike="noStrike" baseline="0" dirty="0"/>
                      <a:t>Teología BIBLICA, </a:t>
                    </a:r>
                  </a:p>
                  <a:p>
                    <a:r>
                      <a:rPr lang="en-US" sz="1000" b="0" i="0" u="none" strike="noStrike" baseline="0" dirty="0"/>
                      <a:t>Sistemática, </a:t>
                    </a:r>
                  </a:p>
                  <a:p>
                    <a:r>
                      <a:rPr lang="en-US" sz="1000" b="0" i="0" u="none" strike="noStrike" baseline="0" dirty="0"/>
                      <a:t>Practica</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93-47AF-B070-8B87FAA7CE05}"/>
                </c:ext>
              </c:extLst>
            </c:dLbl>
            <c:dLbl>
              <c:idx val="4"/>
              <c:tx>
                <c:rich>
                  <a:bodyPr/>
                  <a:lstStyle/>
                  <a:p>
                    <a:r>
                      <a:rPr lang="en-US" sz="1000" b="0" i="0" u="none" strike="noStrike" baseline="0"/>
                      <a:t>Formación Espiritual y Discipulado</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B93-47AF-B070-8B87FAA7CE05}"/>
                </c:ext>
              </c:extLst>
            </c:dLbl>
            <c:dLbl>
              <c:idx val="6"/>
              <c:tx>
                <c:rich>
                  <a:bodyPr/>
                  <a:lstStyle/>
                  <a:p>
                    <a:r>
                      <a:rPr lang="es-ES" sz="1000" b="0" i="0" u="none" strike="noStrike" baseline="0" dirty="0"/>
                      <a:t>Panorama de la Historia de la Iglesia (I, II) </a:t>
                    </a:r>
                    <a:r>
                      <a:rPr lang="es-ES" dirty="0"/>
                      <a:t> </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B93-47AF-B070-8B87FAA7CE05}"/>
                </c:ext>
              </c:extLst>
            </c:dLbl>
            <c:dLbl>
              <c:idx val="7"/>
              <c:tx>
                <c:rich>
                  <a:bodyPr/>
                  <a:lstStyle/>
                  <a:p>
                    <a:r>
                      <a:rPr lang="en-US" sz="1200"/>
                      <a:t>Misiones entre Culturas</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B93-47AF-B070-8B87FAA7CE05}"/>
                </c:ext>
              </c:extLst>
            </c:dLbl>
            <c:dLbl>
              <c:idx val="8"/>
              <c:layout>
                <c:manualLayout>
                  <c:x val="8.7974749684067252E-2"/>
                  <c:y val="9.9722865608932357E-2"/>
                </c:manualLayout>
              </c:layout>
              <c:tx>
                <c:rich>
                  <a:bodyPr/>
                  <a:lstStyle/>
                  <a:p>
                    <a:r>
                      <a:rPr lang="en-US" sz="1000" b="0" i="0" u="none" strike="noStrike" baseline="0"/>
                      <a:t>Educación</a:t>
                    </a:r>
                  </a:p>
                  <a:p>
                    <a:r>
                      <a:rPr lang="en-US" sz="1000" b="0" i="0" u="none" strike="noStrike" baseline="0"/>
                      <a:t> Teológica</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B93-47AF-B070-8B87FAA7CE05}"/>
                </c:ext>
              </c:extLst>
            </c:dLbl>
            <c:dLbl>
              <c:idx val="9"/>
              <c:tx>
                <c:rich>
                  <a:bodyPr/>
                  <a:lstStyle/>
                  <a:p>
                    <a:r>
                      <a:rPr lang="en-US" sz="1000" b="0" i="0" u="none" strike="noStrike" baseline="0"/>
                      <a:t>Consejería Pastoral</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B93-47AF-B070-8B87FAA7CE05}"/>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extLst>
          </c:dLbls>
          <c:cat>
            <c:strRef>
              <c:f>Sheet1!$A$2:$A$11</c:f>
              <c:strCache>
                <c:ptCount val="10"/>
                <c:pt idx="0">
                  <c:v>Exégesis Bíblica y Hermenéutica</c:v>
                </c:pt>
                <c:pt idx="1">
                  <c:v>Panorama y Integración de la Biblia (I, II)</c:v>
                </c:pt>
                <c:pt idx="2">
                  <c:v>Cosmo Visión, Contexto Cultural – Histórico</c:v>
                </c:pt>
                <c:pt idx="3">
                  <c:v>Teología BIBLICA, Sistemática, Práctica</c:v>
                </c:pt>
                <c:pt idx="4">
                  <c:v>Formación Espiritual y Discipulado</c:v>
                </c:pt>
                <c:pt idx="5">
                  <c:v>Exposición Bíblica y Oralidad</c:v>
                </c:pt>
                <c:pt idx="6">
                  <c:v>Panorama de la Historia de la Iglesia (I, II)</c:v>
                </c:pt>
                <c:pt idx="7">
                  <c:v>Misiones entre Culturas</c:v>
                </c:pt>
                <c:pt idx="8">
                  <c:v>Educación Teológica</c:v>
                </c:pt>
                <c:pt idx="9">
                  <c:v>Consejería Pastoral</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9-9B93-47AF-B070-8B87FAA7CE05}"/>
            </c:ext>
          </c:extLst>
        </c:ser>
        <c:dLbls>
          <c:showLegendKey val="0"/>
          <c:showVal val="0"/>
          <c:showCatName val="1"/>
          <c:showSerName val="0"/>
          <c:showPercent val="0"/>
          <c:showBubbleSize val="0"/>
          <c:showLeaderLines val="1"/>
        </c:dLbls>
        <c:firstSliceAng val="0"/>
      </c:pieChart>
    </c:plotArea>
    <c:plotVisOnly val="1"/>
    <c:dispBlanksAs val="gap"/>
    <c:showDLblsOverMax val="0"/>
  </c:chart>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
          <c:y val="0.17763284932184908"/>
          <c:w val="0.82823439302468982"/>
          <c:h val="0.790569315599844"/>
        </c:manualLayout>
      </c:layout>
      <c:pie3DChart>
        <c:varyColors val="1"/>
        <c:ser>
          <c:idx val="0"/>
          <c:order val="0"/>
          <c:tx>
            <c:strRef>
              <c:f>Sheet1!$B$1</c:f>
              <c:strCache>
                <c:ptCount val="1"/>
                <c:pt idx="0">
                  <c:v>Aprendezaje en Comunidad y Discipulado</c:v>
                </c:pt>
              </c:strCache>
            </c:strRef>
          </c:tx>
          <c:explosion val="4"/>
          <c:dLbls>
            <c:dLbl>
              <c:idx val="0"/>
              <c:layout>
                <c:manualLayout>
                  <c:x val="-0.15233174836018212"/>
                  <c:y val="0.12820713890498031"/>
                </c:manualLayout>
              </c:layout>
              <c:showLegendKey val="0"/>
              <c:showVal val="0"/>
              <c:showCatName val="1"/>
              <c:showSerName val="0"/>
              <c:showPercent val="0"/>
              <c:showBubbleSize val="0"/>
              <c:extLst>
                <c:ext xmlns:c15="http://schemas.microsoft.com/office/drawing/2012/chart" uri="{CE6537A1-D6FC-4f65-9D91-7224C49458BB}">
                  <c15:layout>
                    <c:manualLayout>
                      <c:w val="0.15057535061003163"/>
                      <c:h val="0.18018299786142891"/>
                    </c:manualLayout>
                  </c15:layout>
                </c:ext>
                <c:ext xmlns:c16="http://schemas.microsoft.com/office/drawing/2014/chart" uri="{C3380CC4-5D6E-409C-BE32-E72D297353CC}">
                  <c16:uniqueId val="{00000000-0B96-4F93-8E6F-508078B60A91}"/>
                </c:ext>
              </c:extLst>
            </c:dLbl>
            <c:dLbl>
              <c:idx val="1"/>
              <c:layout>
                <c:manualLayout>
                  <c:x val="-0.1258620953630796"/>
                  <c:y val="5.8632062439563483E-3"/>
                </c:manualLayout>
              </c:layout>
              <c:tx>
                <c:rich>
                  <a:bodyPr/>
                  <a:lstStyle/>
                  <a:p>
                    <a:r>
                      <a:rPr lang="en-US" sz="1200" dirty="0" err="1"/>
                      <a:t>Alumnos</a:t>
                    </a:r>
                    <a:endParaRPr lang="en-US" sz="1200"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96-4F93-8E6F-508078B60A91}"/>
                </c:ext>
              </c:extLst>
            </c:dLbl>
            <c:dLbl>
              <c:idx val="2"/>
              <c:layout>
                <c:manualLayout>
                  <c:x val="-0.15619210758356769"/>
                  <c:y val="-0.17578498129014739"/>
                </c:manualLayout>
              </c:layout>
              <c:tx>
                <c:rich>
                  <a:bodyPr/>
                  <a:lstStyle/>
                  <a:p>
                    <a:r>
                      <a:rPr lang="en-US" dirty="0" err="1"/>
                      <a:t>Alumno</a:t>
                    </a:r>
                    <a:r>
                      <a:rPr lang="en-US" baseline="0" dirty="0"/>
                      <a:t> - </a:t>
                    </a:r>
                    <a:r>
                      <a:rPr lang="en-US" baseline="0" dirty="0" err="1"/>
                      <a:t>Usted</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96-4F93-8E6F-508078B60A91}"/>
                </c:ext>
              </c:extLst>
            </c:dLbl>
            <c:dLbl>
              <c:idx val="3"/>
              <c:layout>
                <c:manualLayout>
                  <c:x val="-9.8703578107017159E-2"/>
                  <c:y val="-0.20398015362537211"/>
                </c:manualLayout>
              </c:layout>
              <c:tx>
                <c:rich>
                  <a:bodyPr/>
                  <a:lstStyle/>
                  <a:p>
                    <a:r>
                      <a:rPr lang="en-US" sz="1200" dirty="0" err="1"/>
                      <a:t>Alumnos</a:t>
                    </a:r>
                    <a:endParaRPr lang="en-US" sz="1200"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96-4F93-8E6F-508078B60A91}"/>
                </c:ext>
              </c:extLst>
            </c:dLbl>
            <c:dLbl>
              <c:idx val="4"/>
              <c:layout>
                <c:manualLayout>
                  <c:x val="2.2563429571303586E-3"/>
                  <c:y val="-0.2829080328774692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B96-4F93-8E6F-508078B60A91}"/>
                </c:ext>
              </c:extLst>
            </c:dLbl>
            <c:dLbl>
              <c:idx val="5"/>
              <c:layout>
                <c:manualLayout>
                  <c:x val="0.1172870647042637"/>
                  <c:y val="-0.1725159320069177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B96-4F93-8E6F-508078B60A91}"/>
                </c:ext>
              </c:extLst>
            </c:dLbl>
            <c:dLbl>
              <c:idx val="6"/>
              <c:layout>
                <c:manualLayout>
                  <c:x val="0.16844998463455341"/>
                  <c:y val="8.9281186890320649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B96-4F93-8E6F-508078B60A91}"/>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extLst>
          </c:dLbls>
          <c:cat>
            <c:strRef>
              <c:f>Sheet1!$A$2:$A$8</c:f>
              <c:strCache>
                <c:ptCount val="7"/>
                <c:pt idx="0">
                  <c:v>Mentor - Ceti</c:v>
                </c:pt>
                <c:pt idx="1">
                  <c:v>Alumnos</c:v>
                </c:pt>
                <c:pt idx="2">
                  <c:v>Alumno - Usted</c:v>
                </c:pt>
                <c:pt idx="3">
                  <c:v>Alumnos</c:v>
                </c:pt>
                <c:pt idx="4">
                  <c:v>Iglesia</c:v>
                </c:pt>
                <c:pt idx="5">
                  <c:v>Ministerio</c:v>
                </c:pt>
                <c:pt idx="6">
                  <c:v>Aprendizaje</c:v>
                </c:pt>
              </c:strCache>
            </c:strRef>
          </c:cat>
          <c:val>
            <c:numRef>
              <c:f>Sheet1!$B$2:$B$8</c:f>
              <c:numCache>
                <c:formatCode>General</c:formatCode>
                <c:ptCount val="7"/>
                <c:pt idx="0">
                  <c:v>1</c:v>
                </c:pt>
                <c:pt idx="1">
                  <c:v>0.25</c:v>
                </c:pt>
                <c:pt idx="2">
                  <c:v>0.5</c:v>
                </c:pt>
                <c:pt idx="3">
                  <c:v>0.25</c:v>
                </c:pt>
                <c:pt idx="4">
                  <c:v>1</c:v>
                </c:pt>
                <c:pt idx="5">
                  <c:v>1</c:v>
                </c:pt>
                <c:pt idx="6">
                  <c:v>1</c:v>
                </c:pt>
              </c:numCache>
            </c:numRef>
          </c:val>
          <c:extLst>
            <c:ext xmlns:c16="http://schemas.microsoft.com/office/drawing/2014/chart" uri="{C3380CC4-5D6E-409C-BE32-E72D297353CC}">
              <c16:uniqueId val="{00000007-0B96-4F93-8E6F-508078B60A91}"/>
            </c:ext>
          </c:extLst>
        </c:ser>
        <c:dLbls>
          <c:showLegendKey val="0"/>
          <c:showVal val="0"/>
          <c:showCatName val="1"/>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A4FBB8-AD2D-4F6C-86D4-24FF69E55048}" type="doc">
      <dgm:prSet loTypeId="urn:microsoft.com/office/officeart/2005/8/layout/hierarchy1" loCatId="hierarchy" qsTypeId="urn:microsoft.com/office/officeart/2005/8/quickstyle/simple4" qsCatId="simple" csTypeId="urn:microsoft.com/office/officeart/2005/8/colors/accent2_2" csCatId="accent2" phldr="1"/>
      <dgm:spPr/>
      <dgm:t>
        <a:bodyPr/>
        <a:lstStyle/>
        <a:p>
          <a:endParaRPr lang="en-US"/>
        </a:p>
      </dgm:t>
    </dgm:pt>
    <dgm:pt modelId="{DFF2BAF0-848D-4AE3-A85E-DDDBB7330F42}">
      <dgm:prSet/>
      <dgm:spPr/>
      <dgm:t>
        <a:bodyPr/>
        <a:lstStyle/>
        <a:p>
          <a:r>
            <a:rPr lang="es-ES" dirty="0"/>
            <a:t>La misión fluye de tu declaración de f</a:t>
          </a:r>
          <a:r>
            <a:rPr lang="es-EC" dirty="0"/>
            <a:t>é</a:t>
          </a:r>
          <a:endParaRPr lang="en-US" dirty="0"/>
        </a:p>
      </dgm:t>
    </dgm:pt>
    <dgm:pt modelId="{A84F96E3-19C7-4D7C-A751-568647E4084A}" type="parTrans" cxnId="{10DE6C7C-9961-43B4-B0EA-43AE8D6A4A29}">
      <dgm:prSet/>
      <dgm:spPr/>
      <dgm:t>
        <a:bodyPr/>
        <a:lstStyle/>
        <a:p>
          <a:endParaRPr lang="en-US"/>
        </a:p>
      </dgm:t>
    </dgm:pt>
    <dgm:pt modelId="{9DA25BDC-0DA9-42F2-BDC2-AA445AD4D207}" type="sibTrans" cxnId="{10DE6C7C-9961-43B4-B0EA-43AE8D6A4A29}">
      <dgm:prSet/>
      <dgm:spPr/>
      <dgm:t>
        <a:bodyPr/>
        <a:lstStyle/>
        <a:p>
          <a:endParaRPr lang="en-US"/>
        </a:p>
      </dgm:t>
    </dgm:pt>
    <dgm:pt modelId="{19D52E4B-B122-4B6F-857D-1FB46151E608}">
      <dgm:prSet/>
      <dgm:spPr/>
      <dgm:t>
        <a:bodyPr/>
        <a:lstStyle/>
        <a:p>
          <a:r>
            <a:rPr lang="en-US" dirty="0" err="1"/>
            <a:t>Existimos para-para….</a:t>
          </a:r>
        </a:p>
      </dgm:t>
    </dgm:pt>
    <dgm:pt modelId="{35AA4A86-CD7D-454C-997F-2A726F6B9657}" type="parTrans" cxnId="{2EC15042-C652-45DB-A4AB-41DAE478C6F4}">
      <dgm:prSet/>
      <dgm:spPr/>
      <dgm:t>
        <a:bodyPr/>
        <a:lstStyle/>
        <a:p>
          <a:endParaRPr lang="en-US"/>
        </a:p>
      </dgm:t>
    </dgm:pt>
    <dgm:pt modelId="{52262C05-906F-493B-BBE0-77959C595289}" type="sibTrans" cxnId="{2EC15042-C652-45DB-A4AB-41DAE478C6F4}">
      <dgm:prSet/>
      <dgm:spPr/>
      <dgm:t>
        <a:bodyPr/>
        <a:lstStyle/>
        <a:p>
          <a:endParaRPr lang="en-US"/>
        </a:p>
      </dgm:t>
    </dgm:pt>
    <dgm:pt modelId="{FD9ACB66-6CD7-426C-82B7-DAFE2236F27B}">
      <dgm:prSet/>
      <dgm:spPr/>
      <dgm:t>
        <a:bodyPr/>
        <a:lstStyle/>
        <a:p>
          <a:r>
            <a:rPr lang="en-US" dirty="0" err="1"/>
            <a:t>Hablar</a:t>
          </a:r>
          <a:r>
            <a:rPr lang="en-US" dirty="0"/>
            <a:t> de </a:t>
          </a:r>
          <a:r>
            <a:rPr lang="en-US" dirty="0" err="1"/>
            <a:t>tu</a:t>
          </a:r>
          <a:r>
            <a:rPr lang="en-US" dirty="0"/>
            <a:t> </a:t>
          </a:r>
          <a:r>
            <a:rPr lang="en-US" dirty="0" err="1"/>
            <a:t>propósito</a:t>
          </a:r>
          <a:endParaRPr lang="en-US" dirty="0"/>
        </a:p>
      </dgm:t>
    </dgm:pt>
    <dgm:pt modelId="{01794295-384D-4F07-BA8E-B760D34211C9}" type="parTrans" cxnId="{688621CB-22A5-42BD-9E4E-F63144A60A3D}">
      <dgm:prSet/>
      <dgm:spPr/>
      <dgm:t>
        <a:bodyPr/>
        <a:lstStyle/>
        <a:p>
          <a:endParaRPr lang="en-US"/>
        </a:p>
      </dgm:t>
    </dgm:pt>
    <dgm:pt modelId="{BD731E27-D886-473D-8B4C-F9BD2F8B4CC7}" type="sibTrans" cxnId="{688621CB-22A5-42BD-9E4E-F63144A60A3D}">
      <dgm:prSet/>
      <dgm:spPr/>
      <dgm:t>
        <a:bodyPr/>
        <a:lstStyle/>
        <a:p>
          <a:endParaRPr lang="en-US"/>
        </a:p>
      </dgm:t>
    </dgm:pt>
    <dgm:pt modelId="{822660E7-2708-485F-AEE0-6F21953004B0}">
      <dgm:prSet/>
      <dgm:spPr/>
      <dgm:t>
        <a:bodyPr/>
        <a:lstStyle/>
        <a:p>
          <a:r>
            <a:rPr lang="es-ES" dirty="0" err="1"/>
            <a:t>Debería ser corto, y todos en la administración deberían saberlo.</a:t>
          </a:r>
          <a:endParaRPr lang="en-US" dirty="0" err="1"/>
        </a:p>
      </dgm:t>
    </dgm:pt>
    <dgm:pt modelId="{05855F6E-E2DA-4CFF-AA82-60EAD47414FD}" type="parTrans" cxnId="{F458660B-C9D8-4FEA-B61A-4D0EBA6D278F}">
      <dgm:prSet/>
      <dgm:spPr/>
      <dgm:t>
        <a:bodyPr/>
        <a:lstStyle/>
        <a:p>
          <a:endParaRPr lang="en-US"/>
        </a:p>
      </dgm:t>
    </dgm:pt>
    <dgm:pt modelId="{B2539041-6D6D-4D05-96BD-C4B28BF3DC22}" type="sibTrans" cxnId="{F458660B-C9D8-4FEA-B61A-4D0EBA6D278F}">
      <dgm:prSet/>
      <dgm:spPr/>
      <dgm:t>
        <a:bodyPr/>
        <a:lstStyle/>
        <a:p>
          <a:endParaRPr lang="en-US"/>
        </a:p>
      </dgm:t>
    </dgm:pt>
    <dgm:pt modelId="{A3177472-5123-4400-832C-167EE08A1C90}">
      <dgm:prSet/>
      <dgm:spPr/>
      <dgm:t>
        <a:bodyPr/>
        <a:lstStyle/>
        <a:p>
          <a:r>
            <a:rPr lang="es-ES" dirty="0" err="1"/>
            <a:t>Tu misión es tu brújula, marca tu rumbo.</a:t>
          </a:r>
          <a:endParaRPr lang="en-US" dirty="0" err="1"/>
        </a:p>
      </dgm:t>
    </dgm:pt>
    <dgm:pt modelId="{335F0C32-106A-4DEB-B064-B33F2F430C29}" type="parTrans" cxnId="{59D4ED4E-E516-4558-ADCB-016BC595C1D2}">
      <dgm:prSet/>
      <dgm:spPr/>
      <dgm:t>
        <a:bodyPr/>
        <a:lstStyle/>
        <a:p>
          <a:endParaRPr lang="en-US"/>
        </a:p>
      </dgm:t>
    </dgm:pt>
    <dgm:pt modelId="{01BF9FD7-641C-4B9E-92FD-BE0F57163A58}" type="sibTrans" cxnId="{59D4ED4E-E516-4558-ADCB-016BC595C1D2}">
      <dgm:prSet/>
      <dgm:spPr/>
      <dgm:t>
        <a:bodyPr/>
        <a:lstStyle/>
        <a:p>
          <a:endParaRPr lang="en-US"/>
        </a:p>
      </dgm:t>
    </dgm:pt>
    <dgm:pt modelId="{115A78C8-2868-4A94-8D97-DB180338D718}" type="pres">
      <dgm:prSet presAssocID="{51A4FBB8-AD2D-4F6C-86D4-24FF69E55048}" presName="hierChild1" presStyleCnt="0">
        <dgm:presLayoutVars>
          <dgm:chPref val="1"/>
          <dgm:dir/>
          <dgm:animOne val="branch"/>
          <dgm:animLvl val="lvl"/>
          <dgm:resizeHandles/>
        </dgm:presLayoutVars>
      </dgm:prSet>
      <dgm:spPr/>
    </dgm:pt>
    <dgm:pt modelId="{B1026BCB-E933-46D4-AE6B-E0076D0D7326}" type="pres">
      <dgm:prSet presAssocID="{DFF2BAF0-848D-4AE3-A85E-DDDBB7330F42}" presName="hierRoot1" presStyleCnt="0"/>
      <dgm:spPr/>
    </dgm:pt>
    <dgm:pt modelId="{2D28FC00-A486-4EE7-B58C-2B8CE6174C43}" type="pres">
      <dgm:prSet presAssocID="{DFF2BAF0-848D-4AE3-A85E-DDDBB7330F42}" presName="composite" presStyleCnt="0"/>
      <dgm:spPr/>
    </dgm:pt>
    <dgm:pt modelId="{FA492F51-FD4F-4B11-9FC6-FE629F76FAB5}" type="pres">
      <dgm:prSet presAssocID="{DFF2BAF0-848D-4AE3-A85E-DDDBB7330F42}" presName="background" presStyleLbl="node0" presStyleIdx="0" presStyleCnt="5"/>
      <dgm:spPr/>
    </dgm:pt>
    <dgm:pt modelId="{C0FD6DC4-C91C-486D-9D11-AC0761291C6D}" type="pres">
      <dgm:prSet presAssocID="{DFF2BAF0-848D-4AE3-A85E-DDDBB7330F42}" presName="text" presStyleLbl="fgAcc0" presStyleIdx="0" presStyleCnt="5">
        <dgm:presLayoutVars>
          <dgm:chPref val="3"/>
        </dgm:presLayoutVars>
      </dgm:prSet>
      <dgm:spPr/>
    </dgm:pt>
    <dgm:pt modelId="{B31A4C13-0DE0-4C3B-B3A4-BFFA043EF2EE}" type="pres">
      <dgm:prSet presAssocID="{DFF2BAF0-848D-4AE3-A85E-DDDBB7330F42}" presName="hierChild2" presStyleCnt="0"/>
      <dgm:spPr/>
    </dgm:pt>
    <dgm:pt modelId="{A1F7CB0B-BE72-408E-9C78-0A68DDE8196A}" type="pres">
      <dgm:prSet presAssocID="{19D52E4B-B122-4B6F-857D-1FB46151E608}" presName="hierRoot1" presStyleCnt="0"/>
      <dgm:spPr/>
    </dgm:pt>
    <dgm:pt modelId="{50572D29-E2EA-487F-8B6D-73791243B91C}" type="pres">
      <dgm:prSet presAssocID="{19D52E4B-B122-4B6F-857D-1FB46151E608}" presName="composite" presStyleCnt="0"/>
      <dgm:spPr/>
    </dgm:pt>
    <dgm:pt modelId="{880FC790-AC58-4A6F-AF80-8069C741F96E}" type="pres">
      <dgm:prSet presAssocID="{19D52E4B-B122-4B6F-857D-1FB46151E608}" presName="background" presStyleLbl="node0" presStyleIdx="1" presStyleCnt="5"/>
      <dgm:spPr/>
    </dgm:pt>
    <dgm:pt modelId="{DB124970-B2E2-4C98-AA10-5ED00281562E}" type="pres">
      <dgm:prSet presAssocID="{19D52E4B-B122-4B6F-857D-1FB46151E608}" presName="text" presStyleLbl="fgAcc0" presStyleIdx="1" presStyleCnt="5">
        <dgm:presLayoutVars>
          <dgm:chPref val="3"/>
        </dgm:presLayoutVars>
      </dgm:prSet>
      <dgm:spPr/>
    </dgm:pt>
    <dgm:pt modelId="{97535511-471F-4A47-8C6B-7DBA716A89EB}" type="pres">
      <dgm:prSet presAssocID="{19D52E4B-B122-4B6F-857D-1FB46151E608}" presName="hierChild2" presStyleCnt="0"/>
      <dgm:spPr/>
    </dgm:pt>
    <dgm:pt modelId="{43B0E94B-C581-4D85-863B-7FB478F265D5}" type="pres">
      <dgm:prSet presAssocID="{FD9ACB66-6CD7-426C-82B7-DAFE2236F27B}" presName="hierRoot1" presStyleCnt="0"/>
      <dgm:spPr/>
    </dgm:pt>
    <dgm:pt modelId="{33BC518F-EBF5-4D24-968B-0E0DAAD14D2F}" type="pres">
      <dgm:prSet presAssocID="{FD9ACB66-6CD7-426C-82B7-DAFE2236F27B}" presName="composite" presStyleCnt="0"/>
      <dgm:spPr/>
    </dgm:pt>
    <dgm:pt modelId="{80A136B8-9A72-48BF-908F-E0708B335C7D}" type="pres">
      <dgm:prSet presAssocID="{FD9ACB66-6CD7-426C-82B7-DAFE2236F27B}" presName="background" presStyleLbl="node0" presStyleIdx="2" presStyleCnt="5"/>
      <dgm:spPr/>
    </dgm:pt>
    <dgm:pt modelId="{CBF81E25-7737-4E0A-BDD2-A00AD0F1CE65}" type="pres">
      <dgm:prSet presAssocID="{FD9ACB66-6CD7-426C-82B7-DAFE2236F27B}" presName="text" presStyleLbl="fgAcc0" presStyleIdx="2" presStyleCnt="5">
        <dgm:presLayoutVars>
          <dgm:chPref val="3"/>
        </dgm:presLayoutVars>
      </dgm:prSet>
      <dgm:spPr/>
    </dgm:pt>
    <dgm:pt modelId="{FC3E61E1-460C-4435-B7B4-AD8389BF7020}" type="pres">
      <dgm:prSet presAssocID="{FD9ACB66-6CD7-426C-82B7-DAFE2236F27B}" presName="hierChild2" presStyleCnt="0"/>
      <dgm:spPr/>
    </dgm:pt>
    <dgm:pt modelId="{C93A5AAD-662D-4F59-8A38-91553AFA8D5E}" type="pres">
      <dgm:prSet presAssocID="{822660E7-2708-485F-AEE0-6F21953004B0}" presName="hierRoot1" presStyleCnt="0"/>
      <dgm:spPr/>
    </dgm:pt>
    <dgm:pt modelId="{CEABD6A8-232D-4651-9E2C-2EA61D980623}" type="pres">
      <dgm:prSet presAssocID="{822660E7-2708-485F-AEE0-6F21953004B0}" presName="composite" presStyleCnt="0"/>
      <dgm:spPr/>
    </dgm:pt>
    <dgm:pt modelId="{DA2BDC62-9904-448B-A6DD-D2BA4BF3B937}" type="pres">
      <dgm:prSet presAssocID="{822660E7-2708-485F-AEE0-6F21953004B0}" presName="background" presStyleLbl="node0" presStyleIdx="3" presStyleCnt="5"/>
      <dgm:spPr/>
    </dgm:pt>
    <dgm:pt modelId="{AF0BDD80-A20F-4D14-8B78-9F5A6023BEAC}" type="pres">
      <dgm:prSet presAssocID="{822660E7-2708-485F-AEE0-6F21953004B0}" presName="text" presStyleLbl="fgAcc0" presStyleIdx="3" presStyleCnt="5">
        <dgm:presLayoutVars>
          <dgm:chPref val="3"/>
        </dgm:presLayoutVars>
      </dgm:prSet>
      <dgm:spPr/>
    </dgm:pt>
    <dgm:pt modelId="{780328B0-32C1-499C-AAE8-FA572D6A8FCE}" type="pres">
      <dgm:prSet presAssocID="{822660E7-2708-485F-AEE0-6F21953004B0}" presName="hierChild2" presStyleCnt="0"/>
      <dgm:spPr/>
    </dgm:pt>
    <dgm:pt modelId="{A415A409-E4EE-4B29-A290-E619AE5B34A2}" type="pres">
      <dgm:prSet presAssocID="{A3177472-5123-4400-832C-167EE08A1C90}" presName="hierRoot1" presStyleCnt="0"/>
      <dgm:spPr/>
    </dgm:pt>
    <dgm:pt modelId="{9A298BD4-8078-46C5-A8D7-C49FF3CDA66D}" type="pres">
      <dgm:prSet presAssocID="{A3177472-5123-4400-832C-167EE08A1C90}" presName="composite" presStyleCnt="0"/>
      <dgm:spPr/>
    </dgm:pt>
    <dgm:pt modelId="{275E478F-9B2F-451D-8B4B-3AD4041B5FAD}" type="pres">
      <dgm:prSet presAssocID="{A3177472-5123-4400-832C-167EE08A1C90}" presName="background" presStyleLbl="node0" presStyleIdx="4" presStyleCnt="5"/>
      <dgm:spPr/>
    </dgm:pt>
    <dgm:pt modelId="{D6D9065F-10CD-4908-8921-A20FEE7F043A}" type="pres">
      <dgm:prSet presAssocID="{A3177472-5123-4400-832C-167EE08A1C90}" presName="text" presStyleLbl="fgAcc0" presStyleIdx="4" presStyleCnt="5">
        <dgm:presLayoutVars>
          <dgm:chPref val="3"/>
        </dgm:presLayoutVars>
      </dgm:prSet>
      <dgm:spPr/>
    </dgm:pt>
    <dgm:pt modelId="{F6BED60F-1828-416A-8F91-D9FA7AF1E7E6}" type="pres">
      <dgm:prSet presAssocID="{A3177472-5123-4400-832C-167EE08A1C90}" presName="hierChild2" presStyleCnt="0"/>
      <dgm:spPr/>
    </dgm:pt>
  </dgm:ptLst>
  <dgm:cxnLst>
    <dgm:cxn modelId="{F65C2C08-83AC-4434-AB53-BC7863A146AE}" type="presOf" srcId="{A3177472-5123-4400-832C-167EE08A1C90}" destId="{D6D9065F-10CD-4908-8921-A20FEE7F043A}" srcOrd="0" destOrd="0" presId="urn:microsoft.com/office/officeart/2005/8/layout/hierarchy1"/>
    <dgm:cxn modelId="{F458660B-C9D8-4FEA-B61A-4D0EBA6D278F}" srcId="{51A4FBB8-AD2D-4F6C-86D4-24FF69E55048}" destId="{822660E7-2708-485F-AEE0-6F21953004B0}" srcOrd="3" destOrd="0" parTransId="{05855F6E-E2DA-4CFF-AA82-60EAD47414FD}" sibTransId="{B2539041-6D6D-4D05-96BD-C4B28BF3DC22}"/>
    <dgm:cxn modelId="{2EC15042-C652-45DB-A4AB-41DAE478C6F4}" srcId="{51A4FBB8-AD2D-4F6C-86D4-24FF69E55048}" destId="{19D52E4B-B122-4B6F-857D-1FB46151E608}" srcOrd="1" destOrd="0" parTransId="{35AA4A86-CD7D-454C-997F-2A726F6B9657}" sibTransId="{52262C05-906F-493B-BBE0-77959C595289}"/>
    <dgm:cxn modelId="{59D4ED4E-E516-4558-ADCB-016BC595C1D2}" srcId="{51A4FBB8-AD2D-4F6C-86D4-24FF69E55048}" destId="{A3177472-5123-4400-832C-167EE08A1C90}" srcOrd="4" destOrd="0" parTransId="{335F0C32-106A-4DEB-B064-B33F2F430C29}" sibTransId="{01BF9FD7-641C-4B9E-92FD-BE0F57163A58}"/>
    <dgm:cxn modelId="{EAB99975-4E22-4F43-861A-F4C2A78E1F79}" type="presOf" srcId="{DFF2BAF0-848D-4AE3-A85E-DDDBB7330F42}" destId="{C0FD6DC4-C91C-486D-9D11-AC0761291C6D}" srcOrd="0" destOrd="0" presId="urn:microsoft.com/office/officeart/2005/8/layout/hierarchy1"/>
    <dgm:cxn modelId="{E89FC755-65E9-4A62-89AE-BC02B2B0FD94}" type="presOf" srcId="{FD9ACB66-6CD7-426C-82B7-DAFE2236F27B}" destId="{CBF81E25-7737-4E0A-BDD2-A00AD0F1CE65}" srcOrd="0" destOrd="0" presId="urn:microsoft.com/office/officeart/2005/8/layout/hierarchy1"/>
    <dgm:cxn modelId="{10DE6C7C-9961-43B4-B0EA-43AE8D6A4A29}" srcId="{51A4FBB8-AD2D-4F6C-86D4-24FF69E55048}" destId="{DFF2BAF0-848D-4AE3-A85E-DDDBB7330F42}" srcOrd="0" destOrd="0" parTransId="{A84F96E3-19C7-4D7C-A751-568647E4084A}" sibTransId="{9DA25BDC-0DA9-42F2-BDC2-AA445AD4D207}"/>
    <dgm:cxn modelId="{78F2CB9E-D064-478C-A81F-98DD4A5F3C0C}" type="presOf" srcId="{19D52E4B-B122-4B6F-857D-1FB46151E608}" destId="{DB124970-B2E2-4C98-AA10-5ED00281562E}" srcOrd="0" destOrd="0" presId="urn:microsoft.com/office/officeart/2005/8/layout/hierarchy1"/>
    <dgm:cxn modelId="{688621CB-22A5-42BD-9E4E-F63144A60A3D}" srcId="{51A4FBB8-AD2D-4F6C-86D4-24FF69E55048}" destId="{FD9ACB66-6CD7-426C-82B7-DAFE2236F27B}" srcOrd="2" destOrd="0" parTransId="{01794295-384D-4F07-BA8E-B760D34211C9}" sibTransId="{BD731E27-D886-473D-8B4C-F9BD2F8B4CC7}"/>
    <dgm:cxn modelId="{89451DDE-2DA4-4814-8585-9F0BFFF6A655}" type="presOf" srcId="{51A4FBB8-AD2D-4F6C-86D4-24FF69E55048}" destId="{115A78C8-2868-4A94-8D97-DB180338D718}" srcOrd="0" destOrd="0" presId="urn:microsoft.com/office/officeart/2005/8/layout/hierarchy1"/>
    <dgm:cxn modelId="{27AE77F3-119E-4E3E-8D11-00C7C626FED9}" type="presOf" srcId="{822660E7-2708-485F-AEE0-6F21953004B0}" destId="{AF0BDD80-A20F-4D14-8B78-9F5A6023BEAC}" srcOrd="0" destOrd="0" presId="urn:microsoft.com/office/officeart/2005/8/layout/hierarchy1"/>
    <dgm:cxn modelId="{FD976CCF-F72E-4950-92F0-B9279870540E}" type="presParOf" srcId="{115A78C8-2868-4A94-8D97-DB180338D718}" destId="{B1026BCB-E933-46D4-AE6B-E0076D0D7326}" srcOrd="0" destOrd="0" presId="urn:microsoft.com/office/officeart/2005/8/layout/hierarchy1"/>
    <dgm:cxn modelId="{9CA129DF-7E4B-4B48-834A-329DCE5828D0}" type="presParOf" srcId="{B1026BCB-E933-46D4-AE6B-E0076D0D7326}" destId="{2D28FC00-A486-4EE7-B58C-2B8CE6174C43}" srcOrd="0" destOrd="0" presId="urn:microsoft.com/office/officeart/2005/8/layout/hierarchy1"/>
    <dgm:cxn modelId="{6091594D-BAB9-48A7-B072-584D9A47E26D}" type="presParOf" srcId="{2D28FC00-A486-4EE7-B58C-2B8CE6174C43}" destId="{FA492F51-FD4F-4B11-9FC6-FE629F76FAB5}" srcOrd="0" destOrd="0" presId="urn:microsoft.com/office/officeart/2005/8/layout/hierarchy1"/>
    <dgm:cxn modelId="{0355DE4E-C916-4578-BD1B-4CBAB77CC999}" type="presParOf" srcId="{2D28FC00-A486-4EE7-B58C-2B8CE6174C43}" destId="{C0FD6DC4-C91C-486D-9D11-AC0761291C6D}" srcOrd="1" destOrd="0" presId="urn:microsoft.com/office/officeart/2005/8/layout/hierarchy1"/>
    <dgm:cxn modelId="{0964345F-FE5A-4224-AF9E-4373345E0BF5}" type="presParOf" srcId="{B1026BCB-E933-46D4-AE6B-E0076D0D7326}" destId="{B31A4C13-0DE0-4C3B-B3A4-BFFA043EF2EE}" srcOrd="1" destOrd="0" presId="urn:microsoft.com/office/officeart/2005/8/layout/hierarchy1"/>
    <dgm:cxn modelId="{33BCC88C-3804-4211-82C1-46ABDCCB30FE}" type="presParOf" srcId="{115A78C8-2868-4A94-8D97-DB180338D718}" destId="{A1F7CB0B-BE72-408E-9C78-0A68DDE8196A}" srcOrd="1" destOrd="0" presId="urn:microsoft.com/office/officeart/2005/8/layout/hierarchy1"/>
    <dgm:cxn modelId="{B1EAA70C-5AFA-48B5-8D24-381B400DE9CA}" type="presParOf" srcId="{A1F7CB0B-BE72-408E-9C78-0A68DDE8196A}" destId="{50572D29-E2EA-487F-8B6D-73791243B91C}" srcOrd="0" destOrd="0" presId="urn:microsoft.com/office/officeart/2005/8/layout/hierarchy1"/>
    <dgm:cxn modelId="{500B0482-1DB0-4D11-92D1-E16FE475D9FA}" type="presParOf" srcId="{50572D29-E2EA-487F-8B6D-73791243B91C}" destId="{880FC790-AC58-4A6F-AF80-8069C741F96E}" srcOrd="0" destOrd="0" presId="urn:microsoft.com/office/officeart/2005/8/layout/hierarchy1"/>
    <dgm:cxn modelId="{A74860CB-998F-4928-8223-7956907290A0}" type="presParOf" srcId="{50572D29-E2EA-487F-8B6D-73791243B91C}" destId="{DB124970-B2E2-4C98-AA10-5ED00281562E}" srcOrd="1" destOrd="0" presId="urn:microsoft.com/office/officeart/2005/8/layout/hierarchy1"/>
    <dgm:cxn modelId="{9EA9A844-5732-437B-89BA-DE5BA0B5066E}" type="presParOf" srcId="{A1F7CB0B-BE72-408E-9C78-0A68DDE8196A}" destId="{97535511-471F-4A47-8C6B-7DBA716A89EB}" srcOrd="1" destOrd="0" presId="urn:microsoft.com/office/officeart/2005/8/layout/hierarchy1"/>
    <dgm:cxn modelId="{5738CBBB-5BFD-4FF8-91E1-2C5F59C87121}" type="presParOf" srcId="{115A78C8-2868-4A94-8D97-DB180338D718}" destId="{43B0E94B-C581-4D85-863B-7FB478F265D5}" srcOrd="2" destOrd="0" presId="urn:microsoft.com/office/officeart/2005/8/layout/hierarchy1"/>
    <dgm:cxn modelId="{C7F020A4-1798-4ED6-9907-B1C3F9CADB8A}" type="presParOf" srcId="{43B0E94B-C581-4D85-863B-7FB478F265D5}" destId="{33BC518F-EBF5-4D24-968B-0E0DAAD14D2F}" srcOrd="0" destOrd="0" presId="urn:microsoft.com/office/officeart/2005/8/layout/hierarchy1"/>
    <dgm:cxn modelId="{AE88C023-59F7-417C-894E-CEC39F97A5C6}" type="presParOf" srcId="{33BC518F-EBF5-4D24-968B-0E0DAAD14D2F}" destId="{80A136B8-9A72-48BF-908F-E0708B335C7D}" srcOrd="0" destOrd="0" presId="urn:microsoft.com/office/officeart/2005/8/layout/hierarchy1"/>
    <dgm:cxn modelId="{B6DC1E34-8697-40F4-B663-EAFF6073CF80}" type="presParOf" srcId="{33BC518F-EBF5-4D24-968B-0E0DAAD14D2F}" destId="{CBF81E25-7737-4E0A-BDD2-A00AD0F1CE65}" srcOrd="1" destOrd="0" presId="urn:microsoft.com/office/officeart/2005/8/layout/hierarchy1"/>
    <dgm:cxn modelId="{8EB93A6D-1EFC-4E8B-8830-3527C80DD3E5}" type="presParOf" srcId="{43B0E94B-C581-4D85-863B-7FB478F265D5}" destId="{FC3E61E1-460C-4435-B7B4-AD8389BF7020}" srcOrd="1" destOrd="0" presId="urn:microsoft.com/office/officeart/2005/8/layout/hierarchy1"/>
    <dgm:cxn modelId="{D6F92C4E-21B8-4F27-980D-5A7D5EC07E81}" type="presParOf" srcId="{115A78C8-2868-4A94-8D97-DB180338D718}" destId="{C93A5AAD-662D-4F59-8A38-91553AFA8D5E}" srcOrd="3" destOrd="0" presId="urn:microsoft.com/office/officeart/2005/8/layout/hierarchy1"/>
    <dgm:cxn modelId="{9574B529-20A0-4C03-B7DF-479BFB4805BE}" type="presParOf" srcId="{C93A5AAD-662D-4F59-8A38-91553AFA8D5E}" destId="{CEABD6A8-232D-4651-9E2C-2EA61D980623}" srcOrd="0" destOrd="0" presId="urn:microsoft.com/office/officeart/2005/8/layout/hierarchy1"/>
    <dgm:cxn modelId="{B54466B2-F8DF-441B-BFAD-8CD403C71284}" type="presParOf" srcId="{CEABD6A8-232D-4651-9E2C-2EA61D980623}" destId="{DA2BDC62-9904-448B-A6DD-D2BA4BF3B937}" srcOrd="0" destOrd="0" presId="urn:microsoft.com/office/officeart/2005/8/layout/hierarchy1"/>
    <dgm:cxn modelId="{B9BEE9AF-DDD3-497A-8259-42D5610DBAF1}" type="presParOf" srcId="{CEABD6A8-232D-4651-9E2C-2EA61D980623}" destId="{AF0BDD80-A20F-4D14-8B78-9F5A6023BEAC}" srcOrd="1" destOrd="0" presId="urn:microsoft.com/office/officeart/2005/8/layout/hierarchy1"/>
    <dgm:cxn modelId="{1824329C-6DB6-4634-9CA4-3B9327A814B5}" type="presParOf" srcId="{C93A5AAD-662D-4F59-8A38-91553AFA8D5E}" destId="{780328B0-32C1-499C-AAE8-FA572D6A8FCE}" srcOrd="1" destOrd="0" presId="urn:microsoft.com/office/officeart/2005/8/layout/hierarchy1"/>
    <dgm:cxn modelId="{760F33E9-A17A-42AD-967B-167305540653}" type="presParOf" srcId="{115A78C8-2868-4A94-8D97-DB180338D718}" destId="{A415A409-E4EE-4B29-A290-E619AE5B34A2}" srcOrd="4" destOrd="0" presId="urn:microsoft.com/office/officeart/2005/8/layout/hierarchy1"/>
    <dgm:cxn modelId="{FB2A03CB-24EE-4BC0-BFB1-79AB3E76A09A}" type="presParOf" srcId="{A415A409-E4EE-4B29-A290-E619AE5B34A2}" destId="{9A298BD4-8078-46C5-A8D7-C49FF3CDA66D}" srcOrd="0" destOrd="0" presId="urn:microsoft.com/office/officeart/2005/8/layout/hierarchy1"/>
    <dgm:cxn modelId="{4CA2AE51-6EC6-429B-8A5C-E8B37DE960DE}" type="presParOf" srcId="{9A298BD4-8078-46C5-A8D7-C49FF3CDA66D}" destId="{275E478F-9B2F-451D-8B4B-3AD4041B5FAD}" srcOrd="0" destOrd="0" presId="urn:microsoft.com/office/officeart/2005/8/layout/hierarchy1"/>
    <dgm:cxn modelId="{0521C281-1BF5-4DE9-9948-390504005957}" type="presParOf" srcId="{9A298BD4-8078-46C5-A8D7-C49FF3CDA66D}" destId="{D6D9065F-10CD-4908-8921-A20FEE7F043A}" srcOrd="1" destOrd="0" presId="urn:microsoft.com/office/officeart/2005/8/layout/hierarchy1"/>
    <dgm:cxn modelId="{A8CBFD48-529B-4215-AEA9-84D133B08BE2}" type="presParOf" srcId="{A415A409-E4EE-4B29-A290-E619AE5B34A2}" destId="{F6BED60F-1828-416A-8F91-D9FA7AF1E7E6}"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FF4C5B-0EA6-414E-9A9C-1C4E89E8ED56}" type="doc">
      <dgm:prSet loTypeId="urn:microsoft.com/office/officeart/2016/7/layout/RepeatingBendingProcessNew" loCatId="process" qsTypeId="urn:microsoft.com/office/officeart/2005/8/quickstyle/simple4" qsCatId="simple" csTypeId="urn:microsoft.com/office/officeart/2005/8/colors/accent3_2" csCatId="accent3"/>
      <dgm:spPr/>
      <dgm:t>
        <a:bodyPr/>
        <a:lstStyle/>
        <a:p>
          <a:endParaRPr lang="en-US"/>
        </a:p>
      </dgm:t>
    </dgm:pt>
    <dgm:pt modelId="{B2CA97F9-B378-4C56-ADF7-39687A78363E}">
      <dgm:prSet/>
      <dgm:spPr/>
      <dgm:t>
        <a:bodyPr/>
        <a:lstStyle/>
        <a:p>
          <a:r>
            <a:rPr lang="es-ES"/>
            <a:t>Elementos a considerar para tu plan </a:t>
          </a:r>
          <a:endParaRPr lang="en-US"/>
        </a:p>
      </dgm:t>
    </dgm:pt>
    <dgm:pt modelId="{5DD27140-97BE-4F5E-96F2-7177F91F022D}" type="parTrans" cxnId="{5E71E530-CD71-4A4A-AD27-B87B9BD5C39A}">
      <dgm:prSet/>
      <dgm:spPr/>
      <dgm:t>
        <a:bodyPr/>
        <a:lstStyle/>
        <a:p>
          <a:endParaRPr lang="en-US"/>
        </a:p>
      </dgm:t>
    </dgm:pt>
    <dgm:pt modelId="{73C451A2-DA97-4D53-A0B6-DE74DE31D326}" type="sibTrans" cxnId="{5E71E530-CD71-4A4A-AD27-B87B9BD5C39A}">
      <dgm:prSet/>
      <dgm:spPr/>
      <dgm:t>
        <a:bodyPr/>
        <a:lstStyle/>
        <a:p>
          <a:endParaRPr lang="en-US"/>
        </a:p>
      </dgm:t>
    </dgm:pt>
    <dgm:pt modelId="{FCB2060B-1012-4C4A-A33B-2CC42D68D434}">
      <dgm:prSet/>
      <dgm:spPr/>
      <dgm:t>
        <a:bodyPr/>
        <a:lstStyle/>
        <a:p>
          <a:r>
            <a:rPr lang="es-ES" dirty="0"/>
            <a:t>6.  ¿Es su plan de estudios relevante, completo, adecuado y alineado contextualmente?</a:t>
          </a:r>
          <a:endParaRPr lang="en-US" dirty="0"/>
        </a:p>
      </dgm:t>
    </dgm:pt>
    <dgm:pt modelId="{D4E88471-CE0C-4C50-BF1A-F6491203B019}" type="parTrans" cxnId="{08E417B1-E92C-41A4-94BB-24C246A0C5F6}">
      <dgm:prSet/>
      <dgm:spPr/>
      <dgm:t>
        <a:bodyPr/>
        <a:lstStyle/>
        <a:p>
          <a:endParaRPr lang="en-US"/>
        </a:p>
      </dgm:t>
    </dgm:pt>
    <dgm:pt modelId="{C203EF1A-DCE4-4CF0-9019-07CC0EDFD07E}" type="sibTrans" cxnId="{08E417B1-E92C-41A4-94BB-24C246A0C5F6}">
      <dgm:prSet/>
      <dgm:spPr/>
      <dgm:t>
        <a:bodyPr/>
        <a:lstStyle/>
        <a:p>
          <a:endParaRPr lang="en-US"/>
        </a:p>
      </dgm:t>
    </dgm:pt>
    <dgm:pt modelId="{9EEDF422-14C4-4879-944E-97E08117046F}">
      <dgm:prSet/>
      <dgm:spPr/>
      <dgm:t>
        <a:bodyPr/>
        <a:lstStyle/>
        <a:p>
          <a:r>
            <a:rPr lang="es-ES"/>
            <a:t>7.  ¿Tu programa refleja tu misión, visión y valores?</a:t>
          </a:r>
          <a:endParaRPr lang="en-US"/>
        </a:p>
      </dgm:t>
    </dgm:pt>
    <dgm:pt modelId="{F1EA67CE-7A2B-4316-847F-CB27D0AA7FB1}" type="parTrans" cxnId="{28769318-4AD9-492D-89BD-7E1D489AA2A3}">
      <dgm:prSet/>
      <dgm:spPr/>
      <dgm:t>
        <a:bodyPr/>
        <a:lstStyle/>
        <a:p>
          <a:endParaRPr lang="en-US"/>
        </a:p>
      </dgm:t>
    </dgm:pt>
    <dgm:pt modelId="{3E452430-AA94-462B-927B-3502FFCE9DAC}" type="sibTrans" cxnId="{28769318-4AD9-492D-89BD-7E1D489AA2A3}">
      <dgm:prSet/>
      <dgm:spPr/>
      <dgm:t>
        <a:bodyPr/>
        <a:lstStyle/>
        <a:p>
          <a:endParaRPr lang="en-US"/>
        </a:p>
      </dgm:t>
    </dgm:pt>
    <dgm:pt modelId="{0EB410D3-EB19-46B1-B2A0-EA29C8FD197D}">
      <dgm:prSet/>
      <dgm:spPr/>
      <dgm:t>
        <a:bodyPr/>
        <a:lstStyle/>
        <a:p>
          <a:r>
            <a:rPr lang="es-ES"/>
            <a:t>8.  ¿Cómo se compara su programa con otros programas que usted aspira a emunalizar?</a:t>
          </a:r>
          <a:endParaRPr lang="en-US"/>
        </a:p>
      </dgm:t>
    </dgm:pt>
    <dgm:pt modelId="{F9A1FB4B-0573-4BFF-8FBE-29777307D344}" type="parTrans" cxnId="{5B53E331-AC0E-4B14-A64E-8E81A9A8E2E7}">
      <dgm:prSet/>
      <dgm:spPr/>
      <dgm:t>
        <a:bodyPr/>
        <a:lstStyle/>
        <a:p>
          <a:endParaRPr lang="en-US"/>
        </a:p>
      </dgm:t>
    </dgm:pt>
    <dgm:pt modelId="{90800B67-DCA7-4306-B17B-53DC154FBAA3}" type="sibTrans" cxnId="{5B53E331-AC0E-4B14-A64E-8E81A9A8E2E7}">
      <dgm:prSet/>
      <dgm:spPr/>
      <dgm:t>
        <a:bodyPr/>
        <a:lstStyle/>
        <a:p>
          <a:endParaRPr lang="en-US"/>
        </a:p>
      </dgm:t>
    </dgm:pt>
    <dgm:pt modelId="{EFDC0E77-7B0E-4895-9E54-4D6B509378DA}">
      <dgm:prSet/>
      <dgm:spPr/>
      <dgm:t>
        <a:bodyPr/>
        <a:lstStyle/>
        <a:p>
          <a:r>
            <a:rPr lang="es-ES"/>
            <a:t>9.  ¿Cómo evalúa regularmente su programa?</a:t>
          </a:r>
          <a:endParaRPr lang="en-US"/>
        </a:p>
      </dgm:t>
    </dgm:pt>
    <dgm:pt modelId="{B6F62AFF-2AF7-47A9-B31F-9198D626D83C}" type="parTrans" cxnId="{59A301A6-F99D-415F-978A-5429B2427BA6}">
      <dgm:prSet/>
      <dgm:spPr/>
      <dgm:t>
        <a:bodyPr/>
        <a:lstStyle/>
        <a:p>
          <a:endParaRPr lang="en-US"/>
        </a:p>
      </dgm:t>
    </dgm:pt>
    <dgm:pt modelId="{5D3813B3-D712-4D79-BDCA-49463BFE55B9}" type="sibTrans" cxnId="{59A301A6-F99D-415F-978A-5429B2427BA6}">
      <dgm:prSet/>
      <dgm:spPr/>
      <dgm:t>
        <a:bodyPr/>
        <a:lstStyle/>
        <a:p>
          <a:endParaRPr lang="en-US"/>
        </a:p>
      </dgm:t>
    </dgm:pt>
    <dgm:pt modelId="{0BCB8E38-95E7-475A-B391-0842A13C8F68}">
      <dgm:prSet/>
      <dgm:spPr/>
      <dgm:t>
        <a:bodyPr/>
        <a:lstStyle/>
        <a:p>
          <a:r>
            <a:rPr lang="es-ES"/>
            <a:t>10. ¿Cuánto puede lograr de manera realista en el mandato o tiempo de su liderazgo?</a:t>
          </a:r>
          <a:endParaRPr lang="en-US"/>
        </a:p>
      </dgm:t>
    </dgm:pt>
    <dgm:pt modelId="{370F02C7-F310-484C-A3B0-DADA165F837D}" type="parTrans" cxnId="{BAEA178B-271B-46AE-98C2-1A1BB28E7FC5}">
      <dgm:prSet/>
      <dgm:spPr/>
      <dgm:t>
        <a:bodyPr/>
        <a:lstStyle/>
        <a:p>
          <a:endParaRPr lang="en-US"/>
        </a:p>
      </dgm:t>
    </dgm:pt>
    <dgm:pt modelId="{A864240D-E3EA-43E7-9AE0-DFF640B05DFA}" type="sibTrans" cxnId="{BAEA178B-271B-46AE-98C2-1A1BB28E7FC5}">
      <dgm:prSet/>
      <dgm:spPr/>
      <dgm:t>
        <a:bodyPr/>
        <a:lstStyle/>
        <a:p>
          <a:endParaRPr lang="en-US"/>
        </a:p>
      </dgm:t>
    </dgm:pt>
    <dgm:pt modelId="{EE3F9FB7-CF2E-47C3-BA99-E0412B9C98BF}" type="pres">
      <dgm:prSet presAssocID="{B6FF4C5B-0EA6-414E-9A9C-1C4E89E8ED56}" presName="Name0" presStyleCnt="0">
        <dgm:presLayoutVars>
          <dgm:dir/>
          <dgm:resizeHandles val="exact"/>
        </dgm:presLayoutVars>
      </dgm:prSet>
      <dgm:spPr/>
    </dgm:pt>
    <dgm:pt modelId="{6485D723-C0AA-4B48-8DB2-770EF34D8029}" type="pres">
      <dgm:prSet presAssocID="{B2CA97F9-B378-4C56-ADF7-39687A78363E}" presName="node" presStyleLbl="node1" presStyleIdx="0" presStyleCnt="6">
        <dgm:presLayoutVars>
          <dgm:bulletEnabled val="1"/>
        </dgm:presLayoutVars>
      </dgm:prSet>
      <dgm:spPr/>
    </dgm:pt>
    <dgm:pt modelId="{D4DBBA4D-2A91-4297-9884-B8E9DBA79B3D}" type="pres">
      <dgm:prSet presAssocID="{73C451A2-DA97-4D53-A0B6-DE74DE31D326}" presName="sibTrans" presStyleLbl="sibTrans1D1" presStyleIdx="0" presStyleCnt="5"/>
      <dgm:spPr/>
    </dgm:pt>
    <dgm:pt modelId="{ED353723-17E6-4090-8DE3-D0020199EA98}" type="pres">
      <dgm:prSet presAssocID="{73C451A2-DA97-4D53-A0B6-DE74DE31D326}" presName="connectorText" presStyleLbl="sibTrans1D1" presStyleIdx="0" presStyleCnt="5"/>
      <dgm:spPr/>
    </dgm:pt>
    <dgm:pt modelId="{EF80AD89-C14D-4990-9E76-BB07CDD30848}" type="pres">
      <dgm:prSet presAssocID="{FCB2060B-1012-4C4A-A33B-2CC42D68D434}" presName="node" presStyleLbl="node1" presStyleIdx="1" presStyleCnt="6">
        <dgm:presLayoutVars>
          <dgm:bulletEnabled val="1"/>
        </dgm:presLayoutVars>
      </dgm:prSet>
      <dgm:spPr/>
    </dgm:pt>
    <dgm:pt modelId="{A82E7745-BB66-4641-B0BC-39CFCA928F8A}" type="pres">
      <dgm:prSet presAssocID="{C203EF1A-DCE4-4CF0-9019-07CC0EDFD07E}" presName="sibTrans" presStyleLbl="sibTrans1D1" presStyleIdx="1" presStyleCnt="5"/>
      <dgm:spPr/>
    </dgm:pt>
    <dgm:pt modelId="{E4FD0AC3-30CE-470B-8E3B-F564FDEA6936}" type="pres">
      <dgm:prSet presAssocID="{C203EF1A-DCE4-4CF0-9019-07CC0EDFD07E}" presName="connectorText" presStyleLbl="sibTrans1D1" presStyleIdx="1" presStyleCnt="5"/>
      <dgm:spPr/>
    </dgm:pt>
    <dgm:pt modelId="{69665C55-E733-4BCF-A38D-80542FC2F93C}" type="pres">
      <dgm:prSet presAssocID="{9EEDF422-14C4-4879-944E-97E08117046F}" presName="node" presStyleLbl="node1" presStyleIdx="2" presStyleCnt="6">
        <dgm:presLayoutVars>
          <dgm:bulletEnabled val="1"/>
        </dgm:presLayoutVars>
      </dgm:prSet>
      <dgm:spPr/>
    </dgm:pt>
    <dgm:pt modelId="{33A83EFD-32FF-490D-A53B-3FE14570ADB7}" type="pres">
      <dgm:prSet presAssocID="{3E452430-AA94-462B-927B-3502FFCE9DAC}" presName="sibTrans" presStyleLbl="sibTrans1D1" presStyleIdx="2" presStyleCnt="5"/>
      <dgm:spPr/>
    </dgm:pt>
    <dgm:pt modelId="{B9AD047E-87CD-4D72-B9AF-523502A72D88}" type="pres">
      <dgm:prSet presAssocID="{3E452430-AA94-462B-927B-3502FFCE9DAC}" presName="connectorText" presStyleLbl="sibTrans1D1" presStyleIdx="2" presStyleCnt="5"/>
      <dgm:spPr/>
    </dgm:pt>
    <dgm:pt modelId="{F0D8FB6A-B35C-4ABF-A1AC-DDEBB55F1F57}" type="pres">
      <dgm:prSet presAssocID="{0EB410D3-EB19-46B1-B2A0-EA29C8FD197D}" presName="node" presStyleLbl="node1" presStyleIdx="3" presStyleCnt="6" custLinFactNeighborX="351" custLinFactNeighborY="0">
        <dgm:presLayoutVars>
          <dgm:bulletEnabled val="1"/>
        </dgm:presLayoutVars>
      </dgm:prSet>
      <dgm:spPr/>
    </dgm:pt>
    <dgm:pt modelId="{8555D198-F2E2-4F86-9ABD-4B3AA3D38A94}" type="pres">
      <dgm:prSet presAssocID="{90800B67-DCA7-4306-B17B-53DC154FBAA3}" presName="sibTrans" presStyleLbl="sibTrans1D1" presStyleIdx="3" presStyleCnt="5"/>
      <dgm:spPr/>
    </dgm:pt>
    <dgm:pt modelId="{A7B3026C-DDB6-43DB-A992-8B2371909E2B}" type="pres">
      <dgm:prSet presAssocID="{90800B67-DCA7-4306-B17B-53DC154FBAA3}" presName="connectorText" presStyleLbl="sibTrans1D1" presStyleIdx="3" presStyleCnt="5"/>
      <dgm:spPr/>
    </dgm:pt>
    <dgm:pt modelId="{1222AE5C-1221-4CFD-81E6-6CE16D76C064}" type="pres">
      <dgm:prSet presAssocID="{EFDC0E77-7B0E-4895-9E54-4D6B509378DA}" presName="node" presStyleLbl="node1" presStyleIdx="4" presStyleCnt="6">
        <dgm:presLayoutVars>
          <dgm:bulletEnabled val="1"/>
        </dgm:presLayoutVars>
      </dgm:prSet>
      <dgm:spPr/>
    </dgm:pt>
    <dgm:pt modelId="{09A3CDFB-89DD-4FEC-A1E2-7ED61E89C670}" type="pres">
      <dgm:prSet presAssocID="{5D3813B3-D712-4D79-BDCA-49463BFE55B9}" presName="sibTrans" presStyleLbl="sibTrans1D1" presStyleIdx="4" presStyleCnt="5"/>
      <dgm:spPr/>
    </dgm:pt>
    <dgm:pt modelId="{21E9F096-5D3A-4085-BAAA-1E932FD13543}" type="pres">
      <dgm:prSet presAssocID="{5D3813B3-D712-4D79-BDCA-49463BFE55B9}" presName="connectorText" presStyleLbl="sibTrans1D1" presStyleIdx="4" presStyleCnt="5"/>
      <dgm:spPr/>
    </dgm:pt>
    <dgm:pt modelId="{C33A7516-2003-4256-BE47-64A9DC05DFEA}" type="pres">
      <dgm:prSet presAssocID="{0BCB8E38-95E7-475A-B391-0842A13C8F68}" presName="node" presStyleLbl="node1" presStyleIdx="5" presStyleCnt="6">
        <dgm:presLayoutVars>
          <dgm:bulletEnabled val="1"/>
        </dgm:presLayoutVars>
      </dgm:prSet>
      <dgm:spPr/>
    </dgm:pt>
  </dgm:ptLst>
  <dgm:cxnLst>
    <dgm:cxn modelId="{38956101-1595-493B-8634-34B9ABFB9539}" type="presOf" srcId="{5D3813B3-D712-4D79-BDCA-49463BFE55B9}" destId="{09A3CDFB-89DD-4FEC-A1E2-7ED61E89C670}" srcOrd="0" destOrd="0" presId="urn:microsoft.com/office/officeart/2016/7/layout/RepeatingBendingProcessNew"/>
    <dgm:cxn modelId="{007CB310-2BC4-4501-B72D-F86D150546A3}" type="presOf" srcId="{0EB410D3-EB19-46B1-B2A0-EA29C8FD197D}" destId="{F0D8FB6A-B35C-4ABF-A1AC-DDEBB55F1F57}" srcOrd="0" destOrd="0" presId="urn:microsoft.com/office/officeart/2016/7/layout/RepeatingBendingProcessNew"/>
    <dgm:cxn modelId="{C7D3C317-B09F-47BA-92D3-9B36B55F2232}" type="presOf" srcId="{FCB2060B-1012-4C4A-A33B-2CC42D68D434}" destId="{EF80AD89-C14D-4990-9E76-BB07CDD30848}" srcOrd="0" destOrd="0" presId="urn:microsoft.com/office/officeart/2016/7/layout/RepeatingBendingProcessNew"/>
    <dgm:cxn modelId="{28769318-4AD9-492D-89BD-7E1D489AA2A3}" srcId="{B6FF4C5B-0EA6-414E-9A9C-1C4E89E8ED56}" destId="{9EEDF422-14C4-4879-944E-97E08117046F}" srcOrd="2" destOrd="0" parTransId="{F1EA67CE-7A2B-4316-847F-CB27D0AA7FB1}" sibTransId="{3E452430-AA94-462B-927B-3502FFCE9DAC}"/>
    <dgm:cxn modelId="{8ED9E02D-4848-4CDA-9C20-3E0592A420DB}" type="presOf" srcId="{90800B67-DCA7-4306-B17B-53DC154FBAA3}" destId="{8555D198-F2E2-4F86-9ABD-4B3AA3D38A94}" srcOrd="0" destOrd="0" presId="urn:microsoft.com/office/officeart/2016/7/layout/RepeatingBendingProcessNew"/>
    <dgm:cxn modelId="{5E71E530-CD71-4A4A-AD27-B87B9BD5C39A}" srcId="{B6FF4C5B-0EA6-414E-9A9C-1C4E89E8ED56}" destId="{B2CA97F9-B378-4C56-ADF7-39687A78363E}" srcOrd="0" destOrd="0" parTransId="{5DD27140-97BE-4F5E-96F2-7177F91F022D}" sibTransId="{73C451A2-DA97-4D53-A0B6-DE74DE31D326}"/>
    <dgm:cxn modelId="{5B53E331-AC0E-4B14-A64E-8E81A9A8E2E7}" srcId="{B6FF4C5B-0EA6-414E-9A9C-1C4E89E8ED56}" destId="{0EB410D3-EB19-46B1-B2A0-EA29C8FD197D}" srcOrd="3" destOrd="0" parTransId="{F9A1FB4B-0573-4BFF-8FBE-29777307D344}" sibTransId="{90800B67-DCA7-4306-B17B-53DC154FBAA3}"/>
    <dgm:cxn modelId="{E7EE7436-4C94-43EF-A5E0-3BDD5ED5252F}" type="presOf" srcId="{9EEDF422-14C4-4879-944E-97E08117046F}" destId="{69665C55-E733-4BCF-A38D-80542FC2F93C}" srcOrd="0" destOrd="0" presId="urn:microsoft.com/office/officeart/2016/7/layout/RepeatingBendingProcessNew"/>
    <dgm:cxn modelId="{09086F3D-B6CC-435C-9EAB-0344118857D0}" type="presOf" srcId="{0BCB8E38-95E7-475A-B391-0842A13C8F68}" destId="{C33A7516-2003-4256-BE47-64A9DC05DFEA}" srcOrd="0" destOrd="0" presId="urn:microsoft.com/office/officeart/2016/7/layout/RepeatingBendingProcessNew"/>
    <dgm:cxn modelId="{60156660-D287-422D-B3A4-33399480E868}" type="presOf" srcId="{C203EF1A-DCE4-4CF0-9019-07CC0EDFD07E}" destId="{A82E7745-BB66-4641-B0BC-39CFCA928F8A}" srcOrd="0" destOrd="0" presId="urn:microsoft.com/office/officeart/2016/7/layout/RepeatingBendingProcessNew"/>
    <dgm:cxn modelId="{575C576D-CE7F-471A-9F53-E3F69C0C15CD}" type="presOf" srcId="{73C451A2-DA97-4D53-A0B6-DE74DE31D326}" destId="{D4DBBA4D-2A91-4297-9884-B8E9DBA79B3D}" srcOrd="0" destOrd="0" presId="urn:microsoft.com/office/officeart/2016/7/layout/RepeatingBendingProcessNew"/>
    <dgm:cxn modelId="{B59CC753-BE11-4D34-9BB9-207613376A1C}" type="presOf" srcId="{B2CA97F9-B378-4C56-ADF7-39687A78363E}" destId="{6485D723-C0AA-4B48-8DB2-770EF34D8029}" srcOrd="0" destOrd="0" presId="urn:microsoft.com/office/officeart/2016/7/layout/RepeatingBendingProcessNew"/>
    <dgm:cxn modelId="{D0265779-84E1-4BEC-8F04-398F59FFC8CC}" type="presOf" srcId="{B6FF4C5B-0EA6-414E-9A9C-1C4E89E8ED56}" destId="{EE3F9FB7-CF2E-47C3-BA99-E0412B9C98BF}" srcOrd="0" destOrd="0" presId="urn:microsoft.com/office/officeart/2016/7/layout/RepeatingBendingProcessNew"/>
    <dgm:cxn modelId="{D711D87B-F79C-43B5-AC6A-BEA87AD7AC0F}" type="presOf" srcId="{EFDC0E77-7B0E-4895-9E54-4D6B509378DA}" destId="{1222AE5C-1221-4CFD-81E6-6CE16D76C064}" srcOrd="0" destOrd="0" presId="urn:microsoft.com/office/officeart/2016/7/layout/RepeatingBendingProcessNew"/>
    <dgm:cxn modelId="{002E9B89-5BF5-45BC-A07C-A1002B3F9FD4}" type="presOf" srcId="{3E452430-AA94-462B-927B-3502FFCE9DAC}" destId="{B9AD047E-87CD-4D72-B9AF-523502A72D88}" srcOrd="1" destOrd="0" presId="urn:microsoft.com/office/officeart/2016/7/layout/RepeatingBendingProcessNew"/>
    <dgm:cxn modelId="{BAEA178B-271B-46AE-98C2-1A1BB28E7FC5}" srcId="{B6FF4C5B-0EA6-414E-9A9C-1C4E89E8ED56}" destId="{0BCB8E38-95E7-475A-B391-0842A13C8F68}" srcOrd="5" destOrd="0" parTransId="{370F02C7-F310-484C-A3B0-DADA165F837D}" sibTransId="{A864240D-E3EA-43E7-9AE0-DFF640B05DFA}"/>
    <dgm:cxn modelId="{C3E22F9C-FE6B-4959-9EE1-5ECAF077FD49}" type="presOf" srcId="{5D3813B3-D712-4D79-BDCA-49463BFE55B9}" destId="{21E9F096-5D3A-4085-BAAA-1E932FD13543}" srcOrd="1" destOrd="0" presId="urn:microsoft.com/office/officeart/2016/7/layout/RepeatingBendingProcessNew"/>
    <dgm:cxn modelId="{59A301A6-F99D-415F-978A-5429B2427BA6}" srcId="{B6FF4C5B-0EA6-414E-9A9C-1C4E89E8ED56}" destId="{EFDC0E77-7B0E-4895-9E54-4D6B509378DA}" srcOrd="4" destOrd="0" parTransId="{B6F62AFF-2AF7-47A9-B31F-9198D626D83C}" sibTransId="{5D3813B3-D712-4D79-BDCA-49463BFE55B9}"/>
    <dgm:cxn modelId="{08E417B1-E92C-41A4-94BB-24C246A0C5F6}" srcId="{B6FF4C5B-0EA6-414E-9A9C-1C4E89E8ED56}" destId="{FCB2060B-1012-4C4A-A33B-2CC42D68D434}" srcOrd="1" destOrd="0" parTransId="{D4E88471-CE0C-4C50-BF1A-F6491203B019}" sibTransId="{C203EF1A-DCE4-4CF0-9019-07CC0EDFD07E}"/>
    <dgm:cxn modelId="{1122F3C8-9578-452E-A799-77DF0DBD8BF1}" type="presOf" srcId="{73C451A2-DA97-4D53-A0B6-DE74DE31D326}" destId="{ED353723-17E6-4090-8DE3-D0020199EA98}" srcOrd="1" destOrd="0" presId="urn:microsoft.com/office/officeart/2016/7/layout/RepeatingBendingProcessNew"/>
    <dgm:cxn modelId="{15DB81D0-27AF-4693-B32C-08FB197DA155}" type="presOf" srcId="{C203EF1A-DCE4-4CF0-9019-07CC0EDFD07E}" destId="{E4FD0AC3-30CE-470B-8E3B-F564FDEA6936}" srcOrd="1" destOrd="0" presId="urn:microsoft.com/office/officeart/2016/7/layout/RepeatingBendingProcessNew"/>
    <dgm:cxn modelId="{128030E7-3527-406F-8F35-A10B44426EE3}" type="presOf" srcId="{3E452430-AA94-462B-927B-3502FFCE9DAC}" destId="{33A83EFD-32FF-490D-A53B-3FE14570ADB7}" srcOrd="0" destOrd="0" presId="urn:microsoft.com/office/officeart/2016/7/layout/RepeatingBendingProcessNew"/>
    <dgm:cxn modelId="{023762EB-A57E-4DA3-9D74-EE393328D196}" type="presOf" srcId="{90800B67-DCA7-4306-B17B-53DC154FBAA3}" destId="{A7B3026C-DDB6-43DB-A992-8B2371909E2B}" srcOrd="1" destOrd="0" presId="urn:microsoft.com/office/officeart/2016/7/layout/RepeatingBendingProcessNew"/>
    <dgm:cxn modelId="{A825A95C-66AF-48B4-92FE-3E4AC3DB4D69}" type="presParOf" srcId="{EE3F9FB7-CF2E-47C3-BA99-E0412B9C98BF}" destId="{6485D723-C0AA-4B48-8DB2-770EF34D8029}" srcOrd="0" destOrd="0" presId="urn:microsoft.com/office/officeart/2016/7/layout/RepeatingBendingProcessNew"/>
    <dgm:cxn modelId="{D6124B01-4E6C-425A-AD80-9EF5C55410A5}" type="presParOf" srcId="{EE3F9FB7-CF2E-47C3-BA99-E0412B9C98BF}" destId="{D4DBBA4D-2A91-4297-9884-B8E9DBA79B3D}" srcOrd="1" destOrd="0" presId="urn:microsoft.com/office/officeart/2016/7/layout/RepeatingBendingProcessNew"/>
    <dgm:cxn modelId="{889D647C-B750-48FA-9F33-EE75160CAD11}" type="presParOf" srcId="{D4DBBA4D-2A91-4297-9884-B8E9DBA79B3D}" destId="{ED353723-17E6-4090-8DE3-D0020199EA98}" srcOrd="0" destOrd="0" presId="urn:microsoft.com/office/officeart/2016/7/layout/RepeatingBendingProcessNew"/>
    <dgm:cxn modelId="{8D3F46C3-C061-4679-BEB5-CA2CBE45D9B2}" type="presParOf" srcId="{EE3F9FB7-CF2E-47C3-BA99-E0412B9C98BF}" destId="{EF80AD89-C14D-4990-9E76-BB07CDD30848}" srcOrd="2" destOrd="0" presId="urn:microsoft.com/office/officeart/2016/7/layout/RepeatingBendingProcessNew"/>
    <dgm:cxn modelId="{3B47F115-0A36-495B-9CB3-46CC5EE4CDC9}" type="presParOf" srcId="{EE3F9FB7-CF2E-47C3-BA99-E0412B9C98BF}" destId="{A82E7745-BB66-4641-B0BC-39CFCA928F8A}" srcOrd="3" destOrd="0" presId="urn:microsoft.com/office/officeart/2016/7/layout/RepeatingBendingProcessNew"/>
    <dgm:cxn modelId="{E20744D4-9F4A-4C66-A693-216471F64D36}" type="presParOf" srcId="{A82E7745-BB66-4641-B0BC-39CFCA928F8A}" destId="{E4FD0AC3-30CE-470B-8E3B-F564FDEA6936}" srcOrd="0" destOrd="0" presId="urn:microsoft.com/office/officeart/2016/7/layout/RepeatingBendingProcessNew"/>
    <dgm:cxn modelId="{8AFDC19D-D02B-4144-84C7-5010C57C4286}" type="presParOf" srcId="{EE3F9FB7-CF2E-47C3-BA99-E0412B9C98BF}" destId="{69665C55-E733-4BCF-A38D-80542FC2F93C}" srcOrd="4" destOrd="0" presId="urn:microsoft.com/office/officeart/2016/7/layout/RepeatingBendingProcessNew"/>
    <dgm:cxn modelId="{0AAB6C09-73A6-4FEF-920A-32B91ED1EB07}" type="presParOf" srcId="{EE3F9FB7-CF2E-47C3-BA99-E0412B9C98BF}" destId="{33A83EFD-32FF-490D-A53B-3FE14570ADB7}" srcOrd="5" destOrd="0" presId="urn:microsoft.com/office/officeart/2016/7/layout/RepeatingBendingProcessNew"/>
    <dgm:cxn modelId="{BCB0E7DF-BF1A-45DB-B5E2-349A7D4A0360}" type="presParOf" srcId="{33A83EFD-32FF-490D-A53B-3FE14570ADB7}" destId="{B9AD047E-87CD-4D72-B9AF-523502A72D88}" srcOrd="0" destOrd="0" presId="urn:microsoft.com/office/officeart/2016/7/layout/RepeatingBendingProcessNew"/>
    <dgm:cxn modelId="{F7EAAE99-31E7-4E6F-8CDA-8BB0F78694D3}" type="presParOf" srcId="{EE3F9FB7-CF2E-47C3-BA99-E0412B9C98BF}" destId="{F0D8FB6A-B35C-4ABF-A1AC-DDEBB55F1F57}" srcOrd="6" destOrd="0" presId="urn:microsoft.com/office/officeart/2016/7/layout/RepeatingBendingProcessNew"/>
    <dgm:cxn modelId="{EF4C78C3-E161-4088-A1EB-301A785B9082}" type="presParOf" srcId="{EE3F9FB7-CF2E-47C3-BA99-E0412B9C98BF}" destId="{8555D198-F2E2-4F86-9ABD-4B3AA3D38A94}" srcOrd="7" destOrd="0" presId="urn:microsoft.com/office/officeart/2016/7/layout/RepeatingBendingProcessNew"/>
    <dgm:cxn modelId="{81FA71DA-E8D5-4A96-88E1-A091148CA5AE}" type="presParOf" srcId="{8555D198-F2E2-4F86-9ABD-4B3AA3D38A94}" destId="{A7B3026C-DDB6-43DB-A992-8B2371909E2B}" srcOrd="0" destOrd="0" presId="urn:microsoft.com/office/officeart/2016/7/layout/RepeatingBendingProcessNew"/>
    <dgm:cxn modelId="{BEB48926-B4AC-47EA-88C9-3CFDE294532C}" type="presParOf" srcId="{EE3F9FB7-CF2E-47C3-BA99-E0412B9C98BF}" destId="{1222AE5C-1221-4CFD-81E6-6CE16D76C064}" srcOrd="8" destOrd="0" presId="urn:microsoft.com/office/officeart/2016/7/layout/RepeatingBendingProcessNew"/>
    <dgm:cxn modelId="{14B95A83-00F1-49F3-B812-188E00F1664E}" type="presParOf" srcId="{EE3F9FB7-CF2E-47C3-BA99-E0412B9C98BF}" destId="{09A3CDFB-89DD-4FEC-A1E2-7ED61E89C670}" srcOrd="9" destOrd="0" presId="urn:microsoft.com/office/officeart/2016/7/layout/RepeatingBendingProcessNew"/>
    <dgm:cxn modelId="{E03ECA72-2CC3-4C35-9CC8-2F8BDA215B55}" type="presParOf" srcId="{09A3CDFB-89DD-4FEC-A1E2-7ED61E89C670}" destId="{21E9F096-5D3A-4085-BAAA-1E932FD13543}" srcOrd="0" destOrd="0" presId="urn:microsoft.com/office/officeart/2016/7/layout/RepeatingBendingProcessNew"/>
    <dgm:cxn modelId="{99C6E630-63AA-4243-A9A4-981B24426813}" type="presParOf" srcId="{EE3F9FB7-CF2E-47C3-BA99-E0412B9C98BF}" destId="{C33A7516-2003-4256-BE47-64A9DC05DFEA}"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92F51-FD4F-4B11-9FC6-FE629F76FAB5}">
      <dsp:nvSpPr>
        <dsp:cNvPr id="0" name=""/>
        <dsp:cNvSpPr/>
      </dsp:nvSpPr>
      <dsp:spPr>
        <a:xfrm>
          <a:off x="3797" y="2876967"/>
          <a:ext cx="1850349" cy="117497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0FD6DC4-C91C-486D-9D11-AC0761291C6D}">
      <dsp:nvSpPr>
        <dsp:cNvPr id="0" name=""/>
        <dsp:cNvSpPr/>
      </dsp:nvSpPr>
      <dsp:spPr>
        <a:xfrm>
          <a:off x="209391" y="3072282"/>
          <a:ext cx="1850349" cy="117497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La misión fluye de tu declaración de f</a:t>
          </a:r>
          <a:r>
            <a:rPr lang="es-EC" sz="1700" kern="1200" dirty="0"/>
            <a:t>é</a:t>
          </a:r>
          <a:endParaRPr lang="en-US" sz="1700" kern="1200" dirty="0"/>
        </a:p>
      </dsp:txBody>
      <dsp:txXfrm>
        <a:off x="243805" y="3106696"/>
        <a:ext cx="1781521" cy="1106143"/>
      </dsp:txXfrm>
    </dsp:sp>
    <dsp:sp modelId="{880FC790-AC58-4A6F-AF80-8069C741F96E}">
      <dsp:nvSpPr>
        <dsp:cNvPr id="0" name=""/>
        <dsp:cNvSpPr/>
      </dsp:nvSpPr>
      <dsp:spPr>
        <a:xfrm>
          <a:off x="2265335" y="2876967"/>
          <a:ext cx="1850349" cy="117497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B124970-B2E2-4C98-AA10-5ED00281562E}">
      <dsp:nvSpPr>
        <dsp:cNvPr id="0" name=""/>
        <dsp:cNvSpPr/>
      </dsp:nvSpPr>
      <dsp:spPr>
        <a:xfrm>
          <a:off x="2470929" y="3072282"/>
          <a:ext cx="1850349" cy="117497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Existimos para-para….</a:t>
          </a:r>
        </a:p>
      </dsp:txBody>
      <dsp:txXfrm>
        <a:off x="2505343" y="3106696"/>
        <a:ext cx="1781521" cy="1106143"/>
      </dsp:txXfrm>
    </dsp:sp>
    <dsp:sp modelId="{80A136B8-9A72-48BF-908F-E0708B335C7D}">
      <dsp:nvSpPr>
        <dsp:cNvPr id="0" name=""/>
        <dsp:cNvSpPr/>
      </dsp:nvSpPr>
      <dsp:spPr>
        <a:xfrm>
          <a:off x="4526872" y="2876967"/>
          <a:ext cx="1850349" cy="117497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BF81E25-7737-4E0A-BDD2-A00AD0F1CE65}">
      <dsp:nvSpPr>
        <dsp:cNvPr id="0" name=""/>
        <dsp:cNvSpPr/>
      </dsp:nvSpPr>
      <dsp:spPr>
        <a:xfrm>
          <a:off x="4732467" y="3072282"/>
          <a:ext cx="1850349" cy="117497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Hablar</a:t>
          </a:r>
          <a:r>
            <a:rPr lang="en-US" sz="1700" kern="1200" dirty="0"/>
            <a:t> de </a:t>
          </a:r>
          <a:r>
            <a:rPr lang="en-US" sz="1700" kern="1200" dirty="0" err="1"/>
            <a:t>tu</a:t>
          </a:r>
          <a:r>
            <a:rPr lang="en-US" sz="1700" kern="1200" dirty="0"/>
            <a:t> </a:t>
          </a:r>
          <a:r>
            <a:rPr lang="en-US" sz="1700" kern="1200" dirty="0" err="1"/>
            <a:t>propósito</a:t>
          </a:r>
          <a:endParaRPr lang="en-US" sz="1700" kern="1200" dirty="0"/>
        </a:p>
      </dsp:txBody>
      <dsp:txXfrm>
        <a:off x="4766881" y="3106696"/>
        <a:ext cx="1781521" cy="1106143"/>
      </dsp:txXfrm>
    </dsp:sp>
    <dsp:sp modelId="{DA2BDC62-9904-448B-A6DD-D2BA4BF3B937}">
      <dsp:nvSpPr>
        <dsp:cNvPr id="0" name=""/>
        <dsp:cNvSpPr/>
      </dsp:nvSpPr>
      <dsp:spPr>
        <a:xfrm>
          <a:off x="6788410" y="2876967"/>
          <a:ext cx="1850349" cy="117497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F0BDD80-A20F-4D14-8B78-9F5A6023BEAC}">
      <dsp:nvSpPr>
        <dsp:cNvPr id="0" name=""/>
        <dsp:cNvSpPr/>
      </dsp:nvSpPr>
      <dsp:spPr>
        <a:xfrm>
          <a:off x="6994004" y="3072282"/>
          <a:ext cx="1850349" cy="117497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err="1"/>
            <a:t>Debería ser corto, y todos en la administración deberían saberlo.</a:t>
          </a:r>
          <a:endParaRPr lang="en-US" sz="1700" kern="1200" dirty="0" err="1"/>
        </a:p>
      </dsp:txBody>
      <dsp:txXfrm>
        <a:off x="7028418" y="3106696"/>
        <a:ext cx="1781521" cy="1106143"/>
      </dsp:txXfrm>
    </dsp:sp>
    <dsp:sp modelId="{275E478F-9B2F-451D-8B4B-3AD4041B5FAD}">
      <dsp:nvSpPr>
        <dsp:cNvPr id="0" name=""/>
        <dsp:cNvSpPr/>
      </dsp:nvSpPr>
      <dsp:spPr>
        <a:xfrm>
          <a:off x="9049948" y="2876967"/>
          <a:ext cx="1850349" cy="117497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6D9065F-10CD-4908-8921-A20FEE7F043A}">
      <dsp:nvSpPr>
        <dsp:cNvPr id="0" name=""/>
        <dsp:cNvSpPr/>
      </dsp:nvSpPr>
      <dsp:spPr>
        <a:xfrm>
          <a:off x="9255542" y="3072282"/>
          <a:ext cx="1850349" cy="117497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err="1"/>
            <a:t>Tu misión es tu brújula, marca tu rumbo.</a:t>
          </a:r>
          <a:endParaRPr lang="en-US" sz="1700" kern="1200" dirty="0" err="1"/>
        </a:p>
      </dsp:txBody>
      <dsp:txXfrm>
        <a:off x="9289956" y="3106696"/>
        <a:ext cx="1781521" cy="1106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BBA4D-2A91-4297-9884-B8E9DBA79B3D}">
      <dsp:nvSpPr>
        <dsp:cNvPr id="0" name=""/>
        <dsp:cNvSpPr/>
      </dsp:nvSpPr>
      <dsp:spPr>
        <a:xfrm>
          <a:off x="3544625" y="867048"/>
          <a:ext cx="666669" cy="91440"/>
        </a:xfrm>
        <a:custGeom>
          <a:avLst/>
          <a:gdLst/>
          <a:ahLst/>
          <a:cxnLst/>
          <a:rect l="0" t="0" r="0" b="0"/>
          <a:pathLst>
            <a:path>
              <a:moveTo>
                <a:pt x="0" y="45720"/>
              </a:moveTo>
              <a:lnTo>
                <a:pt x="66666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60528" y="909281"/>
        <a:ext cx="34863" cy="6972"/>
      </dsp:txXfrm>
    </dsp:sp>
    <dsp:sp modelId="{6485D723-C0AA-4B48-8DB2-770EF34D8029}">
      <dsp:nvSpPr>
        <dsp:cNvPr id="0" name=""/>
        <dsp:cNvSpPr/>
      </dsp:nvSpPr>
      <dsp:spPr>
        <a:xfrm>
          <a:off x="514821" y="3286"/>
          <a:ext cx="3031604" cy="181896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51" tIns="155931" rIns="148551" bIns="155931" numCol="1" spcCol="1270" anchor="ctr" anchorCtr="0">
          <a:noAutofit/>
        </a:bodyPr>
        <a:lstStyle/>
        <a:p>
          <a:pPr marL="0" lvl="0" indent="0" algn="ctr" defTabSz="933450">
            <a:lnSpc>
              <a:spcPct val="90000"/>
            </a:lnSpc>
            <a:spcBef>
              <a:spcPct val="0"/>
            </a:spcBef>
            <a:spcAft>
              <a:spcPct val="35000"/>
            </a:spcAft>
            <a:buNone/>
          </a:pPr>
          <a:r>
            <a:rPr lang="es-ES" sz="2100" kern="1200"/>
            <a:t>Elementos a considerar para tu plan </a:t>
          </a:r>
          <a:endParaRPr lang="en-US" sz="2100" kern="1200"/>
        </a:p>
      </dsp:txBody>
      <dsp:txXfrm>
        <a:off x="514821" y="3286"/>
        <a:ext cx="3031604" cy="1818962"/>
      </dsp:txXfrm>
    </dsp:sp>
    <dsp:sp modelId="{A82E7745-BB66-4641-B0BC-39CFCA928F8A}">
      <dsp:nvSpPr>
        <dsp:cNvPr id="0" name=""/>
        <dsp:cNvSpPr/>
      </dsp:nvSpPr>
      <dsp:spPr>
        <a:xfrm>
          <a:off x="2030623" y="1820449"/>
          <a:ext cx="3728873" cy="666669"/>
        </a:xfrm>
        <a:custGeom>
          <a:avLst/>
          <a:gdLst/>
          <a:ahLst/>
          <a:cxnLst/>
          <a:rect l="0" t="0" r="0" b="0"/>
          <a:pathLst>
            <a:path>
              <a:moveTo>
                <a:pt x="3728873" y="0"/>
              </a:moveTo>
              <a:lnTo>
                <a:pt x="3728873" y="350434"/>
              </a:lnTo>
              <a:lnTo>
                <a:pt x="0" y="350434"/>
              </a:lnTo>
              <a:lnTo>
                <a:pt x="0" y="666669"/>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00222" y="2150297"/>
        <a:ext cx="189675" cy="6972"/>
      </dsp:txXfrm>
    </dsp:sp>
    <dsp:sp modelId="{EF80AD89-C14D-4990-9E76-BB07CDD30848}">
      <dsp:nvSpPr>
        <dsp:cNvPr id="0" name=""/>
        <dsp:cNvSpPr/>
      </dsp:nvSpPr>
      <dsp:spPr>
        <a:xfrm>
          <a:off x="4243695" y="3286"/>
          <a:ext cx="3031604" cy="181896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51" tIns="155931" rIns="148551" bIns="155931" numCol="1" spcCol="1270" anchor="ctr" anchorCtr="0">
          <a:noAutofit/>
        </a:bodyPr>
        <a:lstStyle/>
        <a:p>
          <a:pPr marL="0" lvl="0" indent="0" algn="ctr" defTabSz="933450">
            <a:lnSpc>
              <a:spcPct val="90000"/>
            </a:lnSpc>
            <a:spcBef>
              <a:spcPct val="0"/>
            </a:spcBef>
            <a:spcAft>
              <a:spcPct val="35000"/>
            </a:spcAft>
            <a:buNone/>
          </a:pPr>
          <a:r>
            <a:rPr lang="es-ES" sz="2100" kern="1200" dirty="0"/>
            <a:t>6.  ¿Es su plan de estudios relevante, completo, adecuado y alineado contextualmente?</a:t>
          </a:r>
          <a:endParaRPr lang="en-US" sz="2100" kern="1200" dirty="0"/>
        </a:p>
      </dsp:txBody>
      <dsp:txXfrm>
        <a:off x="4243695" y="3286"/>
        <a:ext cx="3031604" cy="1818962"/>
      </dsp:txXfrm>
    </dsp:sp>
    <dsp:sp modelId="{33A83EFD-32FF-490D-A53B-3FE14570ADB7}">
      <dsp:nvSpPr>
        <dsp:cNvPr id="0" name=""/>
        <dsp:cNvSpPr/>
      </dsp:nvSpPr>
      <dsp:spPr>
        <a:xfrm>
          <a:off x="3544625" y="3383280"/>
          <a:ext cx="677310" cy="91440"/>
        </a:xfrm>
        <a:custGeom>
          <a:avLst/>
          <a:gdLst/>
          <a:ahLst/>
          <a:cxnLst/>
          <a:rect l="0" t="0" r="0" b="0"/>
          <a:pathLst>
            <a:path>
              <a:moveTo>
                <a:pt x="0" y="45720"/>
              </a:moveTo>
              <a:lnTo>
                <a:pt x="677310"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65583" y="3425513"/>
        <a:ext cx="35395" cy="6972"/>
      </dsp:txXfrm>
    </dsp:sp>
    <dsp:sp modelId="{69665C55-E733-4BCF-A38D-80542FC2F93C}">
      <dsp:nvSpPr>
        <dsp:cNvPr id="0" name=""/>
        <dsp:cNvSpPr/>
      </dsp:nvSpPr>
      <dsp:spPr>
        <a:xfrm>
          <a:off x="514821" y="2519518"/>
          <a:ext cx="3031604" cy="181896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51" tIns="155931" rIns="148551" bIns="155931" numCol="1" spcCol="1270" anchor="ctr" anchorCtr="0">
          <a:noAutofit/>
        </a:bodyPr>
        <a:lstStyle/>
        <a:p>
          <a:pPr marL="0" lvl="0" indent="0" algn="ctr" defTabSz="933450">
            <a:lnSpc>
              <a:spcPct val="90000"/>
            </a:lnSpc>
            <a:spcBef>
              <a:spcPct val="0"/>
            </a:spcBef>
            <a:spcAft>
              <a:spcPct val="35000"/>
            </a:spcAft>
            <a:buNone/>
          </a:pPr>
          <a:r>
            <a:rPr lang="es-ES" sz="2100" kern="1200"/>
            <a:t>7.  ¿Tu programa refleja tu misión, visión y valores?</a:t>
          </a:r>
          <a:endParaRPr lang="en-US" sz="2100" kern="1200"/>
        </a:p>
      </dsp:txBody>
      <dsp:txXfrm>
        <a:off x="514821" y="2519518"/>
        <a:ext cx="3031604" cy="1818962"/>
      </dsp:txXfrm>
    </dsp:sp>
    <dsp:sp modelId="{8555D198-F2E2-4F86-9ABD-4B3AA3D38A94}">
      <dsp:nvSpPr>
        <dsp:cNvPr id="0" name=""/>
        <dsp:cNvSpPr/>
      </dsp:nvSpPr>
      <dsp:spPr>
        <a:xfrm>
          <a:off x="2030623" y="4336681"/>
          <a:ext cx="3739514" cy="666669"/>
        </a:xfrm>
        <a:custGeom>
          <a:avLst/>
          <a:gdLst/>
          <a:ahLst/>
          <a:cxnLst/>
          <a:rect l="0" t="0" r="0" b="0"/>
          <a:pathLst>
            <a:path>
              <a:moveTo>
                <a:pt x="3739514" y="0"/>
              </a:moveTo>
              <a:lnTo>
                <a:pt x="3739514" y="350434"/>
              </a:lnTo>
              <a:lnTo>
                <a:pt x="0" y="350434"/>
              </a:lnTo>
              <a:lnTo>
                <a:pt x="0" y="666669"/>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05281" y="4666529"/>
        <a:ext cx="190198" cy="6972"/>
      </dsp:txXfrm>
    </dsp:sp>
    <dsp:sp modelId="{F0D8FB6A-B35C-4ABF-A1AC-DDEBB55F1F57}">
      <dsp:nvSpPr>
        <dsp:cNvPr id="0" name=""/>
        <dsp:cNvSpPr/>
      </dsp:nvSpPr>
      <dsp:spPr>
        <a:xfrm>
          <a:off x="4254335" y="2519518"/>
          <a:ext cx="3031604" cy="181896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51" tIns="155931" rIns="148551" bIns="155931" numCol="1" spcCol="1270" anchor="ctr" anchorCtr="0">
          <a:noAutofit/>
        </a:bodyPr>
        <a:lstStyle/>
        <a:p>
          <a:pPr marL="0" lvl="0" indent="0" algn="ctr" defTabSz="933450">
            <a:lnSpc>
              <a:spcPct val="90000"/>
            </a:lnSpc>
            <a:spcBef>
              <a:spcPct val="0"/>
            </a:spcBef>
            <a:spcAft>
              <a:spcPct val="35000"/>
            </a:spcAft>
            <a:buNone/>
          </a:pPr>
          <a:r>
            <a:rPr lang="es-ES" sz="2100" kern="1200"/>
            <a:t>8.  ¿Cómo se compara su programa con otros programas que usted aspira a emunalizar?</a:t>
          </a:r>
          <a:endParaRPr lang="en-US" sz="2100" kern="1200"/>
        </a:p>
      </dsp:txBody>
      <dsp:txXfrm>
        <a:off x="4254335" y="2519518"/>
        <a:ext cx="3031604" cy="1818962"/>
      </dsp:txXfrm>
    </dsp:sp>
    <dsp:sp modelId="{09A3CDFB-89DD-4FEC-A1E2-7ED61E89C670}">
      <dsp:nvSpPr>
        <dsp:cNvPr id="0" name=""/>
        <dsp:cNvSpPr/>
      </dsp:nvSpPr>
      <dsp:spPr>
        <a:xfrm>
          <a:off x="3544625" y="5899511"/>
          <a:ext cx="666669" cy="91440"/>
        </a:xfrm>
        <a:custGeom>
          <a:avLst/>
          <a:gdLst/>
          <a:ahLst/>
          <a:cxnLst/>
          <a:rect l="0" t="0" r="0" b="0"/>
          <a:pathLst>
            <a:path>
              <a:moveTo>
                <a:pt x="0" y="45720"/>
              </a:moveTo>
              <a:lnTo>
                <a:pt x="66666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60528" y="5941745"/>
        <a:ext cx="34863" cy="6972"/>
      </dsp:txXfrm>
    </dsp:sp>
    <dsp:sp modelId="{1222AE5C-1221-4CFD-81E6-6CE16D76C064}">
      <dsp:nvSpPr>
        <dsp:cNvPr id="0" name=""/>
        <dsp:cNvSpPr/>
      </dsp:nvSpPr>
      <dsp:spPr>
        <a:xfrm>
          <a:off x="514821" y="5035750"/>
          <a:ext cx="3031604" cy="181896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51" tIns="155931" rIns="148551" bIns="155931" numCol="1" spcCol="1270" anchor="ctr" anchorCtr="0">
          <a:noAutofit/>
        </a:bodyPr>
        <a:lstStyle/>
        <a:p>
          <a:pPr marL="0" lvl="0" indent="0" algn="ctr" defTabSz="933450">
            <a:lnSpc>
              <a:spcPct val="90000"/>
            </a:lnSpc>
            <a:spcBef>
              <a:spcPct val="0"/>
            </a:spcBef>
            <a:spcAft>
              <a:spcPct val="35000"/>
            </a:spcAft>
            <a:buNone/>
          </a:pPr>
          <a:r>
            <a:rPr lang="es-ES" sz="2100" kern="1200"/>
            <a:t>9.  ¿Cómo evalúa regularmente su programa?</a:t>
          </a:r>
          <a:endParaRPr lang="en-US" sz="2100" kern="1200"/>
        </a:p>
      </dsp:txBody>
      <dsp:txXfrm>
        <a:off x="514821" y="5035750"/>
        <a:ext cx="3031604" cy="1818962"/>
      </dsp:txXfrm>
    </dsp:sp>
    <dsp:sp modelId="{C33A7516-2003-4256-BE47-64A9DC05DFEA}">
      <dsp:nvSpPr>
        <dsp:cNvPr id="0" name=""/>
        <dsp:cNvSpPr/>
      </dsp:nvSpPr>
      <dsp:spPr>
        <a:xfrm>
          <a:off x="4243695" y="5035750"/>
          <a:ext cx="3031604" cy="181896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51" tIns="155931" rIns="148551" bIns="155931" numCol="1" spcCol="1270" anchor="ctr" anchorCtr="0">
          <a:noAutofit/>
        </a:bodyPr>
        <a:lstStyle/>
        <a:p>
          <a:pPr marL="0" lvl="0" indent="0" algn="ctr" defTabSz="933450">
            <a:lnSpc>
              <a:spcPct val="90000"/>
            </a:lnSpc>
            <a:spcBef>
              <a:spcPct val="0"/>
            </a:spcBef>
            <a:spcAft>
              <a:spcPct val="35000"/>
            </a:spcAft>
            <a:buNone/>
          </a:pPr>
          <a:r>
            <a:rPr lang="es-ES" sz="2100" kern="1200"/>
            <a:t>10. ¿Cuánto puede lograr de manera realista en el mandato o tiempo de su liderazgo?</a:t>
          </a:r>
          <a:endParaRPr lang="en-US" sz="2100" kern="1200"/>
        </a:p>
      </dsp:txBody>
      <dsp:txXfrm>
        <a:off x="4243695" y="5035750"/>
        <a:ext cx="3031604" cy="181896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0.jpeg"/></Relationships>
</file>

<file path=ppt/drawings/_rels/drawing2.xml.rels><?xml version="1.0" encoding="UTF-8" standalone="yes"?>
<Relationships xmlns="http://schemas.openxmlformats.org/package/2006/relationships"><Relationship Id="rId1" Type="http://schemas.openxmlformats.org/officeDocument/2006/relationships/image" Target="../media/image10.jpeg"/></Relationships>
</file>

<file path=ppt/drawings/_rels/drawing3.xml.rels><?xml version="1.0" encoding="UTF-8" standalone="yes"?>
<Relationships xmlns="http://schemas.openxmlformats.org/package/2006/relationships"><Relationship Id="rId1" Type="http://schemas.openxmlformats.org/officeDocument/2006/relationships/image" Target="../media/image10.jpeg"/></Relationships>
</file>

<file path=ppt/drawings/drawing1.xml><?xml version="1.0" encoding="utf-8"?>
<c:userShapes xmlns:c="http://schemas.openxmlformats.org/drawingml/2006/chart">
  <cdr:relSizeAnchor xmlns:cdr="http://schemas.openxmlformats.org/drawingml/2006/chartDrawing">
    <cdr:from>
      <cdr:x>0.07667</cdr:x>
      <cdr:y>0</cdr:y>
    </cdr:from>
    <cdr:to>
      <cdr:x>1</cdr:x>
      <cdr:y>1</cdr:y>
    </cdr:to>
    <cdr:pic>
      <cdr:nvPicPr>
        <cdr:cNvPr id="3" name="Picture 2" descr="In the Brain, Seven Is A Magic Number">
          <a:extLst xmlns:a="http://schemas.openxmlformats.org/drawingml/2006/main">
            <a:ext uri="{FF2B5EF4-FFF2-40B4-BE49-F238E27FC236}">
              <a16:creationId xmlns:a16="http://schemas.microsoft.com/office/drawing/2014/main" id="{0533B0D6-9B00-4896-96D0-7C9A019B5D25}"/>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575300" y="206609"/>
          <a:ext cx="6559770" cy="6546382"/>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2.xml><?xml version="1.0" encoding="utf-8"?>
<c:userShapes xmlns:c="http://schemas.openxmlformats.org/drawingml/2006/chart">
  <cdr:relSizeAnchor xmlns:cdr="http://schemas.openxmlformats.org/drawingml/2006/chartDrawing">
    <cdr:from>
      <cdr:x>0.07667</cdr:x>
      <cdr:y>0</cdr:y>
    </cdr:from>
    <cdr:to>
      <cdr:x>1</cdr:x>
      <cdr:y>1</cdr:y>
    </cdr:to>
    <cdr:pic>
      <cdr:nvPicPr>
        <cdr:cNvPr id="3" name="Picture 2" descr="In the Brain, Seven Is A Magic Number">
          <a:extLst xmlns:a="http://schemas.openxmlformats.org/drawingml/2006/main">
            <a:ext uri="{FF2B5EF4-FFF2-40B4-BE49-F238E27FC236}">
              <a16:creationId xmlns:a16="http://schemas.microsoft.com/office/drawing/2014/main" id="{0533B0D6-9B00-4896-96D0-7C9A019B5D25}"/>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575300" y="206609"/>
          <a:ext cx="6559770" cy="6546382"/>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3.xml><?xml version="1.0" encoding="utf-8"?>
<c:userShapes xmlns:c="http://schemas.openxmlformats.org/drawingml/2006/chart">
  <cdr:relSizeAnchor xmlns:cdr="http://schemas.openxmlformats.org/drawingml/2006/chartDrawing">
    <cdr:from>
      <cdr:x>0.07667</cdr:x>
      <cdr:y>0</cdr:y>
    </cdr:from>
    <cdr:to>
      <cdr:x>1</cdr:x>
      <cdr:y>1</cdr:y>
    </cdr:to>
    <cdr:pic>
      <cdr:nvPicPr>
        <cdr:cNvPr id="3" name="Picture 2" descr="In the Brain, Seven Is A Magic Number">
          <a:extLst xmlns:a="http://schemas.openxmlformats.org/drawingml/2006/main">
            <a:ext uri="{FF2B5EF4-FFF2-40B4-BE49-F238E27FC236}">
              <a16:creationId xmlns:a16="http://schemas.microsoft.com/office/drawing/2014/main" id="{0533B0D6-9B00-4896-96D0-7C9A019B5D25}"/>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575300" y="206609"/>
          <a:ext cx="6559770" cy="6546382"/>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4.xml><?xml version="1.0" encoding="utf-8"?>
<c:userShapes xmlns:c="http://schemas.openxmlformats.org/drawingml/2006/chart">
  <cdr:relSizeAnchor xmlns:cdr="http://schemas.openxmlformats.org/drawingml/2006/chartDrawing">
    <cdr:from>
      <cdr:x>0.06352</cdr:x>
      <cdr:y>0.24499</cdr:y>
    </cdr:from>
    <cdr:to>
      <cdr:x>0.11493</cdr:x>
      <cdr:y>0.75501</cdr:y>
    </cdr:to>
    <cdr:sp macro="" textlink="">
      <cdr:nvSpPr>
        <cdr:cNvPr id="2" name="Rectangle 1">
          <a:extLst xmlns:a="http://schemas.openxmlformats.org/drawingml/2006/main">
            <a:ext uri="{FF2B5EF4-FFF2-40B4-BE49-F238E27FC236}">
              <a16:creationId xmlns:a16="http://schemas.microsoft.com/office/drawing/2014/main" id="{BD071086-27C8-4834-B62E-8AF69630947B}"/>
            </a:ext>
          </a:extLst>
        </cdr:cNvPr>
        <cdr:cNvSpPr/>
      </cdr:nvSpPr>
      <cdr:spPr>
        <a:xfrm xmlns:a="http://schemas.openxmlformats.org/drawingml/2006/main" flipH="1">
          <a:off x="522759" y="1108819"/>
          <a:ext cx="423063" cy="2308324"/>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p xmlns:a="http://schemas.openxmlformats.org/drawingml/2006/main">
          <a:pPr algn="ctr"/>
          <a:r>
            <a:rPr lang="en-US" sz="2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Prax</a:t>
          </a:r>
          <a:r>
            <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I s</a:t>
          </a:r>
        </a:p>
      </cdr:txBody>
    </cdr:sp>
  </cdr:relSizeAnchor>
  <cdr:relSizeAnchor xmlns:cdr="http://schemas.openxmlformats.org/drawingml/2006/chartDrawing">
    <cdr:from>
      <cdr:x>0.87244</cdr:x>
      <cdr:y>0.25583</cdr:y>
    </cdr:from>
    <cdr:to>
      <cdr:x>0.92385</cdr:x>
      <cdr:y>0.76585</cdr:y>
    </cdr:to>
    <cdr:sp macro="" textlink="">
      <cdr:nvSpPr>
        <cdr:cNvPr id="3" name="Rectangle 2">
          <a:extLst xmlns:a="http://schemas.openxmlformats.org/drawingml/2006/main">
            <a:ext uri="{FF2B5EF4-FFF2-40B4-BE49-F238E27FC236}">
              <a16:creationId xmlns:a16="http://schemas.microsoft.com/office/drawing/2014/main" id="{D7D77126-7504-4D02-888B-9543976B6741}"/>
            </a:ext>
          </a:extLst>
        </cdr:cNvPr>
        <cdr:cNvSpPr/>
      </cdr:nvSpPr>
      <cdr:spPr>
        <a:xfrm xmlns:a="http://schemas.openxmlformats.org/drawingml/2006/main" flipH="1">
          <a:off x="7179858" y="1157873"/>
          <a:ext cx="423084" cy="2308324"/>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Teor</a:t>
          </a:r>
          <a:endPar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xmlns:a="http://schemas.openxmlformats.org/drawingml/2006/main">
          <a:pPr algn="ctr"/>
          <a:r>
            <a:rPr lang="es-EC"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a:t>
          </a:r>
          <a:endPar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xmlns:a="http://schemas.openxmlformats.org/drawingml/2006/main">
          <a:pPr algn="ctr"/>
          <a:r>
            <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a:t>
          </a:r>
        </a:p>
      </cdr:txBody>
    </cdr:sp>
  </cdr:relSizeAnchor>
  <cdr:relSizeAnchor xmlns:cdr="http://schemas.openxmlformats.org/drawingml/2006/chartDrawing">
    <cdr:from>
      <cdr:x>0.1527</cdr:x>
      <cdr:y>0.02168</cdr:y>
    </cdr:from>
    <cdr:to>
      <cdr:x>0.20411</cdr:x>
      <cdr:y>0.93971</cdr:y>
    </cdr:to>
    <cdr:sp macro="" textlink="">
      <cdr:nvSpPr>
        <cdr:cNvPr id="4" name="Rectangle 3">
          <a:extLst xmlns:a="http://schemas.openxmlformats.org/drawingml/2006/main">
            <a:ext uri="{FF2B5EF4-FFF2-40B4-BE49-F238E27FC236}">
              <a16:creationId xmlns:a16="http://schemas.microsoft.com/office/drawing/2014/main" id="{1504901F-11AF-4889-8A29-0640EEC2C712}"/>
            </a:ext>
          </a:extLst>
        </cdr:cNvPr>
        <cdr:cNvSpPr/>
      </cdr:nvSpPr>
      <cdr:spPr>
        <a:xfrm xmlns:a="http://schemas.openxmlformats.org/drawingml/2006/main" flipH="1">
          <a:off x="1256683" y="98108"/>
          <a:ext cx="423084" cy="4154984"/>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Competenc</a:t>
          </a:r>
          <a:r>
            <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I a</a:t>
          </a:r>
        </a:p>
      </cdr:txBody>
    </cdr:sp>
  </cdr:relSizeAnchor>
  <cdr:relSizeAnchor xmlns:cdr="http://schemas.openxmlformats.org/drawingml/2006/chartDrawing">
    <cdr:from>
      <cdr:x>0.79736</cdr:x>
      <cdr:y>0.19071</cdr:y>
    </cdr:from>
    <cdr:to>
      <cdr:x>0.84877</cdr:x>
      <cdr:y>0.86393</cdr:y>
    </cdr:to>
    <cdr:sp macro="" textlink="">
      <cdr:nvSpPr>
        <cdr:cNvPr id="5" name="Rectangle 4">
          <a:extLst xmlns:a="http://schemas.openxmlformats.org/drawingml/2006/main">
            <a:ext uri="{FF2B5EF4-FFF2-40B4-BE49-F238E27FC236}">
              <a16:creationId xmlns:a16="http://schemas.microsoft.com/office/drawing/2014/main" id="{6BFAEF23-B29A-46E2-990B-EB3707C423B4}"/>
            </a:ext>
          </a:extLst>
        </cdr:cNvPr>
        <cdr:cNvSpPr/>
      </cdr:nvSpPr>
      <cdr:spPr>
        <a:xfrm xmlns:a="http://schemas.openxmlformats.org/drawingml/2006/main" flipH="1">
          <a:off x="6561954" y="863146"/>
          <a:ext cx="423084" cy="3046988"/>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Concept0</a:t>
          </a:r>
        </a:p>
      </cdr:txBody>
    </cdr:sp>
  </cdr:relSizeAnchor>
</c:userShapes>
</file>

<file path=ppt/drawings/drawing5.xml><?xml version="1.0" encoding="utf-8"?>
<c:userShapes xmlns:c="http://schemas.openxmlformats.org/drawingml/2006/chart">
  <cdr:relSizeAnchor xmlns:cdr="http://schemas.openxmlformats.org/drawingml/2006/chartDrawing">
    <cdr:from>
      <cdr:x>0.87244</cdr:x>
      <cdr:y>0.25583</cdr:y>
    </cdr:from>
    <cdr:to>
      <cdr:x>0.92385</cdr:x>
      <cdr:y>0.35783</cdr:y>
    </cdr:to>
    <cdr:sp macro="" textlink="">
      <cdr:nvSpPr>
        <cdr:cNvPr id="3" name="Rectangle 2">
          <a:extLst xmlns:a="http://schemas.openxmlformats.org/drawingml/2006/main">
            <a:ext uri="{FF2B5EF4-FFF2-40B4-BE49-F238E27FC236}">
              <a16:creationId xmlns:a16="http://schemas.microsoft.com/office/drawing/2014/main" id="{D7D77126-7504-4D02-888B-9543976B6741}"/>
            </a:ext>
          </a:extLst>
        </cdr:cNvPr>
        <cdr:cNvSpPr/>
      </cdr:nvSpPr>
      <cdr:spPr>
        <a:xfrm xmlns:a="http://schemas.openxmlformats.org/drawingml/2006/main" flipH="1">
          <a:off x="7179832" y="1157877"/>
          <a:ext cx="423084" cy="461665"/>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9C7BEE90-761C-4E47-ACDB-973B986C2EB7}" type="datetimeFigureOut">
              <a:rPr lang="en-US" smtClean="0"/>
              <a:t>12/8/2024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FFF435C6-C824-4A1C-97F3-4E64DAD67B9F}" type="slidenum">
              <a:rPr lang="en-US" smtClean="0"/>
              <a:t>‹#›</a:t>
            </a:fld>
            <a:endParaRPr lang="en-US"/>
          </a:p>
        </p:txBody>
      </p:sp>
    </p:spTree>
    <p:extLst>
      <p:ext uri="{BB962C8B-B14F-4D97-AF65-F5344CB8AC3E}">
        <p14:creationId xmlns:p14="http://schemas.microsoft.com/office/powerpoint/2010/main" val="654838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Fragmentation of </a:t>
            </a:r>
            <a:r>
              <a:rPr lang="en-US" dirty="0" err="1"/>
              <a:t>theologocical</a:t>
            </a:r>
            <a:r>
              <a:rPr lang="en-US" dirty="0"/>
              <a:t> education</a:t>
            </a:r>
            <a:r>
              <a:rPr lang="en-US" baseline="0" dirty="0"/>
              <a:t> that has developed along side the western worldview</a:t>
            </a:r>
            <a:endParaRPr lang="en-US" dirty="0"/>
          </a:p>
        </p:txBody>
      </p:sp>
      <p:sp>
        <p:nvSpPr>
          <p:cNvPr id="4" name="Slide Number Placeholder 3"/>
          <p:cNvSpPr>
            <a:spLocks noGrp="1"/>
          </p:cNvSpPr>
          <p:nvPr>
            <p:ph type="sldNum" sz="quarter" idx="10"/>
          </p:nvPr>
        </p:nvSpPr>
        <p:spPr/>
        <p:txBody>
          <a:bodyPr/>
          <a:lstStyle/>
          <a:p>
            <a:fld id="{D59FD084-6DC2-4C2C-8F60-1766BF23785E}" type="slidenum">
              <a:rPr lang="en-US" smtClean="0"/>
              <a:pPr/>
              <a:t>7</a:t>
            </a:fld>
            <a:endParaRPr lang="en-US"/>
          </a:p>
        </p:txBody>
      </p:sp>
    </p:spTree>
    <p:extLst>
      <p:ext uri="{BB962C8B-B14F-4D97-AF65-F5344CB8AC3E}">
        <p14:creationId xmlns:p14="http://schemas.microsoft.com/office/powerpoint/2010/main" val="3789354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Fragmentation of </a:t>
            </a:r>
            <a:r>
              <a:rPr lang="en-US" dirty="0" err="1"/>
              <a:t>theologocical</a:t>
            </a:r>
            <a:r>
              <a:rPr lang="en-US" dirty="0"/>
              <a:t> education</a:t>
            </a:r>
            <a:r>
              <a:rPr lang="en-US" baseline="0" dirty="0"/>
              <a:t> that has developed along side the western worldview</a:t>
            </a:r>
            <a:endParaRPr lang="en-US" dirty="0"/>
          </a:p>
        </p:txBody>
      </p:sp>
      <p:sp>
        <p:nvSpPr>
          <p:cNvPr id="4" name="Slide Number Placeholder 3"/>
          <p:cNvSpPr>
            <a:spLocks noGrp="1"/>
          </p:cNvSpPr>
          <p:nvPr>
            <p:ph type="sldNum" sz="quarter" idx="10"/>
          </p:nvPr>
        </p:nvSpPr>
        <p:spPr/>
        <p:txBody>
          <a:bodyPr/>
          <a:lstStyle/>
          <a:p>
            <a:fld id="{D59FD084-6DC2-4C2C-8F60-1766BF23785E}" type="slidenum">
              <a:rPr lang="en-US" smtClean="0"/>
              <a:pPr/>
              <a:t>8</a:t>
            </a:fld>
            <a:endParaRPr lang="en-US"/>
          </a:p>
        </p:txBody>
      </p:sp>
    </p:spTree>
    <p:extLst>
      <p:ext uri="{BB962C8B-B14F-4D97-AF65-F5344CB8AC3E}">
        <p14:creationId xmlns:p14="http://schemas.microsoft.com/office/powerpoint/2010/main" val="273361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Fragmentation of </a:t>
            </a:r>
            <a:r>
              <a:rPr lang="en-US" dirty="0" err="1"/>
              <a:t>theologocical</a:t>
            </a:r>
            <a:r>
              <a:rPr lang="en-US" dirty="0"/>
              <a:t> education</a:t>
            </a:r>
            <a:r>
              <a:rPr lang="en-US" baseline="0" dirty="0"/>
              <a:t> that has developed along side the western worldview</a:t>
            </a:r>
            <a:endParaRPr lang="en-US" dirty="0"/>
          </a:p>
        </p:txBody>
      </p:sp>
      <p:sp>
        <p:nvSpPr>
          <p:cNvPr id="4" name="Slide Number Placeholder 3"/>
          <p:cNvSpPr>
            <a:spLocks noGrp="1"/>
          </p:cNvSpPr>
          <p:nvPr>
            <p:ph type="sldNum" sz="quarter" idx="10"/>
          </p:nvPr>
        </p:nvSpPr>
        <p:spPr/>
        <p:txBody>
          <a:bodyPr/>
          <a:lstStyle/>
          <a:p>
            <a:fld id="{D59FD084-6DC2-4C2C-8F60-1766BF23785E}" type="slidenum">
              <a:rPr lang="en-US" smtClean="0"/>
              <a:pPr/>
              <a:t>9</a:t>
            </a:fld>
            <a:endParaRPr lang="en-US"/>
          </a:p>
        </p:txBody>
      </p:sp>
    </p:spTree>
    <p:extLst>
      <p:ext uri="{BB962C8B-B14F-4D97-AF65-F5344CB8AC3E}">
        <p14:creationId xmlns:p14="http://schemas.microsoft.com/office/powerpoint/2010/main" val="4020291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Integration of Theological</a:t>
            </a:r>
            <a:r>
              <a:rPr lang="en-US" baseline="0" dirty="0"/>
              <a:t> education, returning to a base model – Mentor who can tie it together from learning to practice. </a:t>
            </a:r>
            <a:endParaRPr lang="en-US" dirty="0"/>
          </a:p>
        </p:txBody>
      </p:sp>
      <p:sp>
        <p:nvSpPr>
          <p:cNvPr id="4" name="Slide Number Placeholder 3"/>
          <p:cNvSpPr>
            <a:spLocks noGrp="1"/>
          </p:cNvSpPr>
          <p:nvPr>
            <p:ph type="sldNum" sz="quarter" idx="10"/>
          </p:nvPr>
        </p:nvSpPr>
        <p:spPr/>
        <p:txBody>
          <a:bodyPr/>
          <a:lstStyle/>
          <a:p>
            <a:fld id="{D59FD084-6DC2-4C2C-8F60-1766BF23785E}"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EB450E5F-2027-41F0-B194-FE0A142BD6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53030D7-D486-486D-9154-31D37A9437EF}"/>
              </a:ext>
            </a:extLst>
          </p:cNvPr>
          <p:cNvSpPr>
            <a:spLocks noGrp="1"/>
          </p:cNvSpPr>
          <p:nvPr>
            <p:ph type="body" idx="1"/>
          </p:nvPr>
        </p:nvSpPr>
        <p:spPr/>
        <p:txBody>
          <a:bodyPr/>
          <a:lstStyle/>
          <a:p>
            <a:pPr defTabSz="966501" fontAlgn="auto">
              <a:spcBef>
                <a:spcPts val="0"/>
              </a:spcBef>
              <a:spcAft>
                <a:spcPts val="0"/>
              </a:spcAft>
              <a:defRPr/>
            </a:pPr>
            <a:r>
              <a:rPr lang="es-419" sz="1300" b="1" dirty="0">
                <a:solidFill>
                  <a:schemeClr val="bg1"/>
                </a:solidFill>
                <a:effectLst>
                  <a:outerShdw blurRad="38100" dist="38100" dir="2700000" algn="tl">
                    <a:srgbClr val="000000">
                      <a:alpha val="43137"/>
                    </a:srgbClr>
                  </a:outerShdw>
                </a:effectLst>
              </a:rPr>
              <a:t>Cada puesto una fortaleza</a:t>
            </a:r>
            <a:endParaRPr lang="en-US" sz="1300" b="1" dirty="0">
              <a:solidFill>
                <a:schemeClr val="bg1"/>
              </a:solidFill>
              <a:effectLst>
                <a:outerShdw blurRad="38100" dist="38100" dir="2700000" algn="tl">
                  <a:srgbClr val="000000">
                    <a:alpha val="43137"/>
                  </a:srgbClr>
                </a:outerShdw>
              </a:effectLst>
            </a:endParaRPr>
          </a:p>
          <a:p>
            <a:pPr marL="181219" indent="-181219" fontAlgn="auto">
              <a:spcBef>
                <a:spcPts val="0"/>
              </a:spcBef>
              <a:spcAft>
                <a:spcPts val="0"/>
              </a:spcAft>
              <a:buFont typeface="Arial" panose="020B0604020202020204" pitchFamily="34" charset="0"/>
              <a:buChar char="•"/>
              <a:defRPr/>
            </a:pPr>
            <a:r>
              <a:rPr lang="en-US" dirty="0" err="1"/>
              <a:t>Cada</a:t>
            </a:r>
            <a:r>
              <a:rPr lang="en-US" dirty="0"/>
              <a:t> </a:t>
            </a:r>
            <a:r>
              <a:rPr lang="en-US" dirty="0" err="1"/>
              <a:t>miembro</a:t>
            </a:r>
            <a:r>
              <a:rPr lang="en-US" dirty="0"/>
              <a:t> del </a:t>
            </a:r>
            <a:r>
              <a:rPr lang="en-US" dirty="0" err="1"/>
              <a:t>equipo</a:t>
            </a:r>
            <a:r>
              <a:rPr lang="en-US" dirty="0"/>
              <a:t> </a:t>
            </a:r>
            <a:r>
              <a:rPr lang="en-US" dirty="0" err="1"/>
              <a:t>tiene</a:t>
            </a:r>
            <a:r>
              <a:rPr lang="en-US" dirty="0"/>
              <a:t> un </a:t>
            </a:r>
            <a:r>
              <a:rPr lang="en-US" dirty="0" err="1"/>
              <a:t>rol</a:t>
            </a:r>
            <a:r>
              <a:rPr lang="en-US" dirty="0"/>
              <a:t> </a:t>
            </a:r>
            <a:r>
              <a:rPr lang="en-US" dirty="0" err="1"/>
              <a:t>imprtante</a:t>
            </a:r>
            <a:r>
              <a:rPr lang="en-US" dirty="0"/>
              <a:t>.</a:t>
            </a:r>
          </a:p>
          <a:p>
            <a:pPr marL="181219" indent="-181219" fontAlgn="auto">
              <a:spcBef>
                <a:spcPts val="0"/>
              </a:spcBef>
              <a:spcAft>
                <a:spcPts val="0"/>
              </a:spcAft>
              <a:buFont typeface="Arial" panose="020B0604020202020204" pitchFamily="34" charset="0"/>
              <a:buChar char="•"/>
              <a:defRPr/>
            </a:pPr>
            <a:r>
              <a:rPr lang="en-US" dirty="0" err="1"/>
              <a:t>Algunos</a:t>
            </a:r>
            <a:r>
              <a:rPr lang="en-US" dirty="0"/>
              <a:t> son </a:t>
            </a:r>
            <a:r>
              <a:rPr lang="en-US" dirty="0" err="1"/>
              <a:t>detallistas</a:t>
            </a:r>
            <a:endParaRPr lang="en-US" dirty="0"/>
          </a:p>
          <a:p>
            <a:pPr marL="181219" indent="-181219" fontAlgn="auto">
              <a:spcBef>
                <a:spcPts val="0"/>
              </a:spcBef>
              <a:spcAft>
                <a:spcPts val="0"/>
              </a:spcAft>
              <a:buFont typeface="Arial" panose="020B0604020202020204" pitchFamily="34" charset="0"/>
              <a:buChar char="•"/>
              <a:defRPr/>
            </a:pPr>
            <a:r>
              <a:rPr lang="en-US" dirty="0" err="1"/>
              <a:t>Otros</a:t>
            </a:r>
            <a:r>
              <a:rPr lang="en-US" dirty="0"/>
              <a:t> sun </a:t>
            </a:r>
            <a:r>
              <a:rPr lang="en-US" dirty="0" err="1"/>
              <a:t>futuristas</a:t>
            </a:r>
            <a:endParaRPr lang="en-US" dirty="0"/>
          </a:p>
          <a:p>
            <a:pPr marL="181219" indent="-181219" fontAlgn="auto">
              <a:spcBef>
                <a:spcPts val="0"/>
              </a:spcBef>
              <a:spcAft>
                <a:spcPts val="0"/>
              </a:spcAft>
              <a:buFont typeface="Arial" panose="020B0604020202020204" pitchFamily="34" charset="0"/>
              <a:buChar char="•"/>
              <a:defRPr/>
            </a:pPr>
            <a:r>
              <a:rPr lang="en-US" dirty="0" err="1"/>
              <a:t>Otros</a:t>
            </a:r>
            <a:r>
              <a:rPr lang="en-US" dirty="0"/>
              <a:t> </a:t>
            </a:r>
            <a:r>
              <a:rPr lang="en-US" dirty="0" err="1"/>
              <a:t>analíticos</a:t>
            </a:r>
            <a:endParaRPr lang="en-US" dirty="0"/>
          </a:p>
          <a:p>
            <a:pPr marL="181219" indent="-181219" fontAlgn="auto">
              <a:spcBef>
                <a:spcPts val="0"/>
              </a:spcBef>
              <a:spcAft>
                <a:spcPts val="0"/>
              </a:spcAft>
              <a:buFont typeface="Arial" panose="020B0604020202020204" pitchFamily="34" charset="0"/>
              <a:buChar char="•"/>
              <a:defRPr/>
            </a:pPr>
            <a:r>
              <a:rPr lang="en-US" dirty="0" err="1"/>
              <a:t>Otros</a:t>
            </a:r>
            <a:r>
              <a:rPr lang="en-US" dirty="0"/>
              <a:t> </a:t>
            </a:r>
            <a:r>
              <a:rPr lang="en-US" dirty="0" err="1"/>
              <a:t>ariesgosos</a:t>
            </a:r>
            <a:endParaRPr lang="en-US" dirty="0"/>
          </a:p>
          <a:p>
            <a:pPr marL="181219" indent="-181219" fontAlgn="auto">
              <a:spcBef>
                <a:spcPts val="0"/>
              </a:spcBef>
              <a:spcAft>
                <a:spcPts val="0"/>
              </a:spcAft>
              <a:buFont typeface="Arial" panose="020B0604020202020204" pitchFamily="34" charset="0"/>
              <a:buChar char="•"/>
              <a:defRPr/>
            </a:pPr>
            <a:r>
              <a:rPr lang="en-US" dirty="0" err="1"/>
              <a:t>Nuestro</a:t>
            </a:r>
            <a:r>
              <a:rPr lang="en-US" dirty="0"/>
              <a:t> </a:t>
            </a:r>
            <a:r>
              <a:rPr lang="en-US" dirty="0" err="1"/>
              <a:t>cableado</a:t>
            </a:r>
            <a:r>
              <a:rPr lang="en-US" dirty="0"/>
              <a:t> por </a:t>
            </a:r>
            <a:r>
              <a:rPr lang="en-US" dirty="0" err="1"/>
              <a:t>defecto</a:t>
            </a:r>
            <a:r>
              <a:rPr lang="en-US" dirty="0"/>
              <a:t> </a:t>
            </a:r>
            <a:r>
              <a:rPr lang="en-US" dirty="0" err="1"/>
              <a:t>nos</a:t>
            </a:r>
            <a:r>
              <a:rPr lang="en-US" dirty="0"/>
              <a:t> </a:t>
            </a:r>
            <a:r>
              <a:rPr lang="en-US" dirty="0" err="1"/>
              <a:t>coloca</a:t>
            </a:r>
            <a:r>
              <a:rPr lang="en-US" dirty="0"/>
              <a:t> </a:t>
            </a:r>
            <a:r>
              <a:rPr lang="en-US" dirty="0" err="1"/>
              <a:t>en</a:t>
            </a:r>
            <a:r>
              <a:rPr lang="en-US" dirty="0"/>
              <a:t> un </a:t>
            </a:r>
            <a:r>
              <a:rPr lang="en-US" dirty="0" err="1"/>
              <a:t>puesto</a:t>
            </a:r>
            <a:r>
              <a:rPr lang="en-US" dirty="0"/>
              <a:t>, </a:t>
            </a:r>
            <a:r>
              <a:rPr lang="en-US" dirty="0" err="1"/>
              <a:t>pero</a:t>
            </a:r>
            <a:r>
              <a:rPr lang="en-US" dirty="0"/>
              <a:t> hay </a:t>
            </a:r>
            <a:r>
              <a:rPr lang="en-US" dirty="0" err="1"/>
              <a:t>cierta</a:t>
            </a:r>
            <a:r>
              <a:rPr lang="en-US" dirty="0"/>
              <a:t> </a:t>
            </a:r>
            <a:r>
              <a:rPr lang="en-US" dirty="0" err="1"/>
              <a:t>flexibilidad</a:t>
            </a:r>
            <a:r>
              <a:rPr lang="en-US" dirty="0"/>
              <a:t>.</a:t>
            </a:r>
          </a:p>
          <a:p>
            <a:pPr marL="181219" indent="-181219" fontAlgn="auto">
              <a:spcBef>
                <a:spcPts val="0"/>
              </a:spcBef>
              <a:spcAft>
                <a:spcPts val="0"/>
              </a:spcAft>
              <a:buFont typeface="Arial" panose="020B0604020202020204" pitchFamily="34" charset="0"/>
              <a:buChar char="•"/>
              <a:defRPr/>
            </a:pPr>
            <a:r>
              <a:rPr lang="en-US" dirty="0"/>
              <a:t>Pero </a:t>
            </a:r>
            <a:r>
              <a:rPr lang="en-US" dirty="0" err="1"/>
              <a:t>todos</a:t>
            </a:r>
            <a:r>
              <a:rPr lang="en-US" dirty="0"/>
              <a:t> </a:t>
            </a:r>
            <a:r>
              <a:rPr lang="en-US" dirty="0" err="1"/>
              <a:t>podemos</a:t>
            </a:r>
            <a:r>
              <a:rPr lang="en-US" dirty="0"/>
              <a:t>, y </a:t>
            </a:r>
            <a:r>
              <a:rPr lang="en-US" dirty="0" err="1"/>
              <a:t>debemos</a:t>
            </a:r>
            <a:r>
              <a:rPr lang="en-US" dirty="0"/>
              <a:t> ser </a:t>
            </a:r>
            <a:r>
              <a:rPr lang="en-US" dirty="0" err="1"/>
              <a:t>misionales</a:t>
            </a:r>
            <a:r>
              <a:rPr lang="en-US" dirty="0"/>
              <a:t>!!</a:t>
            </a:r>
          </a:p>
          <a:p>
            <a:pPr marL="181219" indent="-181219" fontAlgn="auto">
              <a:spcBef>
                <a:spcPts val="0"/>
              </a:spcBef>
              <a:spcAft>
                <a:spcPts val="0"/>
              </a:spcAft>
              <a:buFont typeface="Arial" panose="020B0604020202020204" pitchFamily="34" charset="0"/>
              <a:buChar char="•"/>
              <a:defRPr/>
            </a:pPr>
            <a:r>
              <a:rPr lang="en-US" dirty="0" err="1"/>
              <a:t>Cada</a:t>
            </a:r>
            <a:r>
              <a:rPr lang="en-US" dirty="0"/>
              <a:t> uno </a:t>
            </a:r>
            <a:r>
              <a:rPr lang="en-US" dirty="0" err="1"/>
              <a:t>aporta</a:t>
            </a:r>
            <a:r>
              <a:rPr lang="en-US" dirty="0"/>
              <a:t> a la </a:t>
            </a:r>
            <a:r>
              <a:rPr lang="en-US" dirty="0" err="1"/>
              <a:t>misión</a:t>
            </a:r>
            <a:r>
              <a:rPr lang="en-US" dirty="0"/>
              <a:t> </a:t>
            </a:r>
            <a:r>
              <a:rPr lang="en-US" dirty="0" err="1"/>
              <a:t>según</a:t>
            </a:r>
            <a:r>
              <a:rPr lang="en-US" dirty="0"/>
              <a:t> </a:t>
            </a:r>
            <a:r>
              <a:rPr lang="en-US" dirty="0" err="1"/>
              <a:t>su</a:t>
            </a:r>
            <a:r>
              <a:rPr lang="en-US" dirty="0"/>
              <a:t> </a:t>
            </a:r>
            <a:r>
              <a:rPr lang="en-US" dirty="0" err="1"/>
              <a:t>fortaleza</a:t>
            </a:r>
            <a:r>
              <a:rPr lang="en-US" dirty="0"/>
              <a:t>, </a:t>
            </a:r>
            <a:r>
              <a:rPr lang="en-US" dirty="0" err="1"/>
              <a:t>dones</a:t>
            </a:r>
            <a:r>
              <a:rPr lang="en-US" dirty="0"/>
              <a:t>, </a:t>
            </a:r>
            <a:r>
              <a:rPr lang="en-US" dirty="0" err="1"/>
              <a:t>talentos</a:t>
            </a:r>
            <a:r>
              <a:rPr lang="en-US" dirty="0"/>
              <a:t>, </a:t>
            </a:r>
            <a:r>
              <a:rPr lang="en-US" dirty="0" err="1"/>
              <a:t>experiencias</a:t>
            </a:r>
            <a:r>
              <a:rPr lang="en-US" dirty="0"/>
              <a:t>, y </a:t>
            </a:r>
            <a:r>
              <a:rPr lang="en-US" dirty="0" err="1"/>
              <a:t>preparación</a:t>
            </a:r>
            <a:r>
              <a:rPr lang="en-US" dirty="0"/>
              <a:t> </a:t>
            </a:r>
          </a:p>
          <a:p>
            <a:pPr marL="181219" indent="-181219" fontAlgn="auto">
              <a:spcBef>
                <a:spcPts val="0"/>
              </a:spcBef>
              <a:spcAft>
                <a:spcPts val="0"/>
              </a:spcAft>
              <a:buFont typeface="Arial" panose="020B0604020202020204" pitchFamily="34" charset="0"/>
              <a:buChar char="•"/>
              <a:defRPr/>
            </a:pPr>
            <a:endParaRPr lang="en-US" dirty="0"/>
          </a:p>
        </p:txBody>
      </p:sp>
      <p:sp>
        <p:nvSpPr>
          <p:cNvPr id="12292" name="Slide Number Placeholder 3">
            <a:extLst>
              <a:ext uri="{FF2B5EF4-FFF2-40B4-BE49-F238E27FC236}">
                <a16:creationId xmlns:a16="http://schemas.microsoft.com/office/drawing/2014/main" id="{B54EB7AE-7542-421E-A243-53F399B35F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fontAlgn="base">
              <a:spcBef>
                <a:spcPct val="0"/>
              </a:spcBef>
              <a:spcAft>
                <a:spcPct val="0"/>
              </a:spcAft>
              <a:defRPr>
                <a:solidFill>
                  <a:schemeClr val="tx1"/>
                </a:solidFill>
                <a:latin typeface="Avenir Next LT Pro" panose="020B0504020202020204" pitchFamily="34" charset="0"/>
              </a:defRPr>
            </a:lvl6pPr>
            <a:lvl7pPr marL="2971800" indent="-228600" fontAlgn="base">
              <a:spcBef>
                <a:spcPct val="0"/>
              </a:spcBef>
              <a:spcAft>
                <a:spcPct val="0"/>
              </a:spcAft>
              <a:defRPr>
                <a:solidFill>
                  <a:schemeClr val="tx1"/>
                </a:solidFill>
                <a:latin typeface="Avenir Next LT Pro" panose="020B0504020202020204" pitchFamily="34" charset="0"/>
              </a:defRPr>
            </a:lvl7pPr>
            <a:lvl8pPr marL="3429000" indent="-228600" fontAlgn="base">
              <a:spcBef>
                <a:spcPct val="0"/>
              </a:spcBef>
              <a:spcAft>
                <a:spcPct val="0"/>
              </a:spcAft>
              <a:defRPr>
                <a:solidFill>
                  <a:schemeClr val="tx1"/>
                </a:solidFill>
                <a:latin typeface="Avenir Next LT Pro" panose="020B0504020202020204" pitchFamily="34" charset="0"/>
              </a:defRPr>
            </a:lvl8pPr>
            <a:lvl9pPr marL="3886200" indent="-228600" fontAlgn="base">
              <a:spcBef>
                <a:spcPct val="0"/>
              </a:spcBef>
              <a:spcAft>
                <a:spcPct val="0"/>
              </a:spcAft>
              <a:defRPr>
                <a:solidFill>
                  <a:schemeClr val="tx1"/>
                </a:solidFill>
                <a:latin typeface="Avenir Next LT Pro" panose="020B0504020202020204" pitchFamily="34" charset="0"/>
              </a:defRPr>
            </a:lvl9pPr>
          </a:lstStyle>
          <a:p>
            <a:fld id="{CB8FE9EB-A32F-46D9-AB62-84A26821CFAE}" type="slidenum">
              <a:rPr lang="en-US" altLang="en-US">
                <a:latin typeface="Calibri" panose="020F0502020204030204" pitchFamily="34" charset="0"/>
              </a:rPr>
              <a:pPr/>
              <a:t>23</a:t>
            </a:fld>
            <a:endParaRPr lang="en-US" altLang="en-US">
              <a:latin typeface="Calibri" panose="020F0502020204030204" pitchFamily="34" charset="0"/>
            </a:endParaRPr>
          </a:p>
        </p:txBody>
      </p:sp>
    </p:spTree>
    <p:extLst>
      <p:ext uri="{BB962C8B-B14F-4D97-AF65-F5344CB8AC3E}">
        <p14:creationId xmlns:p14="http://schemas.microsoft.com/office/powerpoint/2010/main" val="4283122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38C57C-8EF2-4784-B3A0-AE3F9A816B19}" type="datetimeFigureOut">
              <a:rPr lang="es-GT" smtClean="0"/>
              <a:t>8/12/2024</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8C8680F7-B56F-46D6-A96D-3AD42D67DCDD}" type="slidenum">
              <a:rPr lang="es-GT" smtClean="0"/>
              <a:t>‹#›</a:t>
            </a:fld>
            <a:endParaRPr lang="es-GT"/>
          </a:p>
        </p:txBody>
      </p:sp>
    </p:spTree>
    <p:extLst>
      <p:ext uri="{BB962C8B-B14F-4D97-AF65-F5344CB8AC3E}">
        <p14:creationId xmlns:p14="http://schemas.microsoft.com/office/powerpoint/2010/main" val="2254936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38C57C-8EF2-4784-B3A0-AE3F9A816B19}" type="datetimeFigureOut">
              <a:rPr lang="es-GT" smtClean="0"/>
              <a:t>8/12/2024</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8C8680F7-B56F-46D6-A96D-3AD42D67DCDD}" type="slidenum">
              <a:rPr lang="es-GT" smtClean="0"/>
              <a:t>‹#›</a:t>
            </a:fld>
            <a:endParaRPr lang="es-GT"/>
          </a:p>
        </p:txBody>
      </p:sp>
    </p:spTree>
    <p:extLst>
      <p:ext uri="{BB962C8B-B14F-4D97-AF65-F5344CB8AC3E}">
        <p14:creationId xmlns:p14="http://schemas.microsoft.com/office/powerpoint/2010/main" val="1216544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38C57C-8EF2-4784-B3A0-AE3F9A816B19}" type="datetimeFigureOut">
              <a:rPr lang="es-GT" smtClean="0"/>
              <a:t>8/12/2024</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8C8680F7-B56F-46D6-A96D-3AD42D67DCDD}" type="slidenum">
              <a:rPr lang="es-GT" smtClean="0"/>
              <a:t>‹#›</a:t>
            </a:fld>
            <a:endParaRPr lang="es-GT"/>
          </a:p>
        </p:txBody>
      </p:sp>
    </p:spTree>
    <p:extLst>
      <p:ext uri="{BB962C8B-B14F-4D97-AF65-F5344CB8AC3E}">
        <p14:creationId xmlns:p14="http://schemas.microsoft.com/office/powerpoint/2010/main" val="3191919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38C57C-8EF2-4784-B3A0-AE3F9A816B19}" type="datetimeFigureOut">
              <a:rPr lang="es-GT" smtClean="0"/>
              <a:t>8/12/2024</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8C8680F7-B56F-46D6-A96D-3AD42D67DCDD}" type="slidenum">
              <a:rPr lang="es-GT" smtClean="0"/>
              <a:t>‹#›</a:t>
            </a:fld>
            <a:endParaRPr lang="es-GT"/>
          </a:p>
        </p:txBody>
      </p:sp>
    </p:spTree>
    <p:extLst>
      <p:ext uri="{BB962C8B-B14F-4D97-AF65-F5344CB8AC3E}">
        <p14:creationId xmlns:p14="http://schemas.microsoft.com/office/powerpoint/2010/main" val="162296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38C57C-8EF2-4784-B3A0-AE3F9A816B19}" type="datetimeFigureOut">
              <a:rPr lang="es-GT" smtClean="0"/>
              <a:t>8/12/2024</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8C8680F7-B56F-46D6-A96D-3AD42D67DCDD}" type="slidenum">
              <a:rPr lang="es-GT" smtClean="0"/>
              <a:t>‹#›</a:t>
            </a:fld>
            <a:endParaRPr lang="es-GT"/>
          </a:p>
        </p:txBody>
      </p:sp>
    </p:spTree>
    <p:extLst>
      <p:ext uri="{BB962C8B-B14F-4D97-AF65-F5344CB8AC3E}">
        <p14:creationId xmlns:p14="http://schemas.microsoft.com/office/powerpoint/2010/main" val="2898440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38C57C-8EF2-4784-B3A0-AE3F9A816B19}" type="datetimeFigureOut">
              <a:rPr lang="es-GT" smtClean="0"/>
              <a:t>8/12/2024</a:t>
            </a:fld>
            <a:endParaRPr lang="es-GT"/>
          </a:p>
        </p:txBody>
      </p:sp>
      <p:sp>
        <p:nvSpPr>
          <p:cNvPr id="6" name="Footer Placeholder 5"/>
          <p:cNvSpPr>
            <a:spLocks noGrp="1"/>
          </p:cNvSpPr>
          <p:nvPr>
            <p:ph type="ftr" sz="quarter" idx="11"/>
          </p:nvPr>
        </p:nvSpPr>
        <p:spPr/>
        <p:txBody>
          <a:bodyPr/>
          <a:lstStyle/>
          <a:p>
            <a:endParaRPr lang="es-GT"/>
          </a:p>
        </p:txBody>
      </p:sp>
      <p:sp>
        <p:nvSpPr>
          <p:cNvPr id="7" name="Slide Number Placeholder 6"/>
          <p:cNvSpPr>
            <a:spLocks noGrp="1"/>
          </p:cNvSpPr>
          <p:nvPr>
            <p:ph type="sldNum" sz="quarter" idx="12"/>
          </p:nvPr>
        </p:nvSpPr>
        <p:spPr/>
        <p:txBody>
          <a:bodyPr/>
          <a:lstStyle/>
          <a:p>
            <a:fld id="{8C8680F7-B56F-46D6-A96D-3AD42D67DCDD}" type="slidenum">
              <a:rPr lang="es-GT" smtClean="0"/>
              <a:t>‹#›</a:t>
            </a:fld>
            <a:endParaRPr lang="es-GT"/>
          </a:p>
        </p:txBody>
      </p:sp>
    </p:spTree>
    <p:extLst>
      <p:ext uri="{BB962C8B-B14F-4D97-AF65-F5344CB8AC3E}">
        <p14:creationId xmlns:p14="http://schemas.microsoft.com/office/powerpoint/2010/main" val="166036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38C57C-8EF2-4784-B3A0-AE3F9A816B19}" type="datetimeFigureOut">
              <a:rPr lang="es-GT" smtClean="0"/>
              <a:t>8/12/2024</a:t>
            </a:fld>
            <a:endParaRPr lang="es-GT"/>
          </a:p>
        </p:txBody>
      </p:sp>
      <p:sp>
        <p:nvSpPr>
          <p:cNvPr id="8" name="Footer Placeholder 7"/>
          <p:cNvSpPr>
            <a:spLocks noGrp="1"/>
          </p:cNvSpPr>
          <p:nvPr>
            <p:ph type="ftr" sz="quarter" idx="11"/>
          </p:nvPr>
        </p:nvSpPr>
        <p:spPr/>
        <p:txBody>
          <a:bodyPr/>
          <a:lstStyle/>
          <a:p>
            <a:endParaRPr lang="es-GT"/>
          </a:p>
        </p:txBody>
      </p:sp>
      <p:sp>
        <p:nvSpPr>
          <p:cNvPr id="9" name="Slide Number Placeholder 8"/>
          <p:cNvSpPr>
            <a:spLocks noGrp="1"/>
          </p:cNvSpPr>
          <p:nvPr>
            <p:ph type="sldNum" sz="quarter" idx="12"/>
          </p:nvPr>
        </p:nvSpPr>
        <p:spPr/>
        <p:txBody>
          <a:bodyPr/>
          <a:lstStyle/>
          <a:p>
            <a:fld id="{8C8680F7-B56F-46D6-A96D-3AD42D67DCDD}" type="slidenum">
              <a:rPr lang="es-GT" smtClean="0"/>
              <a:t>‹#›</a:t>
            </a:fld>
            <a:endParaRPr lang="es-GT"/>
          </a:p>
        </p:txBody>
      </p:sp>
    </p:spTree>
    <p:extLst>
      <p:ext uri="{BB962C8B-B14F-4D97-AF65-F5344CB8AC3E}">
        <p14:creationId xmlns:p14="http://schemas.microsoft.com/office/powerpoint/2010/main" val="166365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38C57C-8EF2-4784-B3A0-AE3F9A816B19}" type="datetimeFigureOut">
              <a:rPr lang="es-GT" smtClean="0"/>
              <a:t>8/12/2024</a:t>
            </a:fld>
            <a:endParaRPr lang="es-GT"/>
          </a:p>
        </p:txBody>
      </p:sp>
      <p:sp>
        <p:nvSpPr>
          <p:cNvPr id="4" name="Footer Placeholder 3"/>
          <p:cNvSpPr>
            <a:spLocks noGrp="1"/>
          </p:cNvSpPr>
          <p:nvPr>
            <p:ph type="ftr" sz="quarter" idx="11"/>
          </p:nvPr>
        </p:nvSpPr>
        <p:spPr/>
        <p:txBody>
          <a:bodyPr/>
          <a:lstStyle/>
          <a:p>
            <a:endParaRPr lang="es-GT"/>
          </a:p>
        </p:txBody>
      </p:sp>
      <p:sp>
        <p:nvSpPr>
          <p:cNvPr id="5" name="Slide Number Placeholder 4"/>
          <p:cNvSpPr>
            <a:spLocks noGrp="1"/>
          </p:cNvSpPr>
          <p:nvPr>
            <p:ph type="sldNum" sz="quarter" idx="12"/>
          </p:nvPr>
        </p:nvSpPr>
        <p:spPr/>
        <p:txBody>
          <a:bodyPr/>
          <a:lstStyle/>
          <a:p>
            <a:fld id="{8C8680F7-B56F-46D6-A96D-3AD42D67DCDD}" type="slidenum">
              <a:rPr lang="es-GT" smtClean="0"/>
              <a:t>‹#›</a:t>
            </a:fld>
            <a:endParaRPr lang="es-GT"/>
          </a:p>
        </p:txBody>
      </p:sp>
    </p:spTree>
    <p:extLst>
      <p:ext uri="{BB962C8B-B14F-4D97-AF65-F5344CB8AC3E}">
        <p14:creationId xmlns:p14="http://schemas.microsoft.com/office/powerpoint/2010/main" val="124562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8C57C-8EF2-4784-B3A0-AE3F9A816B19}" type="datetimeFigureOut">
              <a:rPr lang="es-GT" smtClean="0"/>
              <a:t>8/12/2024</a:t>
            </a:fld>
            <a:endParaRPr lang="es-GT"/>
          </a:p>
        </p:txBody>
      </p:sp>
      <p:sp>
        <p:nvSpPr>
          <p:cNvPr id="3" name="Footer Placeholder 2"/>
          <p:cNvSpPr>
            <a:spLocks noGrp="1"/>
          </p:cNvSpPr>
          <p:nvPr>
            <p:ph type="ftr" sz="quarter" idx="11"/>
          </p:nvPr>
        </p:nvSpPr>
        <p:spPr/>
        <p:txBody>
          <a:bodyPr/>
          <a:lstStyle/>
          <a:p>
            <a:endParaRPr lang="es-GT"/>
          </a:p>
        </p:txBody>
      </p:sp>
      <p:sp>
        <p:nvSpPr>
          <p:cNvPr id="4" name="Slide Number Placeholder 3"/>
          <p:cNvSpPr>
            <a:spLocks noGrp="1"/>
          </p:cNvSpPr>
          <p:nvPr>
            <p:ph type="sldNum" sz="quarter" idx="12"/>
          </p:nvPr>
        </p:nvSpPr>
        <p:spPr/>
        <p:txBody>
          <a:bodyPr/>
          <a:lstStyle/>
          <a:p>
            <a:fld id="{8C8680F7-B56F-46D6-A96D-3AD42D67DCDD}" type="slidenum">
              <a:rPr lang="es-GT" smtClean="0"/>
              <a:t>‹#›</a:t>
            </a:fld>
            <a:endParaRPr lang="es-GT"/>
          </a:p>
        </p:txBody>
      </p:sp>
    </p:spTree>
    <p:extLst>
      <p:ext uri="{BB962C8B-B14F-4D97-AF65-F5344CB8AC3E}">
        <p14:creationId xmlns:p14="http://schemas.microsoft.com/office/powerpoint/2010/main" val="2524834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8C57C-8EF2-4784-B3A0-AE3F9A816B19}" type="datetimeFigureOut">
              <a:rPr lang="es-GT" smtClean="0"/>
              <a:t>8/12/2024</a:t>
            </a:fld>
            <a:endParaRPr lang="es-GT"/>
          </a:p>
        </p:txBody>
      </p:sp>
      <p:sp>
        <p:nvSpPr>
          <p:cNvPr id="6" name="Footer Placeholder 5"/>
          <p:cNvSpPr>
            <a:spLocks noGrp="1"/>
          </p:cNvSpPr>
          <p:nvPr>
            <p:ph type="ftr" sz="quarter" idx="11"/>
          </p:nvPr>
        </p:nvSpPr>
        <p:spPr/>
        <p:txBody>
          <a:bodyPr/>
          <a:lstStyle/>
          <a:p>
            <a:endParaRPr lang="es-GT"/>
          </a:p>
        </p:txBody>
      </p:sp>
      <p:sp>
        <p:nvSpPr>
          <p:cNvPr id="7" name="Slide Number Placeholder 6"/>
          <p:cNvSpPr>
            <a:spLocks noGrp="1"/>
          </p:cNvSpPr>
          <p:nvPr>
            <p:ph type="sldNum" sz="quarter" idx="12"/>
          </p:nvPr>
        </p:nvSpPr>
        <p:spPr/>
        <p:txBody>
          <a:bodyPr/>
          <a:lstStyle/>
          <a:p>
            <a:fld id="{8C8680F7-B56F-46D6-A96D-3AD42D67DCDD}" type="slidenum">
              <a:rPr lang="es-GT" smtClean="0"/>
              <a:t>‹#›</a:t>
            </a:fld>
            <a:endParaRPr lang="es-GT"/>
          </a:p>
        </p:txBody>
      </p:sp>
    </p:spTree>
    <p:extLst>
      <p:ext uri="{BB962C8B-B14F-4D97-AF65-F5344CB8AC3E}">
        <p14:creationId xmlns:p14="http://schemas.microsoft.com/office/powerpoint/2010/main" val="314245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8C57C-8EF2-4784-B3A0-AE3F9A816B19}" type="datetimeFigureOut">
              <a:rPr lang="es-GT" smtClean="0"/>
              <a:t>8/12/2024</a:t>
            </a:fld>
            <a:endParaRPr lang="es-GT"/>
          </a:p>
        </p:txBody>
      </p:sp>
      <p:sp>
        <p:nvSpPr>
          <p:cNvPr id="6" name="Footer Placeholder 5"/>
          <p:cNvSpPr>
            <a:spLocks noGrp="1"/>
          </p:cNvSpPr>
          <p:nvPr>
            <p:ph type="ftr" sz="quarter" idx="11"/>
          </p:nvPr>
        </p:nvSpPr>
        <p:spPr/>
        <p:txBody>
          <a:bodyPr/>
          <a:lstStyle/>
          <a:p>
            <a:endParaRPr lang="es-GT"/>
          </a:p>
        </p:txBody>
      </p:sp>
      <p:sp>
        <p:nvSpPr>
          <p:cNvPr id="7" name="Slide Number Placeholder 6"/>
          <p:cNvSpPr>
            <a:spLocks noGrp="1"/>
          </p:cNvSpPr>
          <p:nvPr>
            <p:ph type="sldNum" sz="quarter" idx="12"/>
          </p:nvPr>
        </p:nvSpPr>
        <p:spPr/>
        <p:txBody>
          <a:bodyPr/>
          <a:lstStyle/>
          <a:p>
            <a:fld id="{8C8680F7-B56F-46D6-A96D-3AD42D67DCDD}" type="slidenum">
              <a:rPr lang="es-GT" smtClean="0"/>
              <a:t>‹#›</a:t>
            </a:fld>
            <a:endParaRPr lang="es-GT"/>
          </a:p>
        </p:txBody>
      </p:sp>
    </p:spTree>
    <p:extLst>
      <p:ext uri="{BB962C8B-B14F-4D97-AF65-F5344CB8AC3E}">
        <p14:creationId xmlns:p14="http://schemas.microsoft.com/office/powerpoint/2010/main" val="1867943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8C57C-8EF2-4784-B3A0-AE3F9A816B19}" type="datetimeFigureOut">
              <a:rPr lang="es-GT" smtClean="0"/>
              <a:t>8/12/2024</a:t>
            </a:fld>
            <a:endParaRPr lang="es-G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680F7-B56F-46D6-A96D-3AD42D67DCDD}" type="slidenum">
              <a:rPr lang="es-GT" smtClean="0"/>
              <a:t>‹#›</a:t>
            </a:fld>
            <a:endParaRPr lang="es-GT"/>
          </a:p>
        </p:txBody>
      </p:sp>
    </p:spTree>
    <p:extLst>
      <p:ext uri="{BB962C8B-B14F-4D97-AF65-F5344CB8AC3E}">
        <p14:creationId xmlns:p14="http://schemas.microsoft.com/office/powerpoint/2010/main" val="12387122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g"/><Relationship Id="rId7" Type="http://schemas.openxmlformats.org/officeDocument/2006/relationships/diagramColors" Target="../diagrams/colors1.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fif"/><Relationship Id="rId5" Type="http://schemas.openxmlformats.org/officeDocument/2006/relationships/image" Target="../media/image43.sv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5.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chart" Target="../charts/chart8.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image" Target="../media/image73.jpg"/><Relationship Id="rId4" Type="http://schemas.openxmlformats.org/officeDocument/2006/relationships/image" Target="../media/image12.jpg"/></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75633-6FDE-4D68-BA20-678344DB0138}"/>
              </a:ext>
            </a:extLst>
          </p:cNvPr>
          <p:cNvPicPr>
            <a:picLocks noChangeAspect="1"/>
          </p:cNvPicPr>
          <p:nvPr/>
        </p:nvPicPr>
        <p:blipFill rotWithShape="1">
          <a:blip r:embed="rId2">
            <a:extLst>
              <a:ext uri="{28A0092B-C50C-407E-A947-70E740481C1C}">
                <a14:useLocalDpi xmlns:a14="http://schemas.microsoft.com/office/drawing/2010/main" val="0"/>
              </a:ext>
            </a:extLst>
          </a:blip>
          <a:srcRect l="2338" t="3897" r="2985" b="5947"/>
          <a:stretch/>
        </p:blipFill>
        <p:spPr>
          <a:xfrm>
            <a:off x="1353044" y="0"/>
            <a:ext cx="9634768" cy="6857999"/>
          </a:xfrm>
          <a:prstGeom prst="rect">
            <a:avLst/>
          </a:prstGeom>
        </p:spPr>
      </p:pic>
      <p:sp>
        <p:nvSpPr>
          <p:cNvPr id="4" name="TextBox 3">
            <a:extLst>
              <a:ext uri="{FF2B5EF4-FFF2-40B4-BE49-F238E27FC236}">
                <a16:creationId xmlns:a16="http://schemas.microsoft.com/office/drawing/2014/main" id="{88C7B231-0121-4D6F-B862-5D344E68D78F}"/>
              </a:ext>
            </a:extLst>
          </p:cNvPr>
          <p:cNvSpPr txBox="1"/>
          <p:nvPr/>
        </p:nvSpPr>
        <p:spPr>
          <a:xfrm>
            <a:off x="1353044" y="148855"/>
            <a:ext cx="9634768" cy="369332"/>
          </a:xfrm>
          <a:prstGeom prst="rect">
            <a:avLst/>
          </a:prstGeom>
          <a:noFill/>
        </p:spPr>
        <p:txBody>
          <a:bodyPr wrap="square" rtlCol="0">
            <a:spAutoFit/>
          </a:bodyPr>
          <a:lstStyle/>
          <a:p>
            <a:pPr algn="ctr"/>
            <a:r>
              <a:rPr lang="es-ES" dirty="0">
                <a:solidFill>
                  <a:schemeClr val="bg1"/>
                </a:solidFill>
                <a:latin typeface="Cooper Black" panose="0208090404030B020404" pitchFamily="18" charset="0"/>
              </a:rPr>
              <a:t>La Filosofía de la Educación Teológica Quichua - Andragogía Contextualizada</a:t>
            </a:r>
          </a:p>
        </p:txBody>
      </p:sp>
      <p:sp>
        <p:nvSpPr>
          <p:cNvPr id="5" name="TextBox 4">
            <a:extLst>
              <a:ext uri="{FF2B5EF4-FFF2-40B4-BE49-F238E27FC236}">
                <a16:creationId xmlns:a16="http://schemas.microsoft.com/office/drawing/2014/main" id="{B689D18E-4704-4583-9F79-30281C9DA447}"/>
              </a:ext>
            </a:extLst>
          </p:cNvPr>
          <p:cNvSpPr txBox="1"/>
          <p:nvPr/>
        </p:nvSpPr>
        <p:spPr>
          <a:xfrm>
            <a:off x="1398280" y="795185"/>
            <a:ext cx="4473599" cy="3416320"/>
          </a:xfrm>
          <a:prstGeom prst="rect">
            <a:avLst/>
          </a:prstGeom>
          <a:noFill/>
        </p:spPr>
        <p:txBody>
          <a:bodyPr wrap="square" rtlCol="0">
            <a:spAutoFit/>
          </a:bodyPr>
          <a:lstStyle/>
          <a:p>
            <a:endParaRPr lang="es-ES" sz="2000" b="1" dirty="0">
              <a:solidFill>
                <a:schemeClr val="bg1"/>
              </a:solidFill>
            </a:endParaRPr>
          </a:p>
          <a:p>
            <a:r>
              <a:rPr lang="es-ES" sz="2000" b="1" dirty="0">
                <a:solidFill>
                  <a:schemeClr val="bg1"/>
                </a:solidFill>
              </a:rPr>
              <a:t>Cómo navegar los mares tormentosos de la educación teológica atreves </a:t>
            </a:r>
          </a:p>
          <a:p>
            <a:r>
              <a:rPr lang="es-ES" sz="2000" b="1" dirty="0">
                <a:solidFill>
                  <a:schemeClr val="bg1"/>
                </a:solidFill>
              </a:rPr>
              <a:t>de un programa educativa estratégica</a:t>
            </a:r>
          </a:p>
          <a:p>
            <a:endParaRPr lang="es-ES" b="1" dirty="0">
              <a:solidFill>
                <a:schemeClr val="bg1"/>
              </a:solidFill>
              <a:latin typeface="Calibri" panose="020F0502020204030204" pitchFamily="34" charset="0"/>
              <a:cs typeface="Calibri" panose="020F0502020204030204" pitchFamily="34" charset="0"/>
            </a:endParaRPr>
          </a:p>
          <a:p>
            <a:endParaRPr lang="es-ES" sz="1200" dirty="0">
              <a:solidFill>
                <a:schemeClr val="bg1"/>
              </a:solidFill>
              <a:latin typeface="Calibri" panose="020F0502020204030204" pitchFamily="34" charset="0"/>
              <a:cs typeface="Calibri" panose="020F0502020204030204" pitchFamily="34" charset="0"/>
            </a:endParaRPr>
          </a:p>
          <a:p>
            <a:endParaRPr lang="es-ES" dirty="0">
              <a:solidFill>
                <a:srgbClr val="C00000"/>
              </a:solidFill>
              <a:latin typeface="Calibri" panose="020F0502020204030204" pitchFamily="34" charset="0"/>
              <a:cs typeface="Calibri" panose="020F0502020204030204" pitchFamily="34" charset="0"/>
            </a:endParaRPr>
          </a:p>
          <a:p>
            <a:r>
              <a:rPr lang="es-ES" sz="1400" b="1" dirty="0">
                <a:solidFill>
                  <a:srgbClr val="C00000"/>
                </a:solidFill>
                <a:latin typeface="Calibri" panose="020F0502020204030204" pitchFamily="34" charset="0"/>
                <a:cs typeface="Calibri" panose="020F0502020204030204" pitchFamily="34" charset="0"/>
              </a:rPr>
              <a:t>Presentada por</a:t>
            </a:r>
          </a:p>
          <a:p>
            <a:r>
              <a:rPr lang="es-ES" sz="1400" b="1" dirty="0">
                <a:solidFill>
                  <a:srgbClr val="C00000"/>
                </a:solidFill>
                <a:latin typeface="Calibri" panose="020F0502020204030204" pitchFamily="34" charset="0"/>
                <a:cs typeface="Calibri" panose="020F0502020204030204" pitchFamily="34" charset="0"/>
              </a:rPr>
              <a:t>Pastor David Hunter</a:t>
            </a:r>
          </a:p>
          <a:p>
            <a:r>
              <a:rPr lang="es-ES" sz="1400" b="1" dirty="0">
                <a:solidFill>
                  <a:srgbClr val="C00000"/>
                </a:solidFill>
                <a:latin typeface="Calibri" panose="020F0502020204030204" pitchFamily="34" charset="0"/>
                <a:cs typeface="Calibri" panose="020F0502020204030204" pitchFamily="34" charset="0"/>
              </a:rPr>
              <a:t>Director del CETI</a:t>
            </a:r>
          </a:p>
          <a:p>
            <a:r>
              <a:rPr lang="es-ES" sz="1400" b="1" dirty="0">
                <a:solidFill>
                  <a:srgbClr val="C00000"/>
                </a:solidFill>
                <a:latin typeface="Calibri" panose="020F0502020204030204" pitchFamily="34" charset="0"/>
                <a:cs typeface="Calibri" panose="020F0502020204030204" pitchFamily="34" charset="0"/>
              </a:rPr>
              <a:t>(El Centro de Educación -</a:t>
            </a:r>
          </a:p>
          <a:p>
            <a:r>
              <a:rPr lang="es-ES" sz="1400" b="1" dirty="0">
                <a:solidFill>
                  <a:srgbClr val="C00000"/>
                </a:solidFill>
                <a:latin typeface="Calibri" panose="020F0502020204030204" pitchFamily="34" charset="0"/>
                <a:cs typeface="Calibri" panose="020F0502020204030204" pitchFamily="34" charset="0"/>
              </a:rPr>
              <a:t>Teológica Internacional)</a:t>
            </a:r>
          </a:p>
          <a:p>
            <a:endParaRPr lang="es-ES" b="1"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41D17FD-B32C-4C12-A936-25E6F430B3C3}"/>
              </a:ext>
            </a:extLst>
          </p:cNvPr>
          <p:cNvSpPr txBox="1"/>
          <p:nvPr/>
        </p:nvSpPr>
        <p:spPr>
          <a:xfrm>
            <a:off x="1353044" y="5934670"/>
            <a:ext cx="8293396" cy="646331"/>
          </a:xfrm>
          <a:prstGeom prst="rect">
            <a:avLst/>
          </a:prstGeom>
          <a:noFill/>
        </p:spPr>
        <p:txBody>
          <a:bodyPr wrap="square" rtlCol="0">
            <a:spAutoFit/>
          </a:bodyPr>
          <a:lstStyle/>
          <a:p>
            <a:endParaRPr lang="es-ES" dirty="0">
              <a:solidFill>
                <a:schemeClr val="bg1"/>
              </a:solidFill>
              <a:latin typeface="Cooper Black" panose="0208090404030B020404" pitchFamily="18" charset="0"/>
            </a:endParaRPr>
          </a:p>
          <a:p>
            <a:endParaRPr lang="es-ES" dirty="0">
              <a:solidFill>
                <a:schemeClr val="bg1"/>
              </a:solidFill>
              <a:latin typeface="Cooper Black" panose="0208090404030B020404" pitchFamily="18" charset="0"/>
            </a:endParaRPr>
          </a:p>
        </p:txBody>
      </p:sp>
      <p:sp>
        <p:nvSpPr>
          <p:cNvPr id="8" name="TextBox 7">
            <a:extLst>
              <a:ext uri="{FF2B5EF4-FFF2-40B4-BE49-F238E27FC236}">
                <a16:creationId xmlns:a16="http://schemas.microsoft.com/office/drawing/2014/main" id="{038CD4AD-8CD9-453B-BFC4-02E8BC329C4D}"/>
              </a:ext>
            </a:extLst>
          </p:cNvPr>
          <p:cNvSpPr txBox="1"/>
          <p:nvPr/>
        </p:nvSpPr>
        <p:spPr>
          <a:xfrm>
            <a:off x="7433832" y="810191"/>
            <a:ext cx="3359888" cy="2492990"/>
          </a:xfrm>
          <a:prstGeom prst="rect">
            <a:avLst/>
          </a:prstGeom>
          <a:noFill/>
        </p:spPr>
        <p:txBody>
          <a:bodyPr wrap="square" rtlCol="0">
            <a:spAutoFit/>
          </a:bodyPr>
          <a:lstStyle/>
          <a:p>
            <a:endParaRPr lang="es-ES" b="1" i="1" dirty="0">
              <a:solidFill>
                <a:srgbClr val="C00000"/>
              </a:solidFill>
              <a:latin typeface="Calibri" panose="020F0502020204030204" pitchFamily="34" charset="0"/>
              <a:cs typeface="Calibri" panose="020F0502020204030204" pitchFamily="34" charset="0"/>
            </a:endParaRPr>
          </a:p>
          <a:p>
            <a:r>
              <a:rPr lang="es-ES" b="1" i="1" dirty="0">
                <a:solidFill>
                  <a:srgbClr val="C00000"/>
                </a:solidFill>
                <a:latin typeface="Calibri" panose="020F0502020204030204" pitchFamily="34" charset="0"/>
                <a:cs typeface="Calibri" panose="020F0502020204030204" pitchFamily="34" charset="0"/>
              </a:rPr>
              <a:t>Taller para la formación de docentes y administradores de seminarios teológicos</a:t>
            </a:r>
          </a:p>
          <a:p>
            <a:endParaRPr lang="es-ES" b="1" dirty="0">
              <a:solidFill>
                <a:schemeClr val="bg1"/>
              </a:solidFill>
              <a:latin typeface="Calibri" panose="020F0502020204030204" pitchFamily="34" charset="0"/>
              <a:cs typeface="Calibri" panose="020F0502020204030204" pitchFamily="34" charset="0"/>
            </a:endParaRPr>
          </a:p>
          <a:p>
            <a:r>
              <a:rPr lang="es-ES" b="1" dirty="0">
                <a:solidFill>
                  <a:schemeClr val="bg1"/>
                </a:solidFill>
                <a:latin typeface="Calibri" panose="020F0502020204030204" pitchFamily="34" charset="0"/>
                <a:cs typeface="Calibri" panose="020F0502020204030204" pitchFamily="34" charset="0"/>
              </a:rPr>
              <a:t>9 Dic en la cede </a:t>
            </a:r>
          </a:p>
          <a:p>
            <a:r>
              <a:rPr lang="es-ES" b="1" dirty="0">
                <a:solidFill>
                  <a:schemeClr val="bg1"/>
                </a:solidFill>
                <a:latin typeface="Calibri" panose="020F0502020204030204" pitchFamily="34" charset="0"/>
                <a:cs typeface="Calibri" panose="020F0502020204030204" pitchFamily="34" charset="0"/>
              </a:rPr>
              <a:t>de la COPAEQUE</a:t>
            </a:r>
          </a:p>
          <a:p>
            <a:r>
              <a:rPr lang="es-ES" sz="1200" b="1" dirty="0">
                <a:solidFill>
                  <a:schemeClr val="bg1"/>
                </a:solidFill>
                <a:latin typeface="Calibri" panose="020F0502020204030204" pitchFamily="34" charset="0"/>
                <a:cs typeface="Calibri" panose="020F0502020204030204" pitchFamily="34" charset="0"/>
              </a:rPr>
              <a:t>Colta </a:t>
            </a:r>
            <a:r>
              <a:rPr lang="es-ES" sz="1200" b="1" dirty="0" err="1">
                <a:solidFill>
                  <a:schemeClr val="bg1"/>
                </a:solidFill>
                <a:latin typeface="Calibri" panose="020F0502020204030204" pitchFamily="34" charset="0"/>
                <a:cs typeface="Calibri" panose="020F0502020204030204" pitchFamily="34" charset="0"/>
              </a:rPr>
              <a:t>Majipamba</a:t>
            </a:r>
            <a:endParaRPr lang="es-ES" sz="1200" dirty="0">
              <a:solidFill>
                <a:schemeClr val="bg1"/>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147395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r>
              <a:rPr lang="es-ES" sz="1800" dirty="0"/>
            </a:br>
            <a:r>
              <a:rPr lang="es-ES" sz="1800" dirty="0"/>
              <a:t>La integración y correlación de cursos</a:t>
            </a:r>
            <a:r>
              <a:rPr lang="en-US" sz="1800" dirty="0"/>
              <a:t> </a:t>
            </a:r>
            <a:r>
              <a:rPr lang="en-US" sz="1800" dirty="0" err="1"/>
              <a:t>llevando</a:t>
            </a:r>
            <a:r>
              <a:rPr lang="en-US" sz="1800" dirty="0"/>
              <a:t> la </a:t>
            </a:r>
            <a:r>
              <a:rPr lang="en-US" sz="1800" dirty="0" err="1"/>
              <a:t>teología</a:t>
            </a:r>
            <a:r>
              <a:rPr lang="en-US" sz="1800" dirty="0"/>
              <a:t> al </a:t>
            </a:r>
            <a:r>
              <a:rPr lang="en-US" sz="1800" dirty="0" err="1"/>
              <a:t>ministerio</a:t>
            </a:r>
            <a:r>
              <a:rPr lang="en-US" sz="1800" dirty="0"/>
              <a:t> </a:t>
            </a:r>
            <a:r>
              <a:rPr lang="en-US" sz="1800" dirty="0" err="1"/>
              <a:t>practico</a:t>
            </a:r>
            <a:endParaRPr lang="en-US" sz="1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41506068"/>
              </p:ext>
            </p:extLst>
          </p:nvPr>
        </p:nvGraphicFramePr>
        <p:xfrm>
          <a:off x="1901165" y="1593718"/>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Curved Left Arrow 3"/>
          <p:cNvSpPr/>
          <p:nvPr/>
        </p:nvSpPr>
        <p:spPr>
          <a:xfrm>
            <a:off x="7696200" y="2667000"/>
            <a:ext cx="533400" cy="27432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Left Arrow 4"/>
          <p:cNvSpPr/>
          <p:nvPr/>
        </p:nvSpPr>
        <p:spPr>
          <a:xfrm flipH="1" flipV="1">
            <a:off x="3782706" y="2743200"/>
            <a:ext cx="533400" cy="2667000"/>
          </a:xfrm>
          <a:prstGeom prst="curvedLeftArrow">
            <a:avLst>
              <a:gd name="adj1" fmla="val 25000"/>
              <a:gd name="adj2" fmla="val 50000"/>
              <a:gd name="adj3" fmla="val 657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9" name="Straight Arrow Connector 8">
            <a:extLst>
              <a:ext uri="{FF2B5EF4-FFF2-40B4-BE49-F238E27FC236}">
                <a16:creationId xmlns:a16="http://schemas.microsoft.com/office/drawing/2014/main" id="{2248C5AC-3FA9-459D-807E-31265DA805FB}"/>
              </a:ext>
            </a:extLst>
          </p:cNvPr>
          <p:cNvCxnSpPr>
            <a:cxnSpLocks/>
          </p:cNvCxnSpPr>
          <p:nvPr/>
        </p:nvCxnSpPr>
        <p:spPr>
          <a:xfrm flipH="1" flipV="1">
            <a:off x="5218520" y="3377702"/>
            <a:ext cx="1602560" cy="970960"/>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6E01210D-0E63-45C8-9352-092D931CE193}"/>
              </a:ext>
            </a:extLst>
          </p:cNvPr>
          <p:cNvCxnSpPr>
            <a:cxnSpLocks/>
          </p:cNvCxnSpPr>
          <p:nvPr/>
        </p:nvCxnSpPr>
        <p:spPr>
          <a:xfrm flipH="1">
            <a:off x="5693791" y="2865748"/>
            <a:ext cx="650448" cy="1979629"/>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spTree>
  </p:cSld>
  <p:clrMapOvr>
    <a:masterClrMapping/>
  </p:clrMapOvr>
  <p:transition spd="slow">
    <p:wheel spokes="8"/>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4DE7691-78A9-44E0-915D-6EA7547948BE}"/>
              </a:ext>
            </a:extLst>
          </p:cNvPr>
          <p:cNvPicPr>
            <a:picLocks noChangeAspect="1"/>
          </p:cNvPicPr>
          <p:nvPr/>
        </p:nvPicPr>
        <p:blipFill>
          <a:blip r:embed="rId2"/>
          <a:srcRect t="19"/>
          <a:stretch/>
        </p:blipFill>
        <p:spPr>
          <a:xfrm>
            <a:off x="0" y="0"/>
            <a:ext cx="12192000" cy="6858000"/>
          </a:xfrm>
          <a:prstGeom prst="rect">
            <a:avLst/>
          </a:prstGeom>
        </p:spPr>
      </p:pic>
    </p:spTree>
    <p:extLst>
      <p:ext uri="{BB962C8B-B14F-4D97-AF65-F5344CB8AC3E}">
        <p14:creationId xmlns:p14="http://schemas.microsoft.com/office/powerpoint/2010/main" val="38024379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C12C74-37CC-434F-800F-06BE5E18B207}"/>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Tree>
    <p:extLst>
      <p:ext uri="{BB962C8B-B14F-4D97-AF65-F5344CB8AC3E}">
        <p14:creationId xmlns:p14="http://schemas.microsoft.com/office/powerpoint/2010/main" val="11959887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pprenticeship in Critical Ethnographic ...">
            <a:extLst>
              <a:ext uri="{FF2B5EF4-FFF2-40B4-BE49-F238E27FC236}">
                <a16:creationId xmlns:a16="http://schemas.microsoft.com/office/drawing/2014/main" id="{73D8114F-DDD5-4C8A-BAB0-93A2EB681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2464" y="-152817"/>
            <a:ext cx="4196841" cy="630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3067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72EE19-2AF0-423F-93AC-82646BA20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52398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880C8C-95B4-4C32-B42D-8BDDB9AFB412}"/>
              </a:ext>
            </a:extLst>
          </p:cNvPr>
          <p:cNvPicPr>
            <a:picLocks noChangeAspect="1"/>
          </p:cNvPicPr>
          <p:nvPr/>
        </p:nvPicPr>
        <p:blipFill>
          <a:blip r:embed="rId2">
            <a:extLst>
              <a:ext uri="{28A0092B-C50C-407E-A947-70E740481C1C}">
                <a14:useLocalDpi xmlns:a14="http://schemas.microsoft.com/office/drawing/2010/main" val="0"/>
              </a:ext>
            </a:extLst>
          </a:blip>
          <a:srcRect l="116" r="-1" b="-1"/>
          <a:stretch/>
        </p:blipFill>
        <p:spPr>
          <a:xfrm>
            <a:off x="0" y="1332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60CC1180-8800-4182-BF37-670764449729}"/>
              </a:ext>
            </a:extLst>
          </p:cNvPr>
          <p:cNvSpPr txBox="1"/>
          <p:nvPr/>
        </p:nvSpPr>
        <p:spPr>
          <a:xfrm rot="18964726">
            <a:off x="-539541" y="1090052"/>
            <a:ext cx="4158091" cy="523220"/>
          </a:xfrm>
          <a:prstGeom prst="rect">
            <a:avLst/>
          </a:prstGeom>
          <a:noFill/>
        </p:spPr>
        <p:txBody>
          <a:bodyPr wrap="square" rtlCol="0">
            <a:spAutoFit/>
          </a:bodyPr>
          <a:lstStyle/>
          <a:p>
            <a:r>
              <a:rPr lang="es-EC" sz="2800" dirty="0">
                <a:solidFill>
                  <a:srgbClr val="0070C0"/>
                </a:solidFill>
                <a:latin typeface="AR BERKLEY" panose="02000000000000000000" pitchFamily="2" charset="0"/>
              </a:rPr>
              <a:t>La Comunidad de Practica</a:t>
            </a:r>
            <a:endParaRPr lang="en-US" sz="2800" dirty="0">
              <a:solidFill>
                <a:srgbClr val="0070C0"/>
              </a:solidFill>
              <a:latin typeface="AR BERKLEY" panose="02000000000000000000" pitchFamily="2" charset="0"/>
            </a:endParaRPr>
          </a:p>
        </p:txBody>
      </p:sp>
      <p:sp>
        <p:nvSpPr>
          <p:cNvPr id="7" name="TextBox 6">
            <a:extLst>
              <a:ext uri="{FF2B5EF4-FFF2-40B4-BE49-F238E27FC236}">
                <a16:creationId xmlns:a16="http://schemas.microsoft.com/office/drawing/2014/main" id="{690AA329-6FE5-41C1-B5C1-68BD9ED75104}"/>
              </a:ext>
            </a:extLst>
          </p:cNvPr>
          <p:cNvSpPr txBox="1"/>
          <p:nvPr/>
        </p:nvSpPr>
        <p:spPr>
          <a:xfrm rot="18964726">
            <a:off x="8573453" y="2229630"/>
            <a:ext cx="4158091" cy="523220"/>
          </a:xfrm>
          <a:prstGeom prst="rect">
            <a:avLst/>
          </a:prstGeom>
          <a:noFill/>
        </p:spPr>
        <p:txBody>
          <a:bodyPr wrap="square" rtlCol="0">
            <a:spAutoFit/>
          </a:bodyPr>
          <a:lstStyle/>
          <a:p>
            <a:r>
              <a:rPr lang="es-EC" sz="2800" dirty="0">
                <a:solidFill>
                  <a:srgbClr val="0070C0"/>
                </a:solidFill>
                <a:latin typeface="AR BERKLEY" panose="02000000000000000000" pitchFamily="2" charset="0"/>
              </a:rPr>
              <a:t>Aprender como un Aprendiz</a:t>
            </a:r>
            <a:endParaRPr lang="en-US" sz="2800" dirty="0">
              <a:solidFill>
                <a:srgbClr val="0070C0"/>
              </a:solidFill>
              <a:latin typeface="AR BERKLEY" panose="02000000000000000000" pitchFamily="2" charset="0"/>
            </a:endParaRPr>
          </a:p>
        </p:txBody>
      </p:sp>
    </p:spTree>
    <p:extLst>
      <p:ext uri="{BB962C8B-B14F-4D97-AF65-F5344CB8AC3E}">
        <p14:creationId xmlns:p14="http://schemas.microsoft.com/office/powerpoint/2010/main" val="17944439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257944D-8A32-4F6F-969C-3B3F332BC6DD}"/>
              </a:ext>
            </a:extLst>
          </p:cNvPr>
          <p:cNvPicPr>
            <a:picLocks noChangeAspect="1"/>
          </p:cNvPicPr>
          <p:nvPr/>
        </p:nvPicPr>
        <p:blipFill>
          <a:blip r:embed="rId2">
            <a:extLst>
              <a:ext uri="{28A0092B-C50C-407E-A947-70E740481C1C}">
                <a14:useLocalDpi xmlns:a14="http://schemas.microsoft.com/office/drawing/2010/main" val="0"/>
              </a:ext>
            </a:extLst>
          </a:blip>
          <a:srcRect b="1991"/>
          <a:stretch/>
        </p:blipFill>
        <p:spPr>
          <a:xfrm>
            <a:off x="20" y="1"/>
            <a:ext cx="12191980" cy="6721475"/>
          </a:xfrm>
          <a:custGeom>
            <a:avLst/>
            <a:gdLst/>
            <a:ahLst/>
            <a:cxnLst/>
            <a:rect l="l" t="t" r="r" b="b"/>
            <a:pathLst>
              <a:path w="12192000" h="6721475">
                <a:moveTo>
                  <a:pt x="4721175" y="5742856"/>
                </a:moveTo>
                <a:lnTo>
                  <a:pt x="4722110" y="5743067"/>
                </a:lnTo>
                <a:cubicBezTo>
                  <a:pt x="4721144" y="5743709"/>
                  <a:pt x="4718265" y="5744315"/>
                  <a:pt x="4717201" y="5744338"/>
                </a:cubicBezTo>
                <a:close/>
                <a:moveTo>
                  <a:pt x="0" y="0"/>
                </a:moveTo>
                <a:lnTo>
                  <a:pt x="12192000" y="0"/>
                </a:lnTo>
                <a:lnTo>
                  <a:pt x="12192000" y="834942"/>
                </a:lnTo>
                <a:lnTo>
                  <a:pt x="12192000" y="2274073"/>
                </a:lnTo>
                <a:lnTo>
                  <a:pt x="12192000" y="6586253"/>
                </a:lnTo>
                <a:lnTo>
                  <a:pt x="12140861" y="6605451"/>
                </a:lnTo>
                <a:cubicBezTo>
                  <a:pt x="12126657" y="6607665"/>
                  <a:pt x="12093590" y="6662867"/>
                  <a:pt x="12080162" y="6661300"/>
                </a:cubicBezTo>
                <a:cubicBezTo>
                  <a:pt x="11978189" y="6685453"/>
                  <a:pt x="11967362" y="6708506"/>
                  <a:pt x="11917886" y="6696520"/>
                </a:cubicBezTo>
                <a:cubicBezTo>
                  <a:pt x="11872780" y="6694805"/>
                  <a:pt x="11928862" y="6731720"/>
                  <a:pt x="11894611" y="6718680"/>
                </a:cubicBezTo>
                <a:cubicBezTo>
                  <a:pt x="11860360" y="6705640"/>
                  <a:pt x="11736092" y="6642174"/>
                  <a:pt x="11712380" y="6618279"/>
                </a:cubicBezTo>
                <a:cubicBezTo>
                  <a:pt x="11688668" y="6594384"/>
                  <a:pt x="11627913" y="6617875"/>
                  <a:pt x="11585367" y="6575313"/>
                </a:cubicBezTo>
                <a:lnTo>
                  <a:pt x="11516471" y="6498621"/>
                </a:lnTo>
                <a:cubicBezTo>
                  <a:pt x="11468275" y="6496789"/>
                  <a:pt x="11507336" y="6461535"/>
                  <a:pt x="11462693" y="6445069"/>
                </a:cubicBezTo>
                <a:cubicBezTo>
                  <a:pt x="11417568" y="6443442"/>
                  <a:pt x="11408022" y="6391555"/>
                  <a:pt x="11369713" y="6383596"/>
                </a:cubicBezTo>
                <a:cubicBezTo>
                  <a:pt x="11354318" y="6389646"/>
                  <a:pt x="11288329" y="6334752"/>
                  <a:pt x="11273970" y="6323928"/>
                </a:cubicBezTo>
                <a:cubicBezTo>
                  <a:pt x="11231914" y="6325320"/>
                  <a:pt x="11221974" y="6315486"/>
                  <a:pt x="11195085" y="6302909"/>
                </a:cubicBezTo>
                <a:cubicBezTo>
                  <a:pt x="11164087" y="6332691"/>
                  <a:pt x="11171650" y="6306732"/>
                  <a:pt x="11143409" y="6303556"/>
                </a:cubicBezTo>
                <a:cubicBezTo>
                  <a:pt x="11125907" y="6299917"/>
                  <a:pt x="11102604" y="6295777"/>
                  <a:pt x="11085936" y="6294307"/>
                </a:cubicBezTo>
                <a:cubicBezTo>
                  <a:pt x="11057494" y="6294603"/>
                  <a:pt x="11029907" y="6276438"/>
                  <a:pt x="11030954" y="6291426"/>
                </a:cubicBezTo>
                <a:cubicBezTo>
                  <a:pt x="11007785" y="6293943"/>
                  <a:pt x="10982006" y="6298120"/>
                  <a:pt x="10951061" y="6296182"/>
                </a:cubicBezTo>
                <a:cubicBezTo>
                  <a:pt x="10885366" y="6259348"/>
                  <a:pt x="10915289" y="6295910"/>
                  <a:pt x="10857722" y="6283099"/>
                </a:cubicBezTo>
                <a:cubicBezTo>
                  <a:pt x="10806647" y="6270732"/>
                  <a:pt x="10707076" y="6237654"/>
                  <a:pt x="10644617" y="6221981"/>
                </a:cubicBezTo>
                <a:cubicBezTo>
                  <a:pt x="10616447" y="6217166"/>
                  <a:pt x="10558604" y="6206555"/>
                  <a:pt x="10519278" y="6201735"/>
                </a:cubicBezTo>
                <a:cubicBezTo>
                  <a:pt x="10495462" y="6203254"/>
                  <a:pt x="10473831" y="6189810"/>
                  <a:pt x="10445982" y="6199677"/>
                </a:cubicBezTo>
                <a:cubicBezTo>
                  <a:pt x="10436537" y="6203715"/>
                  <a:pt x="10409282" y="6202908"/>
                  <a:pt x="10383866" y="6195830"/>
                </a:cubicBezTo>
                <a:cubicBezTo>
                  <a:pt x="10374828" y="6204037"/>
                  <a:pt x="10347865" y="6195374"/>
                  <a:pt x="10336853" y="6195219"/>
                </a:cubicBezTo>
                <a:cubicBezTo>
                  <a:pt x="10323587" y="6201929"/>
                  <a:pt x="10274742" y="6192863"/>
                  <a:pt x="10261099" y="6185468"/>
                </a:cubicBezTo>
                <a:lnTo>
                  <a:pt x="10126498" y="6173953"/>
                </a:lnTo>
                <a:lnTo>
                  <a:pt x="10082167" y="6171858"/>
                </a:lnTo>
                <a:cubicBezTo>
                  <a:pt x="10074568" y="6173927"/>
                  <a:pt x="10046861" y="6172599"/>
                  <a:pt x="10039238" y="6173522"/>
                </a:cubicBezTo>
                <a:cubicBezTo>
                  <a:pt x="9998459" y="6163421"/>
                  <a:pt x="9984395" y="6162931"/>
                  <a:pt x="9960017" y="6158007"/>
                </a:cubicBezTo>
                <a:cubicBezTo>
                  <a:pt x="9918981" y="6157865"/>
                  <a:pt x="9888742" y="6161064"/>
                  <a:pt x="9847790" y="6151239"/>
                </a:cubicBezTo>
                <a:lnTo>
                  <a:pt x="9728307" y="6131032"/>
                </a:lnTo>
                <a:cubicBezTo>
                  <a:pt x="9675057" y="6140618"/>
                  <a:pt x="9602036" y="6132224"/>
                  <a:pt x="9584505" y="6119612"/>
                </a:cubicBezTo>
                <a:cubicBezTo>
                  <a:pt x="9518953" y="6105336"/>
                  <a:pt x="9415430" y="6079210"/>
                  <a:pt x="9343050" y="6073910"/>
                </a:cubicBezTo>
                <a:lnTo>
                  <a:pt x="9231368" y="6022005"/>
                </a:lnTo>
                <a:lnTo>
                  <a:pt x="9194808" y="6011926"/>
                </a:lnTo>
                <a:lnTo>
                  <a:pt x="9189244" y="6002687"/>
                </a:lnTo>
                <a:lnTo>
                  <a:pt x="9151230" y="5991485"/>
                </a:lnTo>
                <a:lnTo>
                  <a:pt x="9150208" y="5992550"/>
                </a:lnTo>
                <a:cubicBezTo>
                  <a:pt x="9147046" y="5994681"/>
                  <a:pt x="9143082" y="5995773"/>
                  <a:pt x="9137316" y="5994719"/>
                </a:cubicBezTo>
                <a:cubicBezTo>
                  <a:pt x="9138863" y="6014203"/>
                  <a:pt x="9130953" y="6000914"/>
                  <a:pt x="9113810" y="5996085"/>
                </a:cubicBezTo>
                <a:cubicBezTo>
                  <a:pt x="9112389" y="6025268"/>
                  <a:pt x="9068115" y="5990834"/>
                  <a:pt x="9053451" y="6004399"/>
                </a:cubicBezTo>
                <a:lnTo>
                  <a:pt x="9005484" y="6001114"/>
                </a:lnTo>
                <a:lnTo>
                  <a:pt x="9005199" y="6001354"/>
                </a:lnTo>
                <a:cubicBezTo>
                  <a:pt x="9003144" y="6001574"/>
                  <a:pt x="9000325" y="6001246"/>
                  <a:pt x="8996230" y="6000143"/>
                </a:cubicBezTo>
                <a:lnTo>
                  <a:pt x="8990392" y="5998082"/>
                </a:lnTo>
                <a:lnTo>
                  <a:pt x="8974335" y="5994856"/>
                </a:lnTo>
                <a:lnTo>
                  <a:pt x="8968009" y="5995556"/>
                </a:lnTo>
                <a:lnTo>
                  <a:pt x="8963046" y="5997781"/>
                </a:lnTo>
                <a:cubicBezTo>
                  <a:pt x="8954691" y="5989830"/>
                  <a:pt x="8955518" y="5980882"/>
                  <a:pt x="8928986" y="6000969"/>
                </a:cubicBezTo>
                <a:cubicBezTo>
                  <a:pt x="8898032" y="5999949"/>
                  <a:pt x="8789301" y="5985294"/>
                  <a:pt x="8752442" y="5981737"/>
                </a:cubicBezTo>
                <a:cubicBezTo>
                  <a:pt x="8719820" y="5971017"/>
                  <a:pt x="8748195" y="5984678"/>
                  <a:pt x="8707845" y="5979636"/>
                </a:cubicBezTo>
                <a:cubicBezTo>
                  <a:pt x="8671607" y="5960101"/>
                  <a:pt x="8639143" y="5976541"/>
                  <a:pt x="8596069" y="5971064"/>
                </a:cubicBezTo>
                <a:lnTo>
                  <a:pt x="8525228" y="5985906"/>
                </a:lnTo>
                <a:lnTo>
                  <a:pt x="8510981" y="5979991"/>
                </a:lnTo>
                <a:lnTo>
                  <a:pt x="8506165" y="5976990"/>
                </a:lnTo>
                <a:cubicBezTo>
                  <a:pt x="8502647" y="5975213"/>
                  <a:pt x="8500046" y="5974402"/>
                  <a:pt x="8497966" y="5974252"/>
                </a:cubicBezTo>
                <a:lnTo>
                  <a:pt x="8497592" y="5974431"/>
                </a:lnTo>
                <a:lnTo>
                  <a:pt x="8490247" y="5971381"/>
                </a:lnTo>
                <a:lnTo>
                  <a:pt x="8367180" y="5957339"/>
                </a:lnTo>
                <a:cubicBezTo>
                  <a:pt x="8362022" y="5955314"/>
                  <a:pt x="8357731" y="5955662"/>
                  <a:pt x="8353797" y="5957145"/>
                </a:cubicBezTo>
                <a:lnTo>
                  <a:pt x="8352370" y="5957985"/>
                </a:lnTo>
                <a:lnTo>
                  <a:pt x="8320102" y="5940567"/>
                </a:lnTo>
                <a:lnTo>
                  <a:pt x="8314430" y="5940241"/>
                </a:lnTo>
                <a:lnTo>
                  <a:pt x="8295171" y="5926346"/>
                </a:lnTo>
                <a:lnTo>
                  <a:pt x="8284274" y="5920523"/>
                </a:lnTo>
                <a:lnTo>
                  <a:pt x="8283147" y="5916080"/>
                </a:lnTo>
                <a:cubicBezTo>
                  <a:pt x="8280843" y="5912835"/>
                  <a:pt x="8276149" y="5910187"/>
                  <a:pt x="8266073" y="5908905"/>
                </a:cubicBezTo>
                <a:lnTo>
                  <a:pt x="8263374" y="5909135"/>
                </a:lnTo>
                <a:lnTo>
                  <a:pt x="8252031" y="5899292"/>
                </a:lnTo>
                <a:cubicBezTo>
                  <a:pt x="8248857" y="5895442"/>
                  <a:pt x="8246645" y="5891160"/>
                  <a:pt x="8245832" y="5886300"/>
                </a:cubicBezTo>
                <a:cubicBezTo>
                  <a:pt x="8181825" y="5889207"/>
                  <a:pt x="8147128" y="5855085"/>
                  <a:pt x="8090269" y="5840139"/>
                </a:cubicBezTo>
                <a:cubicBezTo>
                  <a:pt x="8025465" y="5816997"/>
                  <a:pt x="7967068" y="5795761"/>
                  <a:pt x="7905405" y="5798166"/>
                </a:cubicBezTo>
                <a:cubicBezTo>
                  <a:pt x="7835117" y="5783254"/>
                  <a:pt x="7780963" y="5781023"/>
                  <a:pt x="7718742" y="5772451"/>
                </a:cubicBezTo>
                <a:lnTo>
                  <a:pt x="7614344" y="5775922"/>
                </a:lnTo>
                <a:lnTo>
                  <a:pt x="7527540" y="5770094"/>
                </a:lnTo>
                <a:lnTo>
                  <a:pt x="7519568" y="5767541"/>
                </a:lnTo>
                <a:cubicBezTo>
                  <a:pt x="7513990" y="5766202"/>
                  <a:pt x="7510170" y="5765852"/>
                  <a:pt x="7507409" y="5766206"/>
                </a:cubicBezTo>
                <a:lnTo>
                  <a:pt x="7507037" y="5766533"/>
                </a:lnTo>
                <a:lnTo>
                  <a:pt x="7495792" y="5764581"/>
                </a:lnTo>
                <a:cubicBezTo>
                  <a:pt x="7476983" y="5760463"/>
                  <a:pt x="7422525" y="5777879"/>
                  <a:pt x="7405388" y="5772686"/>
                </a:cubicBezTo>
                <a:cubicBezTo>
                  <a:pt x="7374786" y="5775636"/>
                  <a:pt x="7333987" y="5776741"/>
                  <a:pt x="7312177" y="5782281"/>
                </a:cubicBezTo>
                <a:lnTo>
                  <a:pt x="7310850" y="5783723"/>
                </a:lnTo>
                <a:lnTo>
                  <a:pt x="7218557" y="5758474"/>
                </a:lnTo>
                <a:lnTo>
                  <a:pt x="7201099" y="5753924"/>
                </a:lnTo>
                <a:lnTo>
                  <a:pt x="7197001" y="5748566"/>
                </a:lnTo>
                <a:cubicBezTo>
                  <a:pt x="7192109" y="5745043"/>
                  <a:pt x="7184503" y="5742904"/>
                  <a:pt x="7170805" y="5743918"/>
                </a:cubicBezTo>
                <a:lnTo>
                  <a:pt x="7096985" y="5731690"/>
                </a:lnTo>
                <a:cubicBezTo>
                  <a:pt x="7061145" y="5730712"/>
                  <a:pt x="7050186" y="5729735"/>
                  <a:pt x="7018493" y="5732064"/>
                </a:cubicBezTo>
                <a:cubicBezTo>
                  <a:pt x="6937525" y="5721126"/>
                  <a:pt x="6943642" y="5696960"/>
                  <a:pt x="6904143" y="5702558"/>
                </a:cubicBezTo>
                <a:cubicBezTo>
                  <a:pt x="6871919" y="5707766"/>
                  <a:pt x="6787986" y="5688692"/>
                  <a:pt x="6708219" y="5674603"/>
                </a:cubicBezTo>
                <a:cubicBezTo>
                  <a:pt x="6649103" y="5665148"/>
                  <a:pt x="6628103" y="5651047"/>
                  <a:pt x="6549452" y="5645827"/>
                </a:cubicBezTo>
                <a:cubicBezTo>
                  <a:pt x="6472151" y="5601737"/>
                  <a:pt x="6409693" y="5625460"/>
                  <a:pt x="6317557" y="5599027"/>
                </a:cubicBezTo>
                <a:cubicBezTo>
                  <a:pt x="6297548" y="5583505"/>
                  <a:pt x="6209289" y="5600698"/>
                  <a:pt x="6168671" y="5596940"/>
                </a:cubicBezTo>
                <a:cubicBezTo>
                  <a:pt x="6128053" y="5593182"/>
                  <a:pt x="6090537" y="5579634"/>
                  <a:pt x="6073845" y="5576478"/>
                </a:cubicBezTo>
                <a:lnTo>
                  <a:pt x="6068527" y="5578015"/>
                </a:lnTo>
                <a:lnTo>
                  <a:pt x="6048635" y="5577332"/>
                </a:lnTo>
                <a:lnTo>
                  <a:pt x="6041280" y="5585681"/>
                </a:lnTo>
                <a:lnTo>
                  <a:pt x="6010089" y="5590774"/>
                </a:lnTo>
                <a:cubicBezTo>
                  <a:pt x="5998678" y="5591361"/>
                  <a:pt x="5970125" y="5590448"/>
                  <a:pt x="5957374" y="5587130"/>
                </a:cubicBezTo>
                <a:lnTo>
                  <a:pt x="5758917" y="5571438"/>
                </a:lnTo>
                <a:lnTo>
                  <a:pt x="5626958" y="5570415"/>
                </a:lnTo>
                <a:lnTo>
                  <a:pt x="5470904" y="5584435"/>
                </a:lnTo>
                <a:cubicBezTo>
                  <a:pt x="5478132" y="5597463"/>
                  <a:pt x="5439008" y="5583397"/>
                  <a:pt x="5432758" y="5595688"/>
                </a:cubicBezTo>
                <a:cubicBezTo>
                  <a:pt x="5429367" y="5605720"/>
                  <a:pt x="5391826" y="5610404"/>
                  <a:pt x="5381665" y="5613390"/>
                </a:cubicBezTo>
                <a:lnTo>
                  <a:pt x="5261761" y="5633807"/>
                </a:lnTo>
                <a:cubicBezTo>
                  <a:pt x="5251596" y="5633991"/>
                  <a:pt x="5230549" y="5642301"/>
                  <a:pt x="5222961" y="5644931"/>
                </a:cubicBezTo>
                <a:lnTo>
                  <a:pt x="5174658" y="5647921"/>
                </a:lnTo>
                <a:lnTo>
                  <a:pt x="5156553" y="5655144"/>
                </a:lnTo>
                <a:lnTo>
                  <a:pt x="5142596" y="5658544"/>
                </a:lnTo>
                <a:lnTo>
                  <a:pt x="5139595" y="5660645"/>
                </a:lnTo>
                <a:cubicBezTo>
                  <a:pt x="5133875" y="5664685"/>
                  <a:pt x="5128077" y="5668496"/>
                  <a:pt x="5121657" y="5671498"/>
                </a:cubicBezTo>
                <a:cubicBezTo>
                  <a:pt x="5108318" y="5642879"/>
                  <a:pt x="5064854" y="5692315"/>
                  <a:pt x="5065789" y="5664927"/>
                </a:cubicBezTo>
                <a:cubicBezTo>
                  <a:pt x="5028194" y="5676443"/>
                  <a:pt x="5038945" y="5647354"/>
                  <a:pt x="5011512" y="5681308"/>
                </a:cubicBezTo>
                <a:cubicBezTo>
                  <a:pt x="4937025" y="5680925"/>
                  <a:pt x="4916355" y="5667918"/>
                  <a:pt x="4840439" y="5705325"/>
                </a:cubicBezTo>
                <a:cubicBezTo>
                  <a:pt x="4806741" y="5721967"/>
                  <a:pt x="4784108" y="5733113"/>
                  <a:pt x="4762445" y="5733093"/>
                </a:cubicBezTo>
                <a:cubicBezTo>
                  <a:pt x="4741324" y="5737594"/>
                  <a:pt x="4729483" y="5740416"/>
                  <a:pt x="4723183" y="5742108"/>
                </a:cubicBezTo>
                <a:lnTo>
                  <a:pt x="4721175" y="5742856"/>
                </a:lnTo>
                <a:lnTo>
                  <a:pt x="4715526" y="5741581"/>
                </a:lnTo>
                <a:cubicBezTo>
                  <a:pt x="4680149" y="5748537"/>
                  <a:pt x="4524746" y="5749345"/>
                  <a:pt x="4515811" y="5751483"/>
                </a:cubicBezTo>
                <a:cubicBezTo>
                  <a:pt x="4457821" y="5764595"/>
                  <a:pt x="4462660" y="5765336"/>
                  <a:pt x="4428540" y="5762134"/>
                </a:cubicBezTo>
                <a:cubicBezTo>
                  <a:pt x="4423305" y="5758763"/>
                  <a:pt x="4368975" y="5765057"/>
                  <a:pt x="4362874" y="5763480"/>
                </a:cubicBezTo>
                <a:lnTo>
                  <a:pt x="4316963" y="5756865"/>
                </a:lnTo>
                <a:lnTo>
                  <a:pt x="4315109" y="5758206"/>
                </a:lnTo>
                <a:cubicBezTo>
                  <a:pt x="4306124" y="5761577"/>
                  <a:pt x="4299996" y="5761576"/>
                  <a:pt x="4295141" y="5760085"/>
                </a:cubicBezTo>
                <a:lnTo>
                  <a:pt x="4290061" y="5757168"/>
                </a:lnTo>
                <a:lnTo>
                  <a:pt x="4276140" y="5757414"/>
                </a:lnTo>
                <a:lnTo>
                  <a:pt x="4248115" y="5755090"/>
                </a:lnTo>
                <a:lnTo>
                  <a:pt x="4202048" y="5757885"/>
                </a:lnTo>
                <a:cubicBezTo>
                  <a:pt x="4201946" y="5758305"/>
                  <a:pt x="4201844" y="5758724"/>
                  <a:pt x="4201744" y="5759144"/>
                </a:cubicBezTo>
                <a:cubicBezTo>
                  <a:pt x="4200117" y="5761981"/>
                  <a:pt x="4197141" y="5764100"/>
                  <a:pt x="4191246" y="5764778"/>
                </a:cubicBezTo>
                <a:cubicBezTo>
                  <a:pt x="4204214" y="5782067"/>
                  <a:pt x="4161275" y="5780172"/>
                  <a:pt x="4142743" y="5780643"/>
                </a:cubicBezTo>
                <a:cubicBezTo>
                  <a:pt x="4124718" y="5787709"/>
                  <a:pt x="4099100" y="5801289"/>
                  <a:pt x="4083095" y="5807176"/>
                </a:cubicBezTo>
                <a:lnTo>
                  <a:pt x="4074544" y="5808011"/>
                </a:lnTo>
                <a:cubicBezTo>
                  <a:pt x="4074505" y="5808112"/>
                  <a:pt x="4074464" y="5808211"/>
                  <a:pt x="4074425" y="5808310"/>
                </a:cubicBezTo>
                <a:cubicBezTo>
                  <a:pt x="4072679" y="5809094"/>
                  <a:pt x="4069907" y="5809595"/>
                  <a:pt x="4065508" y="5809754"/>
                </a:cubicBezTo>
                <a:lnTo>
                  <a:pt x="4058952" y="5809536"/>
                </a:lnTo>
                <a:lnTo>
                  <a:pt x="4042362" y="5811157"/>
                </a:lnTo>
                <a:lnTo>
                  <a:pt x="4036994" y="5813591"/>
                </a:lnTo>
                <a:lnTo>
                  <a:pt x="4035361" y="5817258"/>
                </a:lnTo>
                <a:lnTo>
                  <a:pt x="4033776" y="5817023"/>
                </a:lnTo>
                <a:cubicBezTo>
                  <a:pt x="4021425" y="5812159"/>
                  <a:pt x="4016875" y="5803783"/>
                  <a:pt x="4004536" y="5829591"/>
                </a:cubicBezTo>
                <a:cubicBezTo>
                  <a:pt x="3976668" y="5822526"/>
                  <a:pt x="3972978" y="5837855"/>
                  <a:pt x="3936844" y="5847048"/>
                </a:cubicBezTo>
                <a:cubicBezTo>
                  <a:pt x="3920507" y="5839324"/>
                  <a:pt x="3908536" y="5844013"/>
                  <a:pt x="3897273" y="5852703"/>
                </a:cubicBezTo>
                <a:cubicBezTo>
                  <a:pt x="3861093" y="5852207"/>
                  <a:pt x="3829629" y="5866077"/>
                  <a:pt x="3789758" y="5872941"/>
                </a:cubicBezTo>
                <a:cubicBezTo>
                  <a:pt x="3741008" y="5887647"/>
                  <a:pt x="3725130" y="5889624"/>
                  <a:pt x="3682511" y="5896864"/>
                </a:cubicBezTo>
                <a:lnTo>
                  <a:pt x="3610033" y="5929135"/>
                </a:lnTo>
                <a:lnTo>
                  <a:pt x="3603853" y="5927773"/>
                </a:lnTo>
                <a:cubicBezTo>
                  <a:pt x="3599581" y="5927154"/>
                  <a:pt x="3596727" y="5927154"/>
                  <a:pt x="3594734" y="5927609"/>
                </a:cubicBezTo>
                <a:lnTo>
                  <a:pt x="3594499" y="5927878"/>
                </a:lnTo>
                <a:lnTo>
                  <a:pt x="3585976" y="5927188"/>
                </a:lnTo>
                <a:cubicBezTo>
                  <a:pt x="3571624" y="5925397"/>
                  <a:pt x="3549390" y="5939596"/>
                  <a:pt x="3536133" y="5936887"/>
                </a:cubicBezTo>
                <a:cubicBezTo>
                  <a:pt x="3513941" y="5941183"/>
                  <a:pt x="3488623" y="5934918"/>
                  <a:pt x="3473221" y="5940548"/>
                </a:cubicBezTo>
                <a:lnTo>
                  <a:pt x="3400726" y="5952596"/>
                </a:lnTo>
                <a:lnTo>
                  <a:pt x="3375936" y="5941189"/>
                </a:lnTo>
                <a:lnTo>
                  <a:pt x="3348220" y="5944802"/>
                </a:lnTo>
                <a:cubicBezTo>
                  <a:pt x="3337207" y="5945475"/>
                  <a:pt x="3327055" y="5946237"/>
                  <a:pt x="3319640" y="5949737"/>
                </a:cubicBezTo>
                <a:lnTo>
                  <a:pt x="3248530" y="5968289"/>
                </a:lnTo>
                <a:lnTo>
                  <a:pt x="3210309" y="5954736"/>
                </a:lnTo>
                <a:cubicBezTo>
                  <a:pt x="3206089" y="5952812"/>
                  <a:pt x="3200153" y="5952268"/>
                  <a:pt x="3190376" y="5954857"/>
                </a:cubicBezTo>
                <a:lnTo>
                  <a:pt x="3188146" y="5956038"/>
                </a:lnTo>
                <a:cubicBezTo>
                  <a:pt x="3182626" y="5954058"/>
                  <a:pt x="3141857" y="5956624"/>
                  <a:pt x="3108597" y="5957358"/>
                </a:cubicBezTo>
                <a:cubicBezTo>
                  <a:pt x="3055969" y="5959784"/>
                  <a:pt x="3048941" y="5952417"/>
                  <a:pt x="2988585" y="5960444"/>
                </a:cubicBezTo>
                <a:cubicBezTo>
                  <a:pt x="2928854" y="5964632"/>
                  <a:pt x="2917952" y="5959591"/>
                  <a:pt x="2876541" y="5967961"/>
                </a:cubicBezTo>
                <a:lnTo>
                  <a:pt x="2626865" y="5968713"/>
                </a:lnTo>
                <a:cubicBezTo>
                  <a:pt x="2562349" y="5946800"/>
                  <a:pt x="2563423" y="5977398"/>
                  <a:pt x="2491423" y="5970428"/>
                </a:cubicBezTo>
                <a:cubicBezTo>
                  <a:pt x="2433092" y="6035904"/>
                  <a:pt x="2455710" y="5995425"/>
                  <a:pt x="2415618" y="6003657"/>
                </a:cubicBezTo>
                <a:lnTo>
                  <a:pt x="2290099" y="6001093"/>
                </a:lnTo>
                <a:cubicBezTo>
                  <a:pt x="2257058" y="5987464"/>
                  <a:pt x="2202459" y="6022632"/>
                  <a:pt x="2161715" y="6004244"/>
                </a:cubicBezTo>
                <a:cubicBezTo>
                  <a:pt x="2122715" y="6007244"/>
                  <a:pt x="2080451" y="6015292"/>
                  <a:pt x="2056090" y="6019086"/>
                </a:cubicBezTo>
                <a:cubicBezTo>
                  <a:pt x="2019829" y="6026050"/>
                  <a:pt x="1978840" y="6038739"/>
                  <a:pt x="1944154" y="6046026"/>
                </a:cubicBezTo>
                <a:cubicBezTo>
                  <a:pt x="1925868" y="6034021"/>
                  <a:pt x="1896028" y="6059125"/>
                  <a:pt x="1847969" y="6062810"/>
                </a:cubicBezTo>
                <a:cubicBezTo>
                  <a:pt x="1827978" y="6048913"/>
                  <a:pt x="1815571" y="6065486"/>
                  <a:pt x="1777084" y="6047209"/>
                </a:cubicBezTo>
                <a:cubicBezTo>
                  <a:pt x="1775440" y="6049158"/>
                  <a:pt x="1773398" y="6050977"/>
                  <a:pt x="1771026" y="6052610"/>
                </a:cubicBezTo>
                <a:cubicBezTo>
                  <a:pt x="1757252" y="6062088"/>
                  <a:pt x="1735529" y="6063344"/>
                  <a:pt x="1722510" y="6055412"/>
                </a:cubicBezTo>
                <a:cubicBezTo>
                  <a:pt x="1691780" y="6043382"/>
                  <a:pt x="1662322" y="6038247"/>
                  <a:pt x="1633942" y="6035716"/>
                </a:cubicBezTo>
                <a:lnTo>
                  <a:pt x="1586146" y="6045126"/>
                </a:lnTo>
                <a:cubicBezTo>
                  <a:pt x="1567949" y="6050358"/>
                  <a:pt x="1545901" y="6061305"/>
                  <a:pt x="1524749" y="6067115"/>
                </a:cubicBezTo>
                <a:cubicBezTo>
                  <a:pt x="1502587" y="6070337"/>
                  <a:pt x="1478014" y="6065935"/>
                  <a:pt x="1459243" y="6079986"/>
                </a:cubicBezTo>
                <a:cubicBezTo>
                  <a:pt x="1421475" y="6095139"/>
                  <a:pt x="1374525" y="6079162"/>
                  <a:pt x="1349458" y="6115647"/>
                </a:cubicBezTo>
                <a:cubicBezTo>
                  <a:pt x="1273277" y="6137331"/>
                  <a:pt x="1121513" y="6171202"/>
                  <a:pt x="1009213" y="6196169"/>
                </a:cubicBezTo>
                <a:cubicBezTo>
                  <a:pt x="939017" y="6208471"/>
                  <a:pt x="866896" y="6205091"/>
                  <a:pt x="808573" y="6211966"/>
                </a:cubicBezTo>
                <a:cubicBezTo>
                  <a:pt x="802824" y="6209126"/>
                  <a:pt x="726017" y="6232905"/>
                  <a:pt x="719550" y="6231933"/>
                </a:cubicBezTo>
                <a:lnTo>
                  <a:pt x="698796" y="6232599"/>
                </a:lnTo>
                <a:cubicBezTo>
                  <a:pt x="689834" y="6236836"/>
                  <a:pt x="683493" y="6237437"/>
                  <a:pt x="678328" y="6236429"/>
                </a:cubicBezTo>
                <a:lnTo>
                  <a:pt x="672785" y="6234027"/>
                </a:lnTo>
                <a:lnTo>
                  <a:pt x="658407" y="6235638"/>
                </a:lnTo>
                <a:lnTo>
                  <a:pt x="629186" y="6236074"/>
                </a:lnTo>
                <a:lnTo>
                  <a:pt x="624559" y="6238724"/>
                </a:lnTo>
                <a:lnTo>
                  <a:pt x="581799" y="6243380"/>
                </a:lnTo>
                <a:cubicBezTo>
                  <a:pt x="581737" y="6243807"/>
                  <a:pt x="581672" y="6244236"/>
                  <a:pt x="581609" y="6244664"/>
                </a:cubicBezTo>
                <a:cubicBezTo>
                  <a:pt x="580205" y="6247646"/>
                  <a:pt x="577332" y="6250048"/>
                  <a:pt x="571300" y="6251300"/>
                </a:cubicBezTo>
                <a:cubicBezTo>
                  <a:pt x="551624" y="6261209"/>
                  <a:pt x="484500" y="6294596"/>
                  <a:pt x="463550" y="6304115"/>
                </a:cubicBezTo>
                <a:cubicBezTo>
                  <a:pt x="453137" y="6305662"/>
                  <a:pt x="449732" y="6307620"/>
                  <a:pt x="445607" y="6308407"/>
                </a:cubicBezTo>
                <a:lnTo>
                  <a:pt x="438800" y="6308835"/>
                </a:lnTo>
                <a:cubicBezTo>
                  <a:pt x="417223" y="6317125"/>
                  <a:pt x="343313" y="6348349"/>
                  <a:pt x="316139" y="6358155"/>
                </a:cubicBezTo>
                <a:cubicBezTo>
                  <a:pt x="298482" y="6352074"/>
                  <a:pt x="286557" y="6357914"/>
                  <a:pt x="275749" y="6367668"/>
                </a:cubicBezTo>
                <a:cubicBezTo>
                  <a:pt x="238275" y="6370726"/>
                  <a:pt x="207077" y="6387621"/>
                  <a:pt x="166497" y="6398366"/>
                </a:cubicBezTo>
                <a:lnTo>
                  <a:pt x="1" y="6464830"/>
                </a:lnTo>
                <a:lnTo>
                  <a:pt x="1" y="2274073"/>
                </a:lnTo>
                <a:lnTo>
                  <a:pt x="0" y="2274073"/>
                </a:lnTo>
                <a:close/>
              </a:path>
            </a:pathLst>
          </a:custGeom>
        </p:spPr>
      </p:pic>
    </p:spTree>
    <p:extLst>
      <p:ext uri="{BB962C8B-B14F-4D97-AF65-F5344CB8AC3E}">
        <p14:creationId xmlns:p14="http://schemas.microsoft.com/office/powerpoint/2010/main" val="28225352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condary orality Archives - Design a Game">
            <a:extLst>
              <a:ext uri="{FF2B5EF4-FFF2-40B4-BE49-F238E27FC236}">
                <a16:creationId xmlns:a16="http://schemas.microsoft.com/office/drawing/2014/main" id="{45A8FCCF-6F9C-4376-924D-F8446EDC4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878" y="0"/>
            <a:ext cx="101302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8621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9" name="Freeform: Shape 512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descr="1 The Oral Hermeneutic Wheel | Download ...">
            <a:extLst>
              <a:ext uri="{FF2B5EF4-FFF2-40B4-BE49-F238E27FC236}">
                <a16:creationId xmlns:a16="http://schemas.microsoft.com/office/drawing/2014/main" id="{05C31447-40DA-4B7B-B354-32128045495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15084"/>
            <a:ext cx="7047923" cy="5423596"/>
          </a:xfrm>
          <a:prstGeom prst="rect">
            <a:avLst/>
          </a:prstGeom>
          <a:noFill/>
          <a:extLst>
            <a:ext uri="{909E8E84-426E-40DD-AFC4-6F175D3DCCD1}">
              <a14:hiddenFill xmlns:a14="http://schemas.microsoft.com/office/drawing/2010/main">
                <a:solidFill>
                  <a:srgbClr val="FFFFFF"/>
                </a:solidFill>
              </a14:hiddenFill>
            </a:ext>
          </a:extLst>
        </p:spPr>
      </p:pic>
      <p:grpSp>
        <p:nvGrpSpPr>
          <p:cNvPr id="5131" name="Group 513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513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13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220246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ntegrating Symbol, Story, And Ritual (by Tom Steffen) | Brad Vaughn">
            <a:extLst>
              <a:ext uri="{FF2B5EF4-FFF2-40B4-BE49-F238E27FC236}">
                <a16:creationId xmlns:a16="http://schemas.microsoft.com/office/drawing/2014/main" id="{0EB54998-32A4-4FC0-BBB8-8CA4DA099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191" y="0"/>
            <a:ext cx="8956165" cy="672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769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5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Bringing a Visual to Life - Global Learning Partners">
            <a:extLst>
              <a:ext uri="{FF2B5EF4-FFF2-40B4-BE49-F238E27FC236}">
                <a16:creationId xmlns:a16="http://schemas.microsoft.com/office/drawing/2014/main" id="{66679BE5-92EF-46F2-8FAE-9457F66F89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74955" y="643467"/>
            <a:ext cx="624209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086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6F004D-16AB-4423-855E-1B83777531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3506891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6618F1-0371-4C68-8FB8-A85546D92EE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81946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26" name="TextBox 25">
            <a:extLst>
              <a:ext uri="{FF2B5EF4-FFF2-40B4-BE49-F238E27FC236}">
                <a16:creationId xmlns:a16="http://schemas.microsoft.com/office/drawing/2014/main" id="{E25F8BFC-42CA-4014-98B9-77FE4DDBBDB4}"/>
              </a:ext>
            </a:extLst>
          </p:cNvPr>
          <p:cNvSpPr txBox="1"/>
          <p:nvPr/>
        </p:nvSpPr>
        <p:spPr>
          <a:xfrm rot="20969671">
            <a:off x="7257922" y="4389720"/>
            <a:ext cx="1663700" cy="892552"/>
          </a:xfrm>
          <a:prstGeom prst="rect">
            <a:avLst/>
          </a:prstGeom>
          <a:noFill/>
        </p:spPr>
        <p:txBody>
          <a:bodyPr wrap="square" rtlCol="0">
            <a:spAutoFit/>
          </a:bodyPr>
          <a:lstStyle/>
          <a:p>
            <a:r>
              <a:rPr lang="es-EC" sz="3200" b="1" dirty="0" err="1">
                <a:solidFill>
                  <a:srgbClr val="FF0000"/>
                </a:solidFill>
              </a:rPr>
              <a:t>Filosofia</a:t>
            </a:r>
            <a:r>
              <a:rPr lang="es-EC" sz="3200" b="1" dirty="0">
                <a:solidFill>
                  <a:srgbClr val="FF0000"/>
                </a:solidFill>
              </a:rPr>
              <a:t>     </a:t>
            </a:r>
          </a:p>
          <a:p>
            <a:r>
              <a:rPr lang="es-EC" sz="2000" b="1" dirty="0">
                <a:solidFill>
                  <a:srgbClr val="FF0000"/>
                </a:solidFill>
              </a:rPr>
              <a:t>educativa</a:t>
            </a:r>
            <a:endParaRPr lang="en-US" sz="3200" b="1" dirty="0">
              <a:solidFill>
                <a:srgbClr val="FF0000"/>
              </a:solidFill>
            </a:endParaRPr>
          </a:p>
        </p:txBody>
      </p:sp>
      <p:sp>
        <p:nvSpPr>
          <p:cNvPr id="28" name="TextBox 27">
            <a:extLst>
              <a:ext uri="{FF2B5EF4-FFF2-40B4-BE49-F238E27FC236}">
                <a16:creationId xmlns:a16="http://schemas.microsoft.com/office/drawing/2014/main" id="{E943A8DF-5F32-434C-A6BD-23E27095A7DC}"/>
              </a:ext>
            </a:extLst>
          </p:cNvPr>
          <p:cNvSpPr txBox="1"/>
          <p:nvPr/>
        </p:nvSpPr>
        <p:spPr>
          <a:xfrm rot="20826884">
            <a:off x="4336189" y="1505732"/>
            <a:ext cx="1849848" cy="830997"/>
          </a:xfrm>
          <a:prstGeom prst="rect">
            <a:avLst/>
          </a:prstGeom>
          <a:noFill/>
        </p:spPr>
        <p:txBody>
          <a:bodyPr wrap="square" rtlCol="0">
            <a:spAutoFit/>
          </a:bodyPr>
          <a:lstStyle/>
          <a:p>
            <a:pPr algn="ctr"/>
            <a:r>
              <a:rPr lang="es-EC" sz="2800" b="1" dirty="0">
                <a:solidFill>
                  <a:srgbClr val="FF0000"/>
                </a:solidFill>
              </a:rPr>
              <a:t>Plan </a:t>
            </a:r>
            <a:r>
              <a:rPr lang="es-EC" sz="2000" b="1" dirty="0">
                <a:solidFill>
                  <a:srgbClr val="FF0000"/>
                </a:solidFill>
              </a:rPr>
              <a:t>de  educación  </a:t>
            </a:r>
            <a:endParaRPr lang="en-US" sz="2800" b="1" dirty="0">
              <a:solidFill>
                <a:srgbClr val="FF0000"/>
              </a:solidFill>
            </a:endParaRPr>
          </a:p>
        </p:txBody>
      </p:sp>
      <p:sp>
        <p:nvSpPr>
          <p:cNvPr id="29" name="TextBox 28">
            <a:extLst>
              <a:ext uri="{FF2B5EF4-FFF2-40B4-BE49-F238E27FC236}">
                <a16:creationId xmlns:a16="http://schemas.microsoft.com/office/drawing/2014/main" id="{57724B09-4626-477A-AA75-5105766DA03E}"/>
              </a:ext>
            </a:extLst>
          </p:cNvPr>
          <p:cNvSpPr txBox="1"/>
          <p:nvPr/>
        </p:nvSpPr>
        <p:spPr>
          <a:xfrm rot="20826884">
            <a:off x="4107589" y="763299"/>
            <a:ext cx="1849848" cy="461665"/>
          </a:xfrm>
          <a:prstGeom prst="rect">
            <a:avLst/>
          </a:prstGeom>
          <a:noFill/>
        </p:spPr>
        <p:txBody>
          <a:bodyPr wrap="square" rtlCol="0">
            <a:spAutoFit/>
          </a:bodyPr>
          <a:lstStyle/>
          <a:p>
            <a:r>
              <a:rPr lang="es-EC" sz="2400" b="1" dirty="0">
                <a:solidFill>
                  <a:srgbClr val="FF0000"/>
                </a:solidFill>
              </a:rPr>
              <a:t>    </a:t>
            </a:r>
            <a:r>
              <a:rPr lang="es-EC" sz="2400" b="1" dirty="0" err="1">
                <a:solidFill>
                  <a:srgbClr val="FF0000"/>
                </a:solidFill>
              </a:rPr>
              <a:t>Formacion</a:t>
            </a:r>
            <a:r>
              <a:rPr lang="es-EC" sz="2400" b="1" dirty="0">
                <a:solidFill>
                  <a:srgbClr val="FF0000"/>
                </a:solidFill>
              </a:rPr>
              <a:t> </a:t>
            </a:r>
            <a:endParaRPr lang="en-US" sz="2400" b="1" dirty="0">
              <a:solidFill>
                <a:srgbClr val="FF0000"/>
              </a:solidFill>
            </a:endParaRPr>
          </a:p>
        </p:txBody>
      </p:sp>
      <p:sp>
        <p:nvSpPr>
          <p:cNvPr id="16" name="TextBox 15">
            <a:extLst>
              <a:ext uri="{FF2B5EF4-FFF2-40B4-BE49-F238E27FC236}">
                <a16:creationId xmlns:a16="http://schemas.microsoft.com/office/drawing/2014/main" id="{CEEAD22E-529E-44D7-9EFB-6DFADCD40A29}"/>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
        <p:nvSpPr>
          <p:cNvPr id="15" name="TextBox 14">
            <a:extLst>
              <a:ext uri="{FF2B5EF4-FFF2-40B4-BE49-F238E27FC236}">
                <a16:creationId xmlns:a16="http://schemas.microsoft.com/office/drawing/2014/main" id="{98B6807E-CB21-4D13-BCDC-97133E098481}"/>
              </a:ext>
            </a:extLst>
          </p:cNvPr>
          <p:cNvSpPr txBox="1"/>
          <p:nvPr/>
        </p:nvSpPr>
        <p:spPr>
          <a:xfrm rot="20826884">
            <a:off x="4297047" y="26803"/>
            <a:ext cx="1246392" cy="707886"/>
          </a:xfrm>
          <a:prstGeom prst="rect">
            <a:avLst/>
          </a:prstGeom>
          <a:noFill/>
        </p:spPr>
        <p:txBody>
          <a:bodyPr wrap="square" rtlCol="0">
            <a:spAutoFit/>
          </a:bodyPr>
          <a:lstStyle/>
          <a:p>
            <a:pPr algn="ctr"/>
            <a:r>
              <a:rPr lang="es-EC" sz="2000" b="1" dirty="0">
                <a:solidFill>
                  <a:srgbClr val="FF0000"/>
                </a:solidFill>
              </a:rPr>
              <a:t>       Imago        </a:t>
            </a:r>
          </a:p>
          <a:p>
            <a:pPr algn="ctr"/>
            <a:r>
              <a:rPr lang="es-EC" sz="2000" b="1" dirty="0">
                <a:solidFill>
                  <a:srgbClr val="FF0000"/>
                </a:solidFill>
              </a:rPr>
              <a:t>            DEI </a:t>
            </a:r>
            <a:endParaRPr lang="en-US" sz="2000" b="1" dirty="0">
              <a:solidFill>
                <a:srgbClr val="FF0000"/>
              </a:solidFill>
            </a:endParaRPr>
          </a:p>
        </p:txBody>
      </p:sp>
      <p:sp>
        <p:nvSpPr>
          <p:cNvPr id="31" name="TextBox 30">
            <a:extLst>
              <a:ext uri="{FF2B5EF4-FFF2-40B4-BE49-F238E27FC236}">
                <a16:creationId xmlns:a16="http://schemas.microsoft.com/office/drawing/2014/main" id="{302E63F6-1AAF-44BC-82B3-78E921D96704}"/>
              </a:ext>
            </a:extLst>
          </p:cNvPr>
          <p:cNvSpPr txBox="1"/>
          <p:nvPr/>
        </p:nvSpPr>
        <p:spPr>
          <a:xfrm rot="20826884">
            <a:off x="4349916" y="2890321"/>
            <a:ext cx="1849848" cy="954107"/>
          </a:xfrm>
          <a:prstGeom prst="rect">
            <a:avLst/>
          </a:prstGeom>
          <a:noFill/>
        </p:spPr>
        <p:txBody>
          <a:bodyPr wrap="square" rtlCol="0">
            <a:spAutoFit/>
          </a:bodyPr>
          <a:lstStyle/>
          <a:p>
            <a:r>
              <a:rPr lang="es-EC" sz="2800" b="1" dirty="0">
                <a:solidFill>
                  <a:srgbClr val="FF0000"/>
                </a:solidFill>
              </a:rPr>
              <a:t>Objetivos</a:t>
            </a:r>
          </a:p>
          <a:p>
            <a:r>
              <a:rPr lang="es-EC" sz="2800" b="1" dirty="0">
                <a:solidFill>
                  <a:srgbClr val="FF0000"/>
                </a:solidFill>
              </a:rPr>
              <a:t>educativos</a:t>
            </a:r>
            <a:endParaRPr lang="en-US" sz="2800" b="1" dirty="0">
              <a:solidFill>
                <a:srgbClr val="FF0000"/>
              </a:solidFill>
            </a:endParaRPr>
          </a:p>
        </p:txBody>
      </p:sp>
      <p:sp>
        <p:nvSpPr>
          <p:cNvPr id="32" name="TextBox 31">
            <a:extLst>
              <a:ext uri="{FF2B5EF4-FFF2-40B4-BE49-F238E27FC236}">
                <a16:creationId xmlns:a16="http://schemas.microsoft.com/office/drawing/2014/main" id="{9F378D57-C891-4CA8-BA27-F3935DED45AA}"/>
              </a:ext>
            </a:extLst>
          </p:cNvPr>
          <p:cNvSpPr txBox="1"/>
          <p:nvPr/>
        </p:nvSpPr>
        <p:spPr>
          <a:xfrm rot="20826884">
            <a:off x="7092771" y="2664944"/>
            <a:ext cx="1913683" cy="1231106"/>
          </a:xfrm>
          <a:prstGeom prst="rect">
            <a:avLst/>
          </a:prstGeom>
          <a:noFill/>
        </p:spPr>
        <p:txBody>
          <a:bodyPr wrap="square" rtlCol="0">
            <a:spAutoFit/>
          </a:bodyPr>
          <a:lstStyle/>
          <a:p>
            <a:r>
              <a:rPr lang="es-EC" sz="2400" b="1" dirty="0">
                <a:solidFill>
                  <a:srgbClr val="FF0000"/>
                </a:solidFill>
              </a:rPr>
              <a:t>Objetivos</a:t>
            </a:r>
            <a:r>
              <a:rPr lang="es-EC" sz="2800" b="1" dirty="0">
                <a:solidFill>
                  <a:srgbClr val="FF0000"/>
                </a:solidFill>
              </a:rPr>
              <a:t> </a:t>
            </a:r>
          </a:p>
          <a:p>
            <a:r>
              <a:rPr lang="es-EC" b="1" dirty="0">
                <a:solidFill>
                  <a:srgbClr val="FF0000"/>
                </a:solidFill>
              </a:rPr>
              <a:t>(del aprendizaje)</a:t>
            </a:r>
          </a:p>
          <a:p>
            <a:r>
              <a:rPr lang="es-EC" sz="2800" b="1" dirty="0">
                <a:solidFill>
                  <a:srgbClr val="FF0000"/>
                </a:solidFill>
              </a:rPr>
              <a:t>Facultad</a:t>
            </a:r>
            <a:endParaRPr lang="en-US" sz="2800" b="1" dirty="0">
              <a:solidFill>
                <a:srgbClr val="FF0000"/>
              </a:solidFill>
            </a:endParaRPr>
          </a:p>
        </p:txBody>
      </p:sp>
      <p:cxnSp>
        <p:nvCxnSpPr>
          <p:cNvPr id="33" name="Straight Arrow Connector 32">
            <a:extLst>
              <a:ext uri="{FF2B5EF4-FFF2-40B4-BE49-F238E27FC236}">
                <a16:creationId xmlns:a16="http://schemas.microsoft.com/office/drawing/2014/main" id="{8BBE3641-66AB-44F4-8E75-96CCE2A428E4}"/>
              </a:ext>
            </a:extLst>
          </p:cNvPr>
          <p:cNvCxnSpPr>
            <a:cxnSpLocks/>
          </p:cNvCxnSpPr>
          <p:nvPr/>
        </p:nvCxnSpPr>
        <p:spPr>
          <a:xfrm flipH="1" flipV="1">
            <a:off x="7857462" y="3848985"/>
            <a:ext cx="92989" cy="71109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5E5A343C-4112-4381-BA82-550DF264800D}"/>
              </a:ext>
            </a:extLst>
          </p:cNvPr>
          <p:cNvSpPr txBox="1"/>
          <p:nvPr/>
        </p:nvSpPr>
        <p:spPr>
          <a:xfrm rot="20826884">
            <a:off x="6877368" y="656029"/>
            <a:ext cx="1849848" cy="738664"/>
          </a:xfrm>
          <a:prstGeom prst="rect">
            <a:avLst/>
          </a:prstGeom>
          <a:noFill/>
        </p:spPr>
        <p:txBody>
          <a:bodyPr wrap="square" rtlCol="0">
            <a:spAutoFit/>
          </a:bodyPr>
          <a:lstStyle/>
          <a:p>
            <a:r>
              <a:rPr lang="es-EC" sz="2400" b="1" dirty="0">
                <a:solidFill>
                  <a:srgbClr val="FF0000"/>
                </a:solidFill>
              </a:rPr>
              <a:t>  </a:t>
            </a:r>
            <a:r>
              <a:rPr lang="es-EC" b="1" dirty="0">
                <a:solidFill>
                  <a:srgbClr val="FF0000"/>
                </a:solidFill>
              </a:rPr>
              <a:t>Comprensión</a:t>
            </a:r>
          </a:p>
          <a:p>
            <a:r>
              <a:rPr lang="es-EC" b="1" dirty="0">
                <a:solidFill>
                  <a:srgbClr val="FF0000"/>
                </a:solidFill>
              </a:rPr>
              <a:t>Transformativa </a:t>
            </a:r>
            <a:endParaRPr lang="en-US" sz="2400" b="1" dirty="0">
              <a:solidFill>
                <a:srgbClr val="FF0000"/>
              </a:solidFill>
            </a:endParaRPr>
          </a:p>
        </p:txBody>
      </p:sp>
      <p:cxnSp>
        <p:nvCxnSpPr>
          <p:cNvPr id="34" name="Straight Arrow Connector 33">
            <a:extLst>
              <a:ext uri="{FF2B5EF4-FFF2-40B4-BE49-F238E27FC236}">
                <a16:creationId xmlns:a16="http://schemas.microsoft.com/office/drawing/2014/main" id="{47F95ECC-3EC8-422D-9FE5-213A374F8835}"/>
              </a:ext>
            </a:extLst>
          </p:cNvPr>
          <p:cNvCxnSpPr>
            <a:cxnSpLocks/>
          </p:cNvCxnSpPr>
          <p:nvPr/>
        </p:nvCxnSpPr>
        <p:spPr>
          <a:xfrm flipH="1" flipV="1">
            <a:off x="7732424" y="2286511"/>
            <a:ext cx="42408" cy="51322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a:extLst>
              <a:ext uri="{FF2B5EF4-FFF2-40B4-BE49-F238E27FC236}">
                <a16:creationId xmlns:a16="http://schemas.microsoft.com/office/drawing/2014/main" id="{95E55C7A-0C04-40C8-9700-A7400A0FEA4C}"/>
              </a:ext>
            </a:extLst>
          </p:cNvPr>
          <p:cNvCxnSpPr>
            <a:cxnSpLocks/>
          </p:cNvCxnSpPr>
          <p:nvPr/>
        </p:nvCxnSpPr>
        <p:spPr>
          <a:xfrm flipH="1" flipV="1">
            <a:off x="7698781" y="1462283"/>
            <a:ext cx="33643" cy="31044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7" name="TextBox 36">
            <a:extLst>
              <a:ext uri="{FF2B5EF4-FFF2-40B4-BE49-F238E27FC236}">
                <a16:creationId xmlns:a16="http://schemas.microsoft.com/office/drawing/2014/main" id="{497EB83E-4F9D-4501-B9C5-9D8D56FEA9D4}"/>
              </a:ext>
            </a:extLst>
          </p:cNvPr>
          <p:cNvSpPr txBox="1"/>
          <p:nvPr/>
        </p:nvSpPr>
        <p:spPr>
          <a:xfrm rot="20969671">
            <a:off x="7150393" y="1603520"/>
            <a:ext cx="1810903" cy="830997"/>
          </a:xfrm>
          <a:prstGeom prst="rect">
            <a:avLst/>
          </a:prstGeom>
          <a:noFill/>
        </p:spPr>
        <p:txBody>
          <a:bodyPr wrap="square" rtlCol="0">
            <a:spAutoFit/>
          </a:bodyPr>
          <a:lstStyle/>
          <a:p>
            <a:r>
              <a:rPr lang="es-EC" sz="2400" b="1" dirty="0">
                <a:solidFill>
                  <a:srgbClr val="FF0000"/>
                </a:solidFill>
              </a:rPr>
              <a:t>Métodos</a:t>
            </a:r>
          </a:p>
          <a:p>
            <a:r>
              <a:rPr lang="es-EC" sz="2400" b="1" dirty="0">
                <a:solidFill>
                  <a:srgbClr val="FF0000"/>
                </a:solidFill>
              </a:rPr>
              <a:t>Currículo</a:t>
            </a:r>
          </a:p>
        </p:txBody>
      </p:sp>
    </p:spTree>
    <p:extLst>
      <p:ext uri="{BB962C8B-B14F-4D97-AF65-F5344CB8AC3E}">
        <p14:creationId xmlns:p14="http://schemas.microsoft.com/office/powerpoint/2010/main" val="27166204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26" name="TextBox 25">
            <a:extLst>
              <a:ext uri="{FF2B5EF4-FFF2-40B4-BE49-F238E27FC236}">
                <a16:creationId xmlns:a16="http://schemas.microsoft.com/office/drawing/2014/main" id="{E25F8BFC-42CA-4014-98B9-77FE4DDBBDB4}"/>
              </a:ext>
            </a:extLst>
          </p:cNvPr>
          <p:cNvSpPr txBox="1"/>
          <p:nvPr/>
        </p:nvSpPr>
        <p:spPr>
          <a:xfrm rot="20969671">
            <a:off x="7257922" y="4389720"/>
            <a:ext cx="1663700" cy="892552"/>
          </a:xfrm>
          <a:prstGeom prst="rect">
            <a:avLst/>
          </a:prstGeom>
          <a:noFill/>
        </p:spPr>
        <p:txBody>
          <a:bodyPr wrap="square" rtlCol="0">
            <a:spAutoFit/>
          </a:bodyPr>
          <a:lstStyle/>
          <a:p>
            <a:r>
              <a:rPr lang="es-EC" sz="3200" b="1" dirty="0" err="1">
                <a:solidFill>
                  <a:srgbClr val="FF0000"/>
                </a:solidFill>
              </a:rPr>
              <a:t>Filosofia</a:t>
            </a:r>
            <a:r>
              <a:rPr lang="es-EC" sz="3200" b="1" dirty="0">
                <a:solidFill>
                  <a:srgbClr val="FF0000"/>
                </a:solidFill>
              </a:rPr>
              <a:t>     </a:t>
            </a:r>
          </a:p>
          <a:p>
            <a:r>
              <a:rPr lang="es-EC" sz="2000" b="1" dirty="0">
                <a:solidFill>
                  <a:srgbClr val="FF0000"/>
                </a:solidFill>
              </a:rPr>
              <a:t>educativa</a:t>
            </a:r>
            <a:endParaRPr lang="en-US" sz="3200" b="1" dirty="0">
              <a:solidFill>
                <a:srgbClr val="FF0000"/>
              </a:solidFill>
            </a:endParaRPr>
          </a:p>
        </p:txBody>
      </p:sp>
      <p:sp>
        <p:nvSpPr>
          <p:cNvPr id="28" name="TextBox 27">
            <a:extLst>
              <a:ext uri="{FF2B5EF4-FFF2-40B4-BE49-F238E27FC236}">
                <a16:creationId xmlns:a16="http://schemas.microsoft.com/office/drawing/2014/main" id="{E943A8DF-5F32-434C-A6BD-23E27095A7DC}"/>
              </a:ext>
            </a:extLst>
          </p:cNvPr>
          <p:cNvSpPr txBox="1"/>
          <p:nvPr/>
        </p:nvSpPr>
        <p:spPr>
          <a:xfrm rot="20826884">
            <a:off x="4336189" y="1505732"/>
            <a:ext cx="1849848" cy="830997"/>
          </a:xfrm>
          <a:prstGeom prst="rect">
            <a:avLst/>
          </a:prstGeom>
          <a:noFill/>
        </p:spPr>
        <p:txBody>
          <a:bodyPr wrap="square" rtlCol="0">
            <a:spAutoFit/>
          </a:bodyPr>
          <a:lstStyle/>
          <a:p>
            <a:pPr algn="ctr"/>
            <a:r>
              <a:rPr lang="es-EC" sz="2800" b="1" dirty="0">
                <a:solidFill>
                  <a:srgbClr val="FF0000"/>
                </a:solidFill>
              </a:rPr>
              <a:t>Plan </a:t>
            </a:r>
            <a:r>
              <a:rPr lang="es-EC" sz="2000" b="1" dirty="0">
                <a:solidFill>
                  <a:srgbClr val="FF0000"/>
                </a:solidFill>
              </a:rPr>
              <a:t>de  educación  </a:t>
            </a:r>
            <a:endParaRPr lang="en-US" sz="2800" b="1" dirty="0">
              <a:solidFill>
                <a:srgbClr val="FF0000"/>
              </a:solidFill>
            </a:endParaRPr>
          </a:p>
        </p:txBody>
      </p:sp>
      <p:sp>
        <p:nvSpPr>
          <p:cNvPr id="29" name="TextBox 28">
            <a:extLst>
              <a:ext uri="{FF2B5EF4-FFF2-40B4-BE49-F238E27FC236}">
                <a16:creationId xmlns:a16="http://schemas.microsoft.com/office/drawing/2014/main" id="{57724B09-4626-477A-AA75-5105766DA03E}"/>
              </a:ext>
            </a:extLst>
          </p:cNvPr>
          <p:cNvSpPr txBox="1"/>
          <p:nvPr/>
        </p:nvSpPr>
        <p:spPr>
          <a:xfrm rot="20826884">
            <a:off x="4107589" y="763299"/>
            <a:ext cx="1849848" cy="461665"/>
          </a:xfrm>
          <a:prstGeom prst="rect">
            <a:avLst/>
          </a:prstGeom>
          <a:noFill/>
        </p:spPr>
        <p:txBody>
          <a:bodyPr wrap="square" rtlCol="0">
            <a:spAutoFit/>
          </a:bodyPr>
          <a:lstStyle/>
          <a:p>
            <a:r>
              <a:rPr lang="es-EC" sz="2400" b="1" dirty="0">
                <a:solidFill>
                  <a:srgbClr val="FF0000"/>
                </a:solidFill>
              </a:rPr>
              <a:t>    </a:t>
            </a:r>
            <a:r>
              <a:rPr lang="es-EC" sz="2400" b="1" dirty="0" err="1">
                <a:solidFill>
                  <a:srgbClr val="FF0000"/>
                </a:solidFill>
              </a:rPr>
              <a:t>Formacion</a:t>
            </a:r>
            <a:r>
              <a:rPr lang="es-EC" sz="2400" b="1" dirty="0">
                <a:solidFill>
                  <a:srgbClr val="FF0000"/>
                </a:solidFill>
              </a:rPr>
              <a:t> </a:t>
            </a:r>
            <a:endParaRPr lang="en-US" sz="2400" b="1" dirty="0">
              <a:solidFill>
                <a:srgbClr val="FF0000"/>
              </a:solidFill>
            </a:endParaRPr>
          </a:p>
        </p:txBody>
      </p:sp>
      <p:sp>
        <p:nvSpPr>
          <p:cNvPr id="30" name="TextBox 29">
            <a:extLst>
              <a:ext uri="{FF2B5EF4-FFF2-40B4-BE49-F238E27FC236}">
                <a16:creationId xmlns:a16="http://schemas.microsoft.com/office/drawing/2014/main" id="{AAF7AE44-F52E-4111-88F6-7BC1BD75563E}"/>
              </a:ext>
            </a:extLst>
          </p:cNvPr>
          <p:cNvSpPr txBox="1"/>
          <p:nvPr/>
        </p:nvSpPr>
        <p:spPr>
          <a:xfrm rot="20826884">
            <a:off x="6749189" y="115599"/>
            <a:ext cx="1849848" cy="461665"/>
          </a:xfrm>
          <a:prstGeom prst="rect">
            <a:avLst/>
          </a:prstGeom>
          <a:noFill/>
        </p:spPr>
        <p:txBody>
          <a:bodyPr wrap="square" rtlCol="0">
            <a:spAutoFit/>
          </a:bodyPr>
          <a:lstStyle/>
          <a:p>
            <a:r>
              <a:rPr lang="es-EC" sz="2400" b="1" dirty="0">
                <a:solidFill>
                  <a:srgbClr val="FF0000"/>
                </a:solidFill>
              </a:rPr>
              <a:t>       Praxis</a:t>
            </a:r>
            <a:r>
              <a:rPr lang="es-EC" b="1" dirty="0">
                <a:solidFill>
                  <a:srgbClr val="FF0000"/>
                </a:solidFill>
              </a:rPr>
              <a:t> </a:t>
            </a:r>
            <a:endParaRPr lang="en-US" sz="2400" b="1" dirty="0">
              <a:solidFill>
                <a:srgbClr val="FF0000"/>
              </a:solidFill>
            </a:endParaRPr>
          </a:p>
        </p:txBody>
      </p:sp>
      <p:sp>
        <p:nvSpPr>
          <p:cNvPr id="25" name="TextBox 24">
            <a:extLst>
              <a:ext uri="{FF2B5EF4-FFF2-40B4-BE49-F238E27FC236}">
                <a16:creationId xmlns:a16="http://schemas.microsoft.com/office/drawing/2014/main" id="{627D53A4-56A8-467A-987E-E4C4AB9F72F7}"/>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
        <p:nvSpPr>
          <p:cNvPr id="32" name="TextBox 31">
            <a:extLst>
              <a:ext uri="{FF2B5EF4-FFF2-40B4-BE49-F238E27FC236}">
                <a16:creationId xmlns:a16="http://schemas.microsoft.com/office/drawing/2014/main" id="{C59715D5-07BF-49ED-94DA-80F120CEA123}"/>
              </a:ext>
            </a:extLst>
          </p:cNvPr>
          <p:cNvSpPr txBox="1"/>
          <p:nvPr/>
        </p:nvSpPr>
        <p:spPr>
          <a:xfrm rot="20826884">
            <a:off x="4297047" y="26803"/>
            <a:ext cx="1246392" cy="707886"/>
          </a:xfrm>
          <a:prstGeom prst="rect">
            <a:avLst/>
          </a:prstGeom>
          <a:noFill/>
        </p:spPr>
        <p:txBody>
          <a:bodyPr wrap="square" rtlCol="0">
            <a:spAutoFit/>
          </a:bodyPr>
          <a:lstStyle/>
          <a:p>
            <a:pPr algn="ctr"/>
            <a:r>
              <a:rPr lang="es-EC" sz="2000" b="1" dirty="0">
                <a:solidFill>
                  <a:srgbClr val="FF0000"/>
                </a:solidFill>
              </a:rPr>
              <a:t>       Imago        </a:t>
            </a:r>
          </a:p>
          <a:p>
            <a:pPr algn="ctr"/>
            <a:r>
              <a:rPr lang="es-EC" sz="2000" b="1" dirty="0">
                <a:solidFill>
                  <a:srgbClr val="FF0000"/>
                </a:solidFill>
              </a:rPr>
              <a:t>            DEI </a:t>
            </a:r>
            <a:endParaRPr lang="en-US" sz="2000" b="1" dirty="0">
              <a:solidFill>
                <a:srgbClr val="FF0000"/>
              </a:solidFill>
            </a:endParaRPr>
          </a:p>
        </p:txBody>
      </p:sp>
      <p:sp>
        <p:nvSpPr>
          <p:cNvPr id="33" name="TextBox 32">
            <a:extLst>
              <a:ext uri="{FF2B5EF4-FFF2-40B4-BE49-F238E27FC236}">
                <a16:creationId xmlns:a16="http://schemas.microsoft.com/office/drawing/2014/main" id="{C415F355-3961-4372-9BED-D83CADC9CDEE}"/>
              </a:ext>
            </a:extLst>
          </p:cNvPr>
          <p:cNvSpPr txBox="1"/>
          <p:nvPr/>
        </p:nvSpPr>
        <p:spPr>
          <a:xfrm rot="20826884">
            <a:off x="4349916" y="2890321"/>
            <a:ext cx="1849848" cy="954107"/>
          </a:xfrm>
          <a:prstGeom prst="rect">
            <a:avLst/>
          </a:prstGeom>
          <a:noFill/>
        </p:spPr>
        <p:txBody>
          <a:bodyPr wrap="square" rtlCol="0">
            <a:spAutoFit/>
          </a:bodyPr>
          <a:lstStyle/>
          <a:p>
            <a:r>
              <a:rPr lang="es-EC" sz="2800" b="1" dirty="0">
                <a:solidFill>
                  <a:srgbClr val="FF0000"/>
                </a:solidFill>
              </a:rPr>
              <a:t>Objetivos</a:t>
            </a:r>
          </a:p>
          <a:p>
            <a:r>
              <a:rPr lang="es-EC" sz="2800" b="1" dirty="0">
                <a:solidFill>
                  <a:srgbClr val="FF0000"/>
                </a:solidFill>
              </a:rPr>
              <a:t>educativos</a:t>
            </a:r>
            <a:endParaRPr lang="en-US" sz="2800" b="1" dirty="0">
              <a:solidFill>
                <a:srgbClr val="FF0000"/>
              </a:solidFill>
            </a:endParaRPr>
          </a:p>
        </p:txBody>
      </p:sp>
      <p:sp>
        <p:nvSpPr>
          <p:cNvPr id="34" name="TextBox 33">
            <a:extLst>
              <a:ext uri="{FF2B5EF4-FFF2-40B4-BE49-F238E27FC236}">
                <a16:creationId xmlns:a16="http://schemas.microsoft.com/office/drawing/2014/main" id="{96E671C0-855C-4621-B2A8-508E744515E4}"/>
              </a:ext>
            </a:extLst>
          </p:cNvPr>
          <p:cNvSpPr txBox="1"/>
          <p:nvPr/>
        </p:nvSpPr>
        <p:spPr>
          <a:xfrm rot="20826884">
            <a:off x="7092771" y="2664944"/>
            <a:ext cx="1913683" cy="1231106"/>
          </a:xfrm>
          <a:prstGeom prst="rect">
            <a:avLst/>
          </a:prstGeom>
          <a:noFill/>
        </p:spPr>
        <p:txBody>
          <a:bodyPr wrap="square" rtlCol="0">
            <a:spAutoFit/>
          </a:bodyPr>
          <a:lstStyle/>
          <a:p>
            <a:r>
              <a:rPr lang="es-EC" sz="2400" b="1" dirty="0">
                <a:solidFill>
                  <a:srgbClr val="FF0000"/>
                </a:solidFill>
              </a:rPr>
              <a:t>Objetivos</a:t>
            </a:r>
            <a:r>
              <a:rPr lang="es-EC" sz="2800" b="1" dirty="0">
                <a:solidFill>
                  <a:srgbClr val="FF0000"/>
                </a:solidFill>
              </a:rPr>
              <a:t> </a:t>
            </a:r>
          </a:p>
          <a:p>
            <a:r>
              <a:rPr lang="es-EC" b="1" dirty="0">
                <a:solidFill>
                  <a:srgbClr val="FF0000"/>
                </a:solidFill>
              </a:rPr>
              <a:t>(del aprendizaje)</a:t>
            </a:r>
          </a:p>
          <a:p>
            <a:r>
              <a:rPr lang="es-EC" sz="2800" b="1" dirty="0">
                <a:solidFill>
                  <a:srgbClr val="FF0000"/>
                </a:solidFill>
              </a:rPr>
              <a:t>Facultad</a:t>
            </a:r>
            <a:endParaRPr lang="en-US" sz="2800" b="1" dirty="0">
              <a:solidFill>
                <a:srgbClr val="FF0000"/>
              </a:solidFill>
            </a:endParaRPr>
          </a:p>
        </p:txBody>
      </p:sp>
      <p:sp>
        <p:nvSpPr>
          <p:cNvPr id="35" name="TextBox 34">
            <a:extLst>
              <a:ext uri="{FF2B5EF4-FFF2-40B4-BE49-F238E27FC236}">
                <a16:creationId xmlns:a16="http://schemas.microsoft.com/office/drawing/2014/main" id="{54F156F1-BB1E-415A-A3B0-78E95D164CC3}"/>
              </a:ext>
            </a:extLst>
          </p:cNvPr>
          <p:cNvSpPr txBox="1"/>
          <p:nvPr/>
        </p:nvSpPr>
        <p:spPr>
          <a:xfrm rot="20826884">
            <a:off x="6877368" y="656029"/>
            <a:ext cx="1849848" cy="738664"/>
          </a:xfrm>
          <a:prstGeom prst="rect">
            <a:avLst/>
          </a:prstGeom>
          <a:noFill/>
        </p:spPr>
        <p:txBody>
          <a:bodyPr wrap="square" rtlCol="0">
            <a:spAutoFit/>
          </a:bodyPr>
          <a:lstStyle/>
          <a:p>
            <a:r>
              <a:rPr lang="es-EC" sz="2400" b="1" dirty="0">
                <a:solidFill>
                  <a:srgbClr val="FF0000"/>
                </a:solidFill>
              </a:rPr>
              <a:t>  </a:t>
            </a:r>
            <a:r>
              <a:rPr lang="es-EC" b="1" dirty="0">
                <a:solidFill>
                  <a:srgbClr val="FF0000"/>
                </a:solidFill>
              </a:rPr>
              <a:t>Comprensión</a:t>
            </a:r>
          </a:p>
          <a:p>
            <a:r>
              <a:rPr lang="es-EC" b="1" dirty="0">
                <a:solidFill>
                  <a:srgbClr val="FF0000"/>
                </a:solidFill>
              </a:rPr>
              <a:t>Transformativa </a:t>
            </a:r>
            <a:endParaRPr lang="en-US" sz="2400" b="1" dirty="0">
              <a:solidFill>
                <a:srgbClr val="FF0000"/>
              </a:solidFill>
            </a:endParaRPr>
          </a:p>
        </p:txBody>
      </p:sp>
      <p:cxnSp>
        <p:nvCxnSpPr>
          <p:cNvPr id="36" name="Straight Arrow Connector 35">
            <a:extLst>
              <a:ext uri="{FF2B5EF4-FFF2-40B4-BE49-F238E27FC236}">
                <a16:creationId xmlns:a16="http://schemas.microsoft.com/office/drawing/2014/main" id="{DEAF68F5-EA6E-474E-8697-5CC80E16DA51}"/>
              </a:ext>
            </a:extLst>
          </p:cNvPr>
          <p:cNvCxnSpPr>
            <a:cxnSpLocks/>
          </p:cNvCxnSpPr>
          <p:nvPr/>
        </p:nvCxnSpPr>
        <p:spPr>
          <a:xfrm flipH="1" flipV="1">
            <a:off x="7732424" y="2286511"/>
            <a:ext cx="42408" cy="51322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7266A09F-E1B9-42E0-9538-FD9EB2199A04}"/>
              </a:ext>
            </a:extLst>
          </p:cNvPr>
          <p:cNvCxnSpPr>
            <a:cxnSpLocks/>
          </p:cNvCxnSpPr>
          <p:nvPr/>
        </p:nvCxnSpPr>
        <p:spPr>
          <a:xfrm flipH="1" flipV="1">
            <a:off x="7698781" y="1462283"/>
            <a:ext cx="33643" cy="31044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5B31D22F-37C4-4AB0-99D9-A3D3A9D8BED2}"/>
              </a:ext>
            </a:extLst>
          </p:cNvPr>
          <p:cNvCxnSpPr>
            <a:cxnSpLocks/>
          </p:cNvCxnSpPr>
          <p:nvPr/>
        </p:nvCxnSpPr>
        <p:spPr>
          <a:xfrm flipH="1" flipV="1">
            <a:off x="7654835" y="510943"/>
            <a:ext cx="33643" cy="31044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9" name="Straight Arrow Connector 38">
            <a:extLst>
              <a:ext uri="{FF2B5EF4-FFF2-40B4-BE49-F238E27FC236}">
                <a16:creationId xmlns:a16="http://schemas.microsoft.com/office/drawing/2014/main" id="{71330CD0-EFC2-4F2E-BF0B-FF77BFBDF984}"/>
              </a:ext>
            </a:extLst>
          </p:cNvPr>
          <p:cNvCxnSpPr>
            <a:cxnSpLocks/>
          </p:cNvCxnSpPr>
          <p:nvPr/>
        </p:nvCxnSpPr>
        <p:spPr>
          <a:xfrm flipH="1" flipV="1">
            <a:off x="7857462" y="3848985"/>
            <a:ext cx="92989" cy="71109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0" name="TextBox 39">
            <a:extLst>
              <a:ext uri="{FF2B5EF4-FFF2-40B4-BE49-F238E27FC236}">
                <a16:creationId xmlns:a16="http://schemas.microsoft.com/office/drawing/2014/main" id="{E3E1FF6D-E211-4B12-8E89-4C46AEDAD00C}"/>
              </a:ext>
            </a:extLst>
          </p:cNvPr>
          <p:cNvSpPr txBox="1"/>
          <p:nvPr/>
        </p:nvSpPr>
        <p:spPr>
          <a:xfrm rot="20969671">
            <a:off x="7150393" y="1603520"/>
            <a:ext cx="1810903" cy="830997"/>
          </a:xfrm>
          <a:prstGeom prst="rect">
            <a:avLst/>
          </a:prstGeom>
          <a:noFill/>
        </p:spPr>
        <p:txBody>
          <a:bodyPr wrap="square" rtlCol="0">
            <a:spAutoFit/>
          </a:bodyPr>
          <a:lstStyle/>
          <a:p>
            <a:r>
              <a:rPr lang="es-EC" sz="2400" b="1" dirty="0">
                <a:solidFill>
                  <a:srgbClr val="FF0000"/>
                </a:solidFill>
              </a:rPr>
              <a:t>Métodos</a:t>
            </a:r>
          </a:p>
          <a:p>
            <a:r>
              <a:rPr lang="es-EC" sz="2400" b="1" dirty="0">
                <a:solidFill>
                  <a:srgbClr val="FF0000"/>
                </a:solidFill>
              </a:rPr>
              <a:t>Currículo</a:t>
            </a:r>
          </a:p>
        </p:txBody>
      </p:sp>
    </p:spTree>
    <p:extLst>
      <p:ext uri="{BB962C8B-B14F-4D97-AF65-F5344CB8AC3E}">
        <p14:creationId xmlns:p14="http://schemas.microsoft.com/office/powerpoint/2010/main" val="1068829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26" name="TextBox 25">
            <a:extLst>
              <a:ext uri="{FF2B5EF4-FFF2-40B4-BE49-F238E27FC236}">
                <a16:creationId xmlns:a16="http://schemas.microsoft.com/office/drawing/2014/main" id="{E25F8BFC-42CA-4014-98B9-77FE4DDBBDB4}"/>
              </a:ext>
            </a:extLst>
          </p:cNvPr>
          <p:cNvSpPr txBox="1"/>
          <p:nvPr/>
        </p:nvSpPr>
        <p:spPr>
          <a:xfrm rot="20969671">
            <a:off x="7257922" y="4389720"/>
            <a:ext cx="1663700" cy="892552"/>
          </a:xfrm>
          <a:prstGeom prst="rect">
            <a:avLst/>
          </a:prstGeom>
          <a:noFill/>
        </p:spPr>
        <p:txBody>
          <a:bodyPr wrap="square" rtlCol="0">
            <a:spAutoFit/>
          </a:bodyPr>
          <a:lstStyle/>
          <a:p>
            <a:r>
              <a:rPr lang="es-EC" sz="3200" b="1" dirty="0" err="1">
                <a:solidFill>
                  <a:srgbClr val="FF0000"/>
                </a:solidFill>
              </a:rPr>
              <a:t>Filosofia</a:t>
            </a:r>
            <a:r>
              <a:rPr lang="es-EC" sz="3200" b="1" dirty="0">
                <a:solidFill>
                  <a:srgbClr val="FF0000"/>
                </a:solidFill>
              </a:rPr>
              <a:t>     </a:t>
            </a:r>
          </a:p>
          <a:p>
            <a:r>
              <a:rPr lang="es-EC" sz="2000" b="1" dirty="0">
                <a:solidFill>
                  <a:srgbClr val="FF0000"/>
                </a:solidFill>
              </a:rPr>
              <a:t>educativa</a:t>
            </a:r>
            <a:endParaRPr lang="en-US" sz="3200" b="1" dirty="0">
              <a:solidFill>
                <a:srgbClr val="FF0000"/>
              </a:solidFill>
            </a:endParaRPr>
          </a:p>
        </p:txBody>
      </p:sp>
      <p:sp>
        <p:nvSpPr>
          <p:cNvPr id="28" name="TextBox 27">
            <a:extLst>
              <a:ext uri="{FF2B5EF4-FFF2-40B4-BE49-F238E27FC236}">
                <a16:creationId xmlns:a16="http://schemas.microsoft.com/office/drawing/2014/main" id="{E943A8DF-5F32-434C-A6BD-23E27095A7DC}"/>
              </a:ext>
            </a:extLst>
          </p:cNvPr>
          <p:cNvSpPr txBox="1"/>
          <p:nvPr/>
        </p:nvSpPr>
        <p:spPr>
          <a:xfrm rot="20826884">
            <a:off x="4336189" y="1505732"/>
            <a:ext cx="1849848" cy="830997"/>
          </a:xfrm>
          <a:prstGeom prst="rect">
            <a:avLst/>
          </a:prstGeom>
          <a:noFill/>
        </p:spPr>
        <p:txBody>
          <a:bodyPr wrap="square" rtlCol="0">
            <a:spAutoFit/>
          </a:bodyPr>
          <a:lstStyle/>
          <a:p>
            <a:pPr algn="ctr"/>
            <a:r>
              <a:rPr lang="es-EC" sz="2800" b="1" dirty="0">
                <a:solidFill>
                  <a:srgbClr val="FF0000"/>
                </a:solidFill>
              </a:rPr>
              <a:t>Plan </a:t>
            </a:r>
            <a:r>
              <a:rPr lang="es-EC" sz="2000" b="1" dirty="0">
                <a:solidFill>
                  <a:srgbClr val="FF0000"/>
                </a:solidFill>
              </a:rPr>
              <a:t>de  educación  </a:t>
            </a:r>
            <a:endParaRPr lang="en-US" sz="2800" b="1" dirty="0">
              <a:solidFill>
                <a:srgbClr val="FF0000"/>
              </a:solidFill>
            </a:endParaRPr>
          </a:p>
        </p:txBody>
      </p:sp>
      <p:sp>
        <p:nvSpPr>
          <p:cNvPr id="29" name="TextBox 28">
            <a:extLst>
              <a:ext uri="{FF2B5EF4-FFF2-40B4-BE49-F238E27FC236}">
                <a16:creationId xmlns:a16="http://schemas.microsoft.com/office/drawing/2014/main" id="{57724B09-4626-477A-AA75-5105766DA03E}"/>
              </a:ext>
            </a:extLst>
          </p:cNvPr>
          <p:cNvSpPr txBox="1"/>
          <p:nvPr/>
        </p:nvSpPr>
        <p:spPr>
          <a:xfrm rot="20826884">
            <a:off x="4107589" y="763299"/>
            <a:ext cx="1849848" cy="461665"/>
          </a:xfrm>
          <a:prstGeom prst="rect">
            <a:avLst/>
          </a:prstGeom>
          <a:noFill/>
        </p:spPr>
        <p:txBody>
          <a:bodyPr wrap="square" rtlCol="0">
            <a:spAutoFit/>
          </a:bodyPr>
          <a:lstStyle/>
          <a:p>
            <a:r>
              <a:rPr lang="es-EC" sz="2400" b="1" dirty="0">
                <a:solidFill>
                  <a:srgbClr val="FF0000"/>
                </a:solidFill>
              </a:rPr>
              <a:t>    </a:t>
            </a:r>
            <a:r>
              <a:rPr lang="es-EC" sz="2400" b="1" dirty="0" err="1">
                <a:solidFill>
                  <a:srgbClr val="FF0000"/>
                </a:solidFill>
              </a:rPr>
              <a:t>Formacion</a:t>
            </a:r>
            <a:r>
              <a:rPr lang="es-EC" sz="2400" b="1" dirty="0">
                <a:solidFill>
                  <a:srgbClr val="FF0000"/>
                </a:solidFill>
              </a:rPr>
              <a:t> </a:t>
            </a:r>
            <a:endParaRPr lang="en-US" sz="2400" b="1" dirty="0">
              <a:solidFill>
                <a:srgbClr val="FF0000"/>
              </a:solidFill>
            </a:endParaRPr>
          </a:p>
        </p:txBody>
      </p:sp>
      <p:sp>
        <p:nvSpPr>
          <p:cNvPr id="32" name="TextBox 31">
            <a:extLst>
              <a:ext uri="{FF2B5EF4-FFF2-40B4-BE49-F238E27FC236}">
                <a16:creationId xmlns:a16="http://schemas.microsoft.com/office/drawing/2014/main" id="{9FDC7981-33CE-4A0C-9EDF-1F6866F9477E}"/>
              </a:ext>
            </a:extLst>
          </p:cNvPr>
          <p:cNvSpPr txBox="1"/>
          <p:nvPr/>
        </p:nvSpPr>
        <p:spPr>
          <a:xfrm rot="20826884">
            <a:off x="4297047" y="26803"/>
            <a:ext cx="1246392" cy="707886"/>
          </a:xfrm>
          <a:prstGeom prst="rect">
            <a:avLst/>
          </a:prstGeom>
          <a:noFill/>
        </p:spPr>
        <p:txBody>
          <a:bodyPr wrap="square" rtlCol="0">
            <a:spAutoFit/>
          </a:bodyPr>
          <a:lstStyle/>
          <a:p>
            <a:pPr algn="ctr"/>
            <a:r>
              <a:rPr lang="es-EC" sz="2000" b="1" dirty="0">
                <a:solidFill>
                  <a:srgbClr val="FF0000"/>
                </a:solidFill>
              </a:rPr>
              <a:t>       Imago        </a:t>
            </a:r>
          </a:p>
          <a:p>
            <a:pPr algn="ctr"/>
            <a:r>
              <a:rPr lang="es-EC" sz="2000" b="1" dirty="0">
                <a:solidFill>
                  <a:srgbClr val="FF0000"/>
                </a:solidFill>
              </a:rPr>
              <a:t>            DEI </a:t>
            </a:r>
            <a:endParaRPr lang="en-US" sz="2000" b="1" dirty="0">
              <a:solidFill>
                <a:srgbClr val="FF0000"/>
              </a:solidFill>
            </a:endParaRPr>
          </a:p>
        </p:txBody>
      </p:sp>
      <p:sp>
        <p:nvSpPr>
          <p:cNvPr id="25" name="TextBox 24">
            <a:extLst>
              <a:ext uri="{FF2B5EF4-FFF2-40B4-BE49-F238E27FC236}">
                <a16:creationId xmlns:a16="http://schemas.microsoft.com/office/drawing/2014/main" id="{712565EF-79AA-422E-8BD8-B743238B457A}"/>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
        <p:nvSpPr>
          <p:cNvPr id="35" name="TextBox 34">
            <a:extLst>
              <a:ext uri="{FF2B5EF4-FFF2-40B4-BE49-F238E27FC236}">
                <a16:creationId xmlns:a16="http://schemas.microsoft.com/office/drawing/2014/main" id="{526632AD-BA95-45D7-B601-53C7A3E44B47}"/>
              </a:ext>
            </a:extLst>
          </p:cNvPr>
          <p:cNvSpPr txBox="1"/>
          <p:nvPr/>
        </p:nvSpPr>
        <p:spPr>
          <a:xfrm rot="2008458">
            <a:off x="8830331" y="4442017"/>
            <a:ext cx="2191125" cy="369332"/>
          </a:xfrm>
          <a:prstGeom prst="rect">
            <a:avLst/>
          </a:prstGeom>
          <a:noFill/>
        </p:spPr>
        <p:txBody>
          <a:bodyPr wrap="square" rtlCol="0">
            <a:spAutoFit/>
          </a:bodyPr>
          <a:lstStyle/>
          <a:p>
            <a:r>
              <a:rPr lang="es-EC" dirty="0">
                <a:solidFill>
                  <a:srgbClr val="FF0000"/>
                </a:solidFill>
              </a:rPr>
              <a:t>BACHIILLERATO</a:t>
            </a:r>
            <a:endParaRPr lang="en-US" dirty="0">
              <a:solidFill>
                <a:srgbClr val="FF0000"/>
              </a:solidFill>
            </a:endParaRPr>
          </a:p>
        </p:txBody>
      </p:sp>
      <p:sp>
        <p:nvSpPr>
          <p:cNvPr id="37" name="TextBox 36">
            <a:extLst>
              <a:ext uri="{FF2B5EF4-FFF2-40B4-BE49-F238E27FC236}">
                <a16:creationId xmlns:a16="http://schemas.microsoft.com/office/drawing/2014/main" id="{BDFE17D1-D062-486D-A103-481759EADF71}"/>
              </a:ext>
            </a:extLst>
          </p:cNvPr>
          <p:cNvSpPr txBox="1"/>
          <p:nvPr/>
        </p:nvSpPr>
        <p:spPr>
          <a:xfrm rot="20826884">
            <a:off x="6749189" y="115599"/>
            <a:ext cx="1849848" cy="461665"/>
          </a:xfrm>
          <a:prstGeom prst="rect">
            <a:avLst/>
          </a:prstGeom>
          <a:noFill/>
        </p:spPr>
        <p:txBody>
          <a:bodyPr wrap="square" rtlCol="0">
            <a:spAutoFit/>
          </a:bodyPr>
          <a:lstStyle/>
          <a:p>
            <a:r>
              <a:rPr lang="es-EC" sz="2400" b="1" dirty="0">
                <a:solidFill>
                  <a:srgbClr val="FF0000"/>
                </a:solidFill>
              </a:rPr>
              <a:t>       Praxis</a:t>
            </a:r>
            <a:r>
              <a:rPr lang="es-EC" b="1" dirty="0">
                <a:solidFill>
                  <a:srgbClr val="FF0000"/>
                </a:solidFill>
              </a:rPr>
              <a:t> </a:t>
            </a:r>
            <a:endParaRPr lang="en-US" sz="2400" b="1" dirty="0">
              <a:solidFill>
                <a:srgbClr val="FF0000"/>
              </a:solidFill>
            </a:endParaRPr>
          </a:p>
        </p:txBody>
      </p:sp>
      <p:sp>
        <p:nvSpPr>
          <p:cNvPr id="30" name="TextBox 29">
            <a:extLst>
              <a:ext uri="{FF2B5EF4-FFF2-40B4-BE49-F238E27FC236}">
                <a16:creationId xmlns:a16="http://schemas.microsoft.com/office/drawing/2014/main" id="{BF51AD0F-254E-4418-A6D0-B7B7AED71E55}"/>
              </a:ext>
            </a:extLst>
          </p:cNvPr>
          <p:cNvSpPr txBox="1"/>
          <p:nvPr/>
        </p:nvSpPr>
        <p:spPr>
          <a:xfrm rot="20826884">
            <a:off x="4349916" y="2890321"/>
            <a:ext cx="1849848" cy="954107"/>
          </a:xfrm>
          <a:prstGeom prst="rect">
            <a:avLst/>
          </a:prstGeom>
          <a:noFill/>
        </p:spPr>
        <p:txBody>
          <a:bodyPr wrap="square" rtlCol="0">
            <a:spAutoFit/>
          </a:bodyPr>
          <a:lstStyle/>
          <a:p>
            <a:r>
              <a:rPr lang="es-EC" sz="2800" b="1" dirty="0">
                <a:solidFill>
                  <a:srgbClr val="FF0000"/>
                </a:solidFill>
              </a:rPr>
              <a:t>Objetivos</a:t>
            </a:r>
          </a:p>
          <a:p>
            <a:r>
              <a:rPr lang="es-EC" sz="2800" b="1" dirty="0">
                <a:solidFill>
                  <a:srgbClr val="FF0000"/>
                </a:solidFill>
              </a:rPr>
              <a:t>educativos</a:t>
            </a:r>
            <a:endParaRPr lang="en-US" sz="2800" b="1" dirty="0">
              <a:solidFill>
                <a:srgbClr val="FF0000"/>
              </a:solidFill>
            </a:endParaRPr>
          </a:p>
        </p:txBody>
      </p:sp>
      <p:sp>
        <p:nvSpPr>
          <p:cNvPr id="33" name="TextBox 32">
            <a:extLst>
              <a:ext uri="{FF2B5EF4-FFF2-40B4-BE49-F238E27FC236}">
                <a16:creationId xmlns:a16="http://schemas.microsoft.com/office/drawing/2014/main" id="{1F1FC3B5-43E3-4D05-9B35-C737E746A0AD}"/>
              </a:ext>
            </a:extLst>
          </p:cNvPr>
          <p:cNvSpPr txBox="1"/>
          <p:nvPr/>
        </p:nvSpPr>
        <p:spPr>
          <a:xfrm rot="20826884">
            <a:off x="7092771" y="2664944"/>
            <a:ext cx="1913683" cy="1231106"/>
          </a:xfrm>
          <a:prstGeom prst="rect">
            <a:avLst/>
          </a:prstGeom>
          <a:noFill/>
        </p:spPr>
        <p:txBody>
          <a:bodyPr wrap="square" rtlCol="0">
            <a:spAutoFit/>
          </a:bodyPr>
          <a:lstStyle/>
          <a:p>
            <a:r>
              <a:rPr lang="es-EC" sz="2400" b="1" dirty="0">
                <a:solidFill>
                  <a:srgbClr val="FF0000"/>
                </a:solidFill>
              </a:rPr>
              <a:t>Objetivos</a:t>
            </a:r>
            <a:r>
              <a:rPr lang="es-EC" sz="2800" b="1" dirty="0">
                <a:solidFill>
                  <a:srgbClr val="FF0000"/>
                </a:solidFill>
              </a:rPr>
              <a:t> </a:t>
            </a:r>
          </a:p>
          <a:p>
            <a:r>
              <a:rPr lang="es-EC" b="1" dirty="0">
                <a:solidFill>
                  <a:srgbClr val="FF0000"/>
                </a:solidFill>
              </a:rPr>
              <a:t>(del aprendizaje)</a:t>
            </a:r>
          </a:p>
          <a:p>
            <a:r>
              <a:rPr lang="es-EC" sz="2800" b="1" dirty="0">
                <a:solidFill>
                  <a:srgbClr val="FF0000"/>
                </a:solidFill>
              </a:rPr>
              <a:t>Facultad</a:t>
            </a:r>
            <a:endParaRPr lang="en-US" sz="2800" b="1" dirty="0">
              <a:solidFill>
                <a:srgbClr val="FF0000"/>
              </a:solidFill>
            </a:endParaRPr>
          </a:p>
        </p:txBody>
      </p:sp>
      <p:sp>
        <p:nvSpPr>
          <p:cNvPr id="38" name="TextBox 37">
            <a:extLst>
              <a:ext uri="{FF2B5EF4-FFF2-40B4-BE49-F238E27FC236}">
                <a16:creationId xmlns:a16="http://schemas.microsoft.com/office/drawing/2014/main" id="{2FFD4418-F99A-4062-9CEA-E96BA2223CC7}"/>
              </a:ext>
            </a:extLst>
          </p:cNvPr>
          <p:cNvSpPr txBox="1"/>
          <p:nvPr/>
        </p:nvSpPr>
        <p:spPr>
          <a:xfrm rot="20969671">
            <a:off x="7150393" y="1603520"/>
            <a:ext cx="1810903" cy="830997"/>
          </a:xfrm>
          <a:prstGeom prst="rect">
            <a:avLst/>
          </a:prstGeom>
          <a:noFill/>
        </p:spPr>
        <p:txBody>
          <a:bodyPr wrap="square" rtlCol="0">
            <a:spAutoFit/>
          </a:bodyPr>
          <a:lstStyle/>
          <a:p>
            <a:r>
              <a:rPr lang="es-EC" sz="2400" b="1" dirty="0">
                <a:solidFill>
                  <a:srgbClr val="FF0000"/>
                </a:solidFill>
              </a:rPr>
              <a:t>Métodos</a:t>
            </a:r>
          </a:p>
          <a:p>
            <a:r>
              <a:rPr lang="es-EC" sz="2400" b="1" dirty="0">
                <a:solidFill>
                  <a:srgbClr val="FF0000"/>
                </a:solidFill>
              </a:rPr>
              <a:t>Currículo</a:t>
            </a:r>
          </a:p>
        </p:txBody>
      </p:sp>
      <p:sp>
        <p:nvSpPr>
          <p:cNvPr id="39" name="TextBox 38">
            <a:extLst>
              <a:ext uri="{FF2B5EF4-FFF2-40B4-BE49-F238E27FC236}">
                <a16:creationId xmlns:a16="http://schemas.microsoft.com/office/drawing/2014/main" id="{69E88A93-613B-4F5F-9FF8-BA9A3CDD87C3}"/>
              </a:ext>
            </a:extLst>
          </p:cNvPr>
          <p:cNvSpPr txBox="1"/>
          <p:nvPr/>
        </p:nvSpPr>
        <p:spPr>
          <a:xfrm rot="20826884">
            <a:off x="6877368" y="656029"/>
            <a:ext cx="1849848" cy="738664"/>
          </a:xfrm>
          <a:prstGeom prst="rect">
            <a:avLst/>
          </a:prstGeom>
          <a:noFill/>
        </p:spPr>
        <p:txBody>
          <a:bodyPr wrap="square" rtlCol="0">
            <a:spAutoFit/>
          </a:bodyPr>
          <a:lstStyle/>
          <a:p>
            <a:r>
              <a:rPr lang="es-EC" sz="2400" b="1" dirty="0">
                <a:solidFill>
                  <a:srgbClr val="FF0000"/>
                </a:solidFill>
              </a:rPr>
              <a:t>  </a:t>
            </a:r>
            <a:r>
              <a:rPr lang="es-EC" b="1" dirty="0">
                <a:solidFill>
                  <a:srgbClr val="FF0000"/>
                </a:solidFill>
              </a:rPr>
              <a:t>Comprensión</a:t>
            </a:r>
          </a:p>
          <a:p>
            <a:r>
              <a:rPr lang="es-EC" b="1" dirty="0">
                <a:solidFill>
                  <a:srgbClr val="FF0000"/>
                </a:solidFill>
              </a:rPr>
              <a:t>Transformativa </a:t>
            </a:r>
            <a:endParaRPr lang="en-US" sz="2400" b="1" dirty="0">
              <a:solidFill>
                <a:srgbClr val="FF0000"/>
              </a:solidFill>
            </a:endParaRPr>
          </a:p>
        </p:txBody>
      </p:sp>
    </p:spTree>
    <p:extLst>
      <p:ext uri="{BB962C8B-B14F-4D97-AF65-F5344CB8AC3E}">
        <p14:creationId xmlns:p14="http://schemas.microsoft.com/office/powerpoint/2010/main" val="24349947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26" name="TextBox 25">
            <a:extLst>
              <a:ext uri="{FF2B5EF4-FFF2-40B4-BE49-F238E27FC236}">
                <a16:creationId xmlns:a16="http://schemas.microsoft.com/office/drawing/2014/main" id="{E25F8BFC-42CA-4014-98B9-77FE4DDBBDB4}"/>
              </a:ext>
            </a:extLst>
          </p:cNvPr>
          <p:cNvSpPr txBox="1"/>
          <p:nvPr/>
        </p:nvSpPr>
        <p:spPr>
          <a:xfrm rot="20969671">
            <a:off x="7257922" y="4389720"/>
            <a:ext cx="1663700" cy="892552"/>
          </a:xfrm>
          <a:prstGeom prst="rect">
            <a:avLst/>
          </a:prstGeom>
          <a:noFill/>
        </p:spPr>
        <p:txBody>
          <a:bodyPr wrap="square" rtlCol="0">
            <a:spAutoFit/>
          </a:bodyPr>
          <a:lstStyle/>
          <a:p>
            <a:r>
              <a:rPr lang="es-EC" sz="3200" b="1" dirty="0" err="1">
                <a:solidFill>
                  <a:srgbClr val="FF0000"/>
                </a:solidFill>
              </a:rPr>
              <a:t>Filosofia</a:t>
            </a:r>
            <a:r>
              <a:rPr lang="es-EC" sz="3200" b="1" dirty="0">
                <a:solidFill>
                  <a:srgbClr val="FF0000"/>
                </a:solidFill>
              </a:rPr>
              <a:t>     </a:t>
            </a:r>
          </a:p>
          <a:p>
            <a:r>
              <a:rPr lang="es-EC" sz="2000" b="1" dirty="0">
                <a:solidFill>
                  <a:srgbClr val="FF0000"/>
                </a:solidFill>
              </a:rPr>
              <a:t>educativa</a:t>
            </a:r>
            <a:endParaRPr lang="en-US" sz="3200" b="1" dirty="0">
              <a:solidFill>
                <a:srgbClr val="FF0000"/>
              </a:solidFill>
            </a:endParaRPr>
          </a:p>
        </p:txBody>
      </p:sp>
      <p:sp>
        <p:nvSpPr>
          <p:cNvPr id="28" name="TextBox 27">
            <a:extLst>
              <a:ext uri="{FF2B5EF4-FFF2-40B4-BE49-F238E27FC236}">
                <a16:creationId xmlns:a16="http://schemas.microsoft.com/office/drawing/2014/main" id="{E943A8DF-5F32-434C-A6BD-23E27095A7DC}"/>
              </a:ext>
            </a:extLst>
          </p:cNvPr>
          <p:cNvSpPr txBox="1"/>
          <p:nvPr/>
        </p:nvSpPr>
        <p:spPr>
          <a:xfrm rot="20826884">
            <a:off x="4336189" y="1505732"/>
            <a:ext cx="1849848" cy="830997"/>
          </a:xfrm>
          <a:prstGeom prst="rect">
            <a:avLst/>
          </a:prstGeom>
          <a:noFill/>
        </p:spPr>
        <p:txBody>
          <a:bodyPr wrap="square" rtlCol="0">
            <a:spAutoFit/>
          </a:bodyPr>
          <a:lstStyle/>
          <a:p>
            <a:pPr algn="ctr"/>
            <a:r>
              <a:rPr lang="es-EC" sz="2800" b="1" dirty="0">
                <a:solidFill>
                  <a:srgbClr val="FF0000"/>
                </a:solidFill>
              </a:rPr>
              <a:t>Plan </a:t>
            </a:r>
            <a:r>
              <a:rPr lang="es-EC" sz="2000" b="1" dirty="0">
                <a:solidFill>
                  <a:srgbClr val="FF0000"/>
                </a:solidFill>
              </a:rPr>
              <a:t>de  educación  </a:t>
            </a:r>
            <a:endParaRPr lang="en-US" sz="2800" b="1" dirty="0">
              <a:solidFill>
                <a:srgbClr val="FF0000"/>
              </a:solidFill>
            </a:endParaRPr>
          </a:p>
        </p:txBody>
      </p:sp>
      <p:sp>
        <p:nvSpPr>
          <p:cNvPr id="29" name="TextBox 28">
            <a:extLst>
              <a:ext uri="{FF2B5EF4-FFF2-40B4-BE49-F238E27FC236}">
                <a16:creationId xmlns:a16="http://schemas.microsoft.com/office/drawing/2014/main" id="{57724B09-4626-477A-AA75-5105766DA03E}"/>
              </a:ext>
            </a:extLst>
          </p:cNvPr>
          <p:cNvSpPr txBox="1"/>
          <p:nvPr/>
        </p:nvSpPr>
        <p:spPr>
          <a:xfrm rot="20826884">
            <a:off x="4107589" y="763299"/>
            <a:ext cx="1849848" cy="461665"/>
          </a:xfrm>
          <a:prstGeom prst="rect">
            <a:avLst/>
          </a:prstGeom>
          <a:noFill/>
        </p:spPr>
        <p:txBody>
          <a:bodyPr wrap="square" rtlCol="0">
            <a:spAutoFit/>
          </a:bodyPr>
          <a:lstStyle/>
          <a:p>
            <a:r>
              <a:rPr lang="es-EC" sz="2400" b="1" dirty="0">
                <a:solidFill>
                  <a:srgbClr val="FF0000"/>
                </a:solidFill>
              </a:rPr>
              <a:t>    </a:t>
            </a:r>
            <a:r>
              <a:rPr lang="es-EC" sz="2400" b="1" dirty="0" err="1">
                <a:solidFill>
                  <a:srgbClr val="FF0000"/>
                </a:solidFill>
              </a:rPr>
              <a:t>Formacion</a:t>
            </a:r>
            <a:r>
              <a:rPr lang="es-EC" sz="2400" b="1" dirty="0">
                <a:solidFill>
                  <a:srgbClr val="FF0000"/>
                </a:solidFill>
              </a:rPr>
              <a:t> </a:t>
            </a:r>
            <a:endParaRPr lang="en-US" sz="2400" b="1" dirty="0">
              <a:solidFill>
                <a:srgbClr val="FF0000"/>
              </a:solidFill>
            </a:endParaRPr>
          </a:p>
        </p:txBody>
      </p:sp>
      <p:sp>
        <p:nvSpPr>
          <p:cNvPr id="32" name="TextBox 31">
            <a:extLst>
              <a:ext uri="{FF2B5EF4-FFF2-40B4-BE49-F238E27FC236}">
                <a16:creationId xmlns:a16="http://schemas.microsoft.com/office/drawing/2014/main" id="{9FDC7981-33CE-4A0C-9EDF-1F6866F9477E}"/>
              </a:ext>
            </a:extLst>
          </p:cNvPr>
          <p:cNvSpPr txBox="1"/>
          <p:nvPr/>
        </p:nvSpPr>
        <p:spPr>
          <a:xfrm rot="20826884">
            <a:off x="4297047" y="26803"/>
            <a:ext cx="1246392" cy="707886"/>
          </a:xfrm>
          <a:prstGeom prst="rect">
            <a:avLst/>
          </a:prstGeom>
          <a:noFill/>
        </p:spPr>
        <p:txBody>
          <a:bodyPr wrap="square" rtlCol="0">
            <a:spAutoFit/>
          </a:bodyPr>
          <a:lstStyle/>
          <a:p>
            <a:pPr algn="ctr"/>
            <a:r>
              <a:rPr lang="es-EC" sz="2000" b="1" dirty="0">
                <a:solidFill>
                  <a:srgbClr val="FF0000"/>
                </a:solidFill>
              </a:rPr>
              <a:t>       Imago        </a:t>
            </a:r>
          </a:p>
          <a:p>
            <a:pPr algn="ctr"/>
            <a:r>
              <a:rPr lang="es-EC" sz="2000" b="1" dirty="0">
                <a:solidFill>
                  <a:srgbClr val="FF0000"/>
                </a:solidFill>
              </a:rPr>
              <a:t>            DEI </a:t>
            </a:r>
            <a:endParaRPr lang="en-US" sz="2000" b="1" dirty="0">
              <a:solidFill>
                <a:srgbClr val="FF0000"/>
              </a:solidFill>
            </a:endParaRPr>
          </a:p>
        </p:txBody>
      </p:sp>
      <p:sp>
        <p:nvSpPr>
          <p:cNvPr id="34" name="TextBox 33">
            <a:extLst>
              <a:ext uri="{FF2B5EF4-FFF2-40B4-BE49-F238E27FC236}">
                <a16:creationId xmlns:a16="http://schemas.microsoft.com/office/drawing/2014/main" id="{8083164A-6423-4F06-8696-A7815713EC87}"/>
              </a:ext>
            </a:extLst>
          </p:cNvPr>
          <p:cNvSpPr txBox="1"/>
          <p:nvPr/>
        </p:nvSpPr>
        <p:spPr>
          <a:xfrm rot="2008458">
            <a:off x="9057564" y="4006595"/>
            <a:ext cx="2191125" cy="369332"/>
          </a:xfrm>
          <a:prstGeom prst="rect">
            <a:avLst/>
          </a:prstGeom>
          <a:noFill/>
        </p:spPr>
        <p:txBody>
          <a:bodyPr wrap="square" rtlCol="0">
            <a:spAutoFit/>
          </a:bodyPr>
          <a:lstStyle/>
          <a:p>
            <a:r>
              <a:rPr lang="es-EC" dirty="0">
                <a:solidFill>
                  <a:srgbClr val="FF0000"/>
                </a:solidFill>
              </a:rPr>
              <a:t>LICENCIATURA </a:t>
            </a:r>
            <a:endParaRPr lang="en-US" dirty="0">
              <a:solidFill>
                <a:srgbClr val="FF0000"/>
              </a:solidFill>
            </a:endParaRPr>
          </a:p>
        </p:txBody>
      </p:sp>
      <p:sp>
        <p:nvSpPr>
          <p:cNvPr id="25" name="TextBox 24">
            <a:extLst>
              <a:ext uri="{FF2B5EF4-FFF2-40B4-BE49-F238E27FC236}">
                <a16:creationId xmlns:a16="http://schemas.microsoft.com/office/drawing/2014/main" id="{712565EF-79AA-422E-8BD8-B743238B457A}"/>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
        <p:nvSpPr>
          <p:cNvPr id="35" name="TextBox 34">
            <a:extLst>
              <a:ext uri="{FF2B5EF4-FFF2-40B4-BE49-F238E27FC236}">
                <a16:creationId xmlns:a16="http://schemas.microsoft.com/office/drawing/2014/main" id="{526632AD-BA95-45D7-B601-53C7A3E44B47}"/>
              </a:ext>
            </a:extLst>
          </p:cNvPr>
          <p:cNvSpPr txBox="1"/>
          <p:nvPr/>
        </p:nvSpPr>
        <p:spPr>
          <a:xfrm rot="2008458">
            <a:off x="8830331" y="4442017"/>
            <a:ext cx="2191125" cy="369332"/>
          </a:xfrm>
          <a:prstGeom prst="rect">
            <a:avLst/>
          </a:prstGeom>
          <a:noFill/>
        </p:spPr>
        <p:txBody>
          <a:bodyPr wrap="square" rtlCol="0">
            <a:spAutoFit/>
          </a:bodyPr>
          <a:lstStyle/>
          <a:p>
            <a:r>
              <a:rPr lang="es-EC" dirty="0">
                <a:solidFill>
                  <a:srgbClr val="FF0000"/>
                </a:solidFill>
              </a:rPr>
              <a:t>BACHIILLERATO</a:t>
            </a:r>
            <a:endParaRPr lang="en-US" dirty="0">
              <a:solidFill>
                <a:srgbClr val="FF0000"/>
              </a:solidFill>
            </a:endParaRPr>
          </a:p>
        </p:txBody>
      </p:sp>
      <p:sp>
        <p:nvSpPr>
          <p:cNvPr id="37" name="TextBox 36">
            <a:extLst>
              <a:ext uri="{FF2B5EF4-FFF2-40B4-BE49-F238E27FC236}">
                <a16:creationId xmlns:a16="http://schemas.microsoft.com/office/drawing/2014/main" id="{BDFE17D1-D062-486D-A103-481759EADF71}"/>
              </a:ext>
            </a:extLst>
          </p:cNvPr>
          <p:cNvSpPr txBox="1"/>
          <p:nvPr/>
        </p:nvSpPr>
        <p:spPr>
          <a:xfrm rot="20826884">
            <a:off x="6749189" y="115599"/>
            <a:ext cx="1849848" cy="461665"/>
          </a:xfrm>
          <a:prstGeom prst="rect">
            <a:avLst/>
          </a:prstGeom>
          <a:noFill/>
        </p:spPr>
        <p:txBody>
          <a:bodyPr wrap="square" rtlCol="0">
            <a:spAutoFit/>
          </a:bodyPr>
          <a:lstStyle/>
          <a:p>
            <a:r>
              <a:rPr lang="es-EC" sz="2400" b="1" dirty="0">
                <a:solidFill>
                  <a:srgbClr val="FF0000"/>
                </a:solidFill>
              </a:rPr>
              <a:t>       Praxis</a:t>
            </a:r>
            <a:r>
              <a:rPr lang="es-EC" b="1" dirty="0">
                <a:solidFill>
                  <a:srgbClr val="FF0000"/>
                </a:solidFill>
              </a:rPr>
              <a:t> </a:t>
            </a:r>
            <a:endParaRPr lang="en-US" sz="2400" b="1" dirty="0">
              <a:solidFill>
                <a:srgbClr val="FF0000"/>
              </a:solidFill>
            </a:endParaRPr>
          </a:p>
        </p:txBody>
      </p:sp>
      <p:sp>
        <p:nvSpPr>
          <p:cNvPr id="33" name="TextBox 32">
            <a:extLst>
              <a:ext uri="{FF2B5EF4-FFF2-40B4-BE49-F238E27FC236}">
                <a16:creationId xmlns:a16="http://schemas.microsoft.com/office/drawing/2014/main" id="{D841842C-A17E-4046-A292-2E102782368B}"/>
              </a:ext>
            </a:extLst>
          </p:cNvPr>
          <p:cNvSpPr txBox="1"/>
          <p:nvPr/>
        </p:nvSpPr>
        <p:spPr>
          <a:xfrm rot="20826884">
            <a:off x="7092771" y="2664944"/>
            <a:ext cx="1913683" cy="1231106"/>
          </a:xfrm>
          <a:prstGeom prst="rect">
            <a:avLst/>
          </a:prstGeom>
          <a:noFill/>
        </p:spPr>
        <p:txBody>
          <a:bodyPr wrap="square" rtlCol="0">
            <a:spAutoFit/>
          </a:bodyPr>
          <a:lstStyle/>
          <a:p>
            <a:r>
              <a:rPr lang="es-EC" sz="2400" b="1" dirty="0">
                <a:solidFill>
                  <a:srgbClr val="FF0000"/>
                </a:solidFill>
              </a:rPr>
              <a:t>Objetivos</a:t>
            </a:r>
            <a:r>
              <a:rPr lang="es-EC" sz="2800" b="1" dirty="0">
                <a:solidFill>
                  <a:srgbClr val="FF0000"/>
                </a:solidFill>
              </a:rPr>
              <a:t> </a:t>
            </a:r>
          </a:p>
          <a:p>
            <a:r>
              <a:rPr lang="es-EC" b="1" dirty="0">
                <a:solidFill>
                  <a:srgbClr val="FF0000"/>
                </a:solidFill>
              </a:rPr>
              <a:t>(del aprendizaje)</a:t>
            </a:r>
          </a:p>
          <a:p>
            <a:r>
              <a:rPr lang="es-EC" sz="2800" b="1" dirty="0">
                <a:solidFill>
                  <a:srgbClr val="FF0000"/>
                </a:solidFill>
              </a:rPr>
              <a:t>Facultad</a:t>
            </a:r>
            <a:endParaRPr lang="en-US" sz="2800" b="1" dirty="0">
              <a:solidFill>
                <a:srgbClr val="FF0000"/>
              </a:solidFill>
            </a:endParaRPr>
          </a:p>
        </p:txBody>
      </p:sp>
      <p:sp>
        <p:nvSpPr>
          <p:cNvPr id="36" name="TextBox 35">
            <a:extLst>
              <a:ext uri="{FF2B5EF4-FFF2-40B4-BE49-F238E27FC236}">
                <a16:creationId xmlns:a16="http://schemas.microsoft.com/office/drawing/2014/main" id="{DE1270A3-4182-491C-9DD2-99CC68B3B4C3}"/>
              </a:ext>
            </a:extLst>
          </p:cNvPr>
          <p:cNvSpPr txBox="1"/>
          <p:nvPr/>
        </p:nvSpPr>
        <p:spPr>
          <a:xfrm rot="20826884">
            <a:off x="4349916" y="2879688"/>
            <a:ext cx="1849848" cy="954107"/>
          </a:xfrm>
          <a:prstGeom prst="rect">
            <a:avLst/>
          </a:prstGeom>
          <a:noFill/>
        </p:spPr>
        <p:txBody>
          <a:bodyPr wrap="square" rtlCol="0">
            <a:spAutoFit/>
          </a:bodyPr>
          <a:lstStyle/>
          <a:p>
            <a:r>
              <a:rPr lang="es-EC" sz="2800" b="1" dirty="0">
                <a:solidFill>
                  <a:srgbClr val="FF0000"/>
                </a:solidFill>
              </a:rPr>
              <a:t>Objetivos</a:t>
            </a:r>
          </a:p>
          <a:p>
            <a:r>
              <a:rPr lang="es-EC" sz="2800" b="1" dirty="0">
                <a:solidFill>
                  <a:srgbClr val="FF0000"/>
                </a:solidFill>
              </a:rPr>
              <a:t>educativos</a:t>
            </a:r>
            <a:endParaRPr lang="en-US" sz="2800" b="1" dirty="0">
              <a:solidFill>
                <a:srgbClr val="FF0000"/>
              </a:solidFill>
            </a:endParaRPr>
          </a:p>
        </p:txBody>
      </p:sp>
      <p:sp>
        <p:nvSpPr>
          <p:cNvPr id="38" name="TextBox 37">
            <a:extLst>
              <a:ext uri="{FF2B5EF4-FFF2-40B4-BE49-F238E27FC236}">
                <a16:creationId xmlns:a16="http://schemas.microsoft.com/office/drawing/2014/main" id="{4F680FD7-5386-45A3-A5EA-17EC9CF5A981}"/>
              </a:ext>
            </a:extLst>
          </p:cNvPr>
          <p:cNvSpPr txBox="1"/>
          <p:nvPr/>
        </p:nvSpPr>
        <p:spPr>
          <a:xfrm rot="20969671">
            <a:off x="7150393" y="1612485"/>
            <a:ext cx="1810903" cy="830997"/>
          </a:xfrm>
          <a:prstGeom prst="rect">
            <a:avLst/>
          </a:prstGeom>
          <a:noFill/>
        </p:spPr>
        <p:txBody>
          <a:bodyPr wrap="square" rtlCol="0">
            <a:spAutoFit/>
          </a:bodyPr>
          <a:lstStyle/>
          <a:p>
            <a:r>
              <a:rPr lang="es-EC" sz="2400" b="1" dirty="0">
                <a:solidFill>
                  <a:srgbClr val="FF0000"/>
                </a:solidFill>
              </a:rPr>
              <a:t>Métodos</a:t>
            </a:r>
          </a:p>
          <a:p>
            <a:r>
              <a:rPr lang="es-EC" sz="2400" b="1" dirty="0">
                <a:solidFill>
                  <a:srgbClr val="FF0000"/>
                </a:solidFill>
              </a:rPr>
              <a:t>Currículo</a:t>
            </a:r>
          </a:p>
        </p:txBody>
      </p:sp>
      <p:sp>
        <p:nvSpPr>
          <p:cNvPr id="39" name="TextBox 38">
            <a:extLst>
              <a:ext uri="{FF2B5EF4-FFF2-40B4-BE49-F238E27FC236}">
                <a16:creationId xmlns:a16="http://schemas.microsoft.com/office/drawing/2014/main" id="{AAC97B8B-59E5-4C23-A898-DBB2D9B7BB8F}"/>
              </a:ext>
            </a:extLst>
          </p:cNvPr>
          <p:cNvSpPr txBox="1"/>
          <p:nvPr/>
        </p:nvSpPr>
        <p:spPr>
          <a:xfrm rot="20826884">
            <a:off x="6877368" y="664994"/>
            <a:ext cx="1849848" cy="738664"/>
          </a:xfrm>
          <a:prstGeom prst="rect">
            <a:avLst/>
          </a:prstGeom>
          <a:noFill/>
        </p:spPr>
        <p:txBody>
          <a:bodyPr wrap="square" rtlCol="0">
            <a:spAutoFit/>
          </a:bodyPr>
          <a:lstStyle/>
          <a:p>
            <a:r>
              <a:rPr lang="es-EC" sz="2400" b="1" dirty="0">
                <a:solidFill>
                  <a:srgbClr val="FF0000"/>
                </a:solidFill>
              </a:rPr>
              <a:t>  </a:t>
            </a:r>
            <a:r>
              <a:rPr lang="es-EC" b="1" dirty="0">
                <a:solidFill>
                  <a:srgbClr val="FF0000"/>
                </a:solidFill>
              </a:rPr>
              <a:t>Comprensión</a:t>
            </a:r>
          </a:p>
          <a:p>
            <a:r>
              <a:rPr lang="es-EC" b="1" dirty="0">
                <a:solidFill>
                  <a:srgbClr val="FF0000"/>
                </a:solidFill>
              </a:rPr>
              <a:t>Transformativa </a:t>
            </a:r>
            <a:endParaRPr lang="en-US" sz="2400" b="1" dirty="0">
              <a:solidFill>
                <a:srgbClr val="FF0000"/>
              </a:solidFill>
            </a:endParaRPr>
          </a:p>
        </p:txBody>
      </p:sp>
    </p:spTree>
    <p:extLst>
      <p:ext uri="{BB962C8B-B14F-4D97-AF65-F5344CB8AC3E}">
        <p14:creationId xmlns:p14="http://schemas.microsoft.com/office/powerpoint/2010/main" val="5145503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26" name="TextBox 25">
            <a:extLst>
              <a:ext uri="{FF2B5EF4-FFF2-40B4-BE49-F238E27FC236}">
                <a16:creationId xmlns:a16="http://schemas.microsoft.com/office/drawing/2014/main" id="{E25F8BFC-42CA-4014-98B9-77FE4DDBBDB4}"/>
              </a:ext>
            </a:extLst>
          </p:cNvPr>
          <p:cNvSpPr txBox="1"/>
          <p:nvPr/>
        </p:nvSpPr>
        <p:spPr>
          <a:xfrm rot="20969671">
            <a:off x="7257922" y="4389720"/>
            <a:ext cx="1663700" cy="892552"/>
          </a:xfrm>
          <a:prstGeom prst="rect">
            <a:avLst/>
          </a:prstGeom>
          <a:noFill/>
        </p:spPr>
        <p:txBody>
          <a:bodyPr wrap="square" rtlCol="0">
            <a:spAutoFit/>
          </a:bodyPr>
          <a:lstStyle/>
          <a:p>
            <a:r>
              <a:rPr lang="es-EC" sz="3200" b="1" dirty="0" err="1">
                <a:solidFill>
                  <a:srgbClr val="FF0000"/>
                </a:solidFill>
              </a:rPr>
              <a:t>Filosofia</a:t>
            </a:r>
            <a:r>
              <a:rPr lang="es-EC" sz="3200" b="1" dirty="0">
                <a:solidFill>
                  <a:srgbClr val="FF0000"/>
                </a:solidFill>
              </a:rPr>
              <a:t>     </a:t>
            </a:r>
          </a:p>
          <a:p>
            <a:r>
              <a:rPr lang="es-EC" sz="2000" b="1" dirty="0">
                <a:solidFill>
                  <a:srgbClr val="FF0000"/>
                </a:solidFill>
              </a:rPr>
              <a:t>educativa</a:t>
            </a:r>
            <a:endParaRPr lang="en-US" sz="3200" b="1" dirty="0">
              <a:solidFill>
                <a:srgbClr val="FF0000"/>
              </a:solidFill>
            </a:endParaRPr>
          </a:p>
        </p:txBody>
      </p:sp>
      <p:sp>
        <p:nvSpPr>
          <p:cNvPr id="28" name="TextBox 27">
            <a:extLst>
              <a:ext uri="{FF2B5EF4-FFF2-40B4-BE49-F238E27FC236}">
                <a16:creationId xmlns:a16="http://schemas.microsoft.com/office/drawing/2014/main" id="{E943A8DF-5F32-434C-A6BD-23E27095A7DC}"/>
              </a:ext>
            </a:extLst>
          </p:cNvPr>
          <p:cNvSpPr txBox="1"/>
          <p:nvPr/>
        </p:nvSpPr>
        <p:spPr>
          <a:xfrm rot="20826884">
            <a:off x="4336189" y="1505732"/>
            <a:ext cx="1849848" cy="830997"/>
          </a:xfrm>
          <a:prstGeom prst="rect">
            <a:avLst/>
          </a:prstGeom>
          <a:noFill/>
        </p:spPr>
        <p:txBody>
          <a:bodyPr wrap="square" rtlCol="0">
            <a:spAutoFit/>
          </a:bodyPr>
          <a:lstStyle/>
          <a:p>
            <a:pPr algn="ctr"/>
            <a:r>
              <a:rPr lang="es-EC" sz="2800" b="1" dirty="0">
                <a:solidFill>
                  <a:srgbClr val="FF0000"/>
                </a:solidFill>
              </a:rPr>
              <a:t>Plan </a:t>
            </a:r>
            <a:r>
              <a:rPr lang="es-EC" sz="2000" b="1" dirty="0">
                <a:solidFill>
                  <a:srgbClr val="FF0000"/>
                </a:solidFill>
              </a:rPr>
              <a:t>de  educación  </a:t>
            </a:r>
            <a:endParaRPr lang="en-US" sz="2800" b="1" dirty="0">
              <a:solidFill>
                <a:srgbClr val="FF0000"/>
              </a:solidFill>
            </a:endParaRPr>
          </a:p>
        </p:txBody>
      </p:sp>
      <p:sp>
        <p:nvSpPr>
          <p:cNvPr id="29" name="TextBox 28">
            <a:extLst>
              <a:ext uri="{FF2B5EF4-FFF2-40B4-BE49-F238E27FC236}">
                <a16:creationId xmlns:a16="http://schemas.microsoft.com/office/drawing/2014/main" id="{57724B09-4626-477A-AA75-5105766DA03E}"/>
              </a:ext>
            </a:extLst>
          </p:cNvPr>
          <p:cNvSpPr txBox="1"/>
          <p:nvPr/>
        </p:nvSpPr>
        <p:spPr>
          <a:xfrm rot="20826884">
            <a:off x="4107589" y="763299"/>
            <a:ext cx="1849848" cy="461665"/>
          </a:xfrm>
          <a:prstGeom prst="rect">
            <a:avLst/>
          </a:prstGeom>
          <a:noFill/>
        </p:spPr>
        <p:txBody>
          <a:bodyPr wrap="square" rtlCol="0">
            <a:spAutoFit/>
          </a:bodyPr>
          <a:lstStyle/>
          <a:p>
            <a:r>
              <a:rPr lang="es-EC" sz="2400" b="1" dirty="0">
                <a:solidFill>
                  <a:srgbClr val="FF0000"/>
                </a:solidFill>
              </a:rPr>
              <a:t>    </a:t>
            </a:r>
            <a:r>
              <a:rPr lang="es-EC" sz="2400" b="1" dirty="0" err="1">
                <a:solidFill>
                  <a:srgbClr val="FF0000"/>
                </a:solidFill>
              </a:rPr>
              <a:t>Formacion</a:t>
            </a:r>
            <a:r>
              <a:rPr lang="es-EC" sz="2400" b="1" dirty="0">
                <a:solidFill>
                  <a:srgbClr val="FF0000"/>
                </a:solidFill>
              </a:rPr>
              <a:t> </a:t>
            </a:r>
            <a:endParaRPr lang="en-US" sz="2400" b="1" dirty="0">
              <a:solidFill>
                <a:srgbClr val="FF0000"/>
              </a:solidFill>
            </a:endParaRPr>
          </a:p>
        </p:txBody>
      </p:sp>
      <p:sp>
        <p:nvSpPr>
          <p:cNvPr id="32" name="TextBox 31">
            <a:extLst>
              <a:ext uri="{FF2B5EF4-FFF2-40B4-BE49-F238E27FC236}">
                <a16:creationId xmlns:a16="http://schemas.microsoft.com/office/drawing/2014/main" id="{9FDC7981-33CE-4A0C-9EDF-1F6866F9477E}"/>
              </a:ext>
            </a:extLst>
          </p:cNvPr>
          <p:cNvSpPr txBox="1"/>
          <p:nvPr/>
        </p:nvSpPr>
        <p:spPr>
          <a:xfrm rot="20826884">
            <a:off x="4297047" y="26803"/>
            <a:ext cx="1246392" cy="707886"/>
          </a:xfrm>
          <a:prstGeom prst="rect">
            <a:avLst/>
          </a:prstGeom>
          <a:noFill/>
        </p:spPr>
        <p:txBody>
          <a:bodyPr wrap="square" rtlCol="0">
            <a:spAutoFit/>
          </a:bodyPr>
          <a:lstStyle/>
          <a:p>
            <a:pPr algn="ctr"/>
            <a:r>
              <a:rPr lang="es-EC" sz="2000" b="1" dirty="0">
                <a:solidFill>
                  <a:srgbClr val="FF0000"/>
                </a:solidFill>
              </a:rPr>
              <a:t>       Imago        </a:t>
            </a:r>
          </a:p>
          <a:p>
            <a:pPr algn="ctr"/>
            <a:r>
              <a:rPr lang="es-EC" sz="2000" b="1" dirty="0">
                <a:solidFill>
                  <a:srgbClr val="FF0000"/>
                </a:solidFill>
              </a:rPr>
              <a:t>            DEI </a:t>
            </a:r>
            <a:endParaRPr lang="en-US" sz="2000" b="1" dirty="0">
              <a:solidFill>
                <a:srgbClr val="FF0000"/>
              </a:solidFill>
            </a:endParaRPr>
          </a:p>
        </p:txBody>
      </p:sp>
      <p:sp>
        <p:nvSpPr>
          <p:cNvPr id="33" name="TextBox 32">
            <a:extLst>
              <a:ext uri="{FF2B5EF4-FFF2-40B4-BE49-F238E27FC236}">
                <a16:creationId xmlns:a16="http://schemas.microsoft.com/office/drawing/2014/main" id="{F6BB323E-E156-4217-88B4-35658961701A}"/>
              </a:ext>
            </a:extLst>
          </p:cNvPr>
          <p:cNvSpPr txBox="1"/>
          <p:nvPr/>
        </p:nvSpPr>
        <p:spPr>
          <a:xfrm rot="2008458">
            <a:off x="9575310" y="3419991"/>
            <a:ext cx="2152218" cy="369332"/>
          </a:xfrm>
          <a:prstGeom prst="rect">
            <a:avLst/>
          </a:prstGeom>
          <a:noFill/>
        </p:spPr>
        <p:txBody>
          <a:bodyPr wrap="square" rtlCol="0">
            <a:spAutoFit/>
          </a:bodyPr>
          <a:lstStyle/>
          <a:p>
            <a:r>
              <a:rPr lang="es-EC" dirty="0">
                <a:solidFill>
                  <a:srgbClr val="FF0000"/>
                </a:solidFill>
              </a:rPr>
              <a:t>MAESTRIA </a:t>
            </a:r>
            <a:endParaRPr lang="en-US" dirty="0">
              <a:solidFill>
                <a:srgbClr val="FF0000"/>
              </a:solidFill>
            </a:endParaRPr>
          </a:p>
        </p:txBody>
      </p:sp>
      <p:sp>
        <p:nvSpPr>
          <p:cNvPr id="34" name="TextBox 33">
            <a:extLst>
              <a:ext uri="{FF2B5EF4-FFF2-40B4-BE49-F238E27FC236}">
                <a16:creationId xmlns:a16="http://schemas.microsoft.com/office/drawing/2014/main" id="{8083164A-6423-4F06-8696-A7815713EC87}"/>
              </a:ext>
            </a:extLst>
          </p:cNvPr>
          <p:cNvSpPr txBox="1"/>
          <p:nvPr/>
        </p:nvSpPr>
        <p:spPr>
          <a:xfrm rot="2008458">
            <a:off x="9057564" y="4006595"/>
            <a:ext cx="2191125" cy="369332"/>
          </a:xfrm>
          <a:prstGeom prst="rect">
            <a:avLst/>
          </a:prstGeom>
          <a:noFill/>
        </p:spPr>
        <p:txBody>
          <a:bodyPr wrap="square" rtlCol="0">
            <a:spAutoFit/>
          </a:bodyPr>
          <a:lstStyle/>
          <a:p>
            <a:r>
              <a:rPr lang="es-EC" dirty="0">
                <a:solidFill>
                  <a:srgbClr val="FF0000"/>
                </a:solidFill>
              </a:rPr>
              <a:t>LICENCIATURA </a:t>
            </a:r>
            <a:endParaRPr lang="en-US" dirty="0">
              <a:solidFill>
                <a:srgbClr val="FF0000"/>
              </a:solidFill>
            </a:endParaRPr>
          </a:p>
        </p:txBody>
      </p:sp>
      <p:sp>
        <p:nvSpPr>
          <p:cNvPr id="25" name="TextBox 24">
            <a:extLst>
              <a:ext uri="{FF2B5EF4-FFF2-40B4-BE49-F238E27FC236}">
                <a16:creationId xmlns:a16="http://schemas.microsoft.com/office/drawing/2014/main" id="{712565EF-79AA-422E-8BD8-B743238B457A}"/>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
        <p:nvSpPr>
          <p:cNvPr id="35" name="TextBox 34">
            <a:extLst>
              <a:ext uri="{FF2B5EF4-FFF2-40B4-BE49-F238E27FC236}">
                <a16:creationId xmlns:a16="http://schemas.microsoft.com/office/drawing/2014/main" id="{526632AD-BA95-45D7-B601-53C7A3E44B47}"/>
              </a:ext>
            </a:extLst>
          </p:cNvPr>
          <p:cNvSpPr txBox="1"/>
          <p:nvPr/>
        </p:nvSpPr>
        <p:spPr>
          <a:xfrm rot="2008458">
            <a:off x="8830331" y="4442017"/>
            <a:ext cx="2191125" cy="369332"/>
          </a:xfrm>
          <a:prstGeom prst="rect">
            <a:avLst/>
          </a:prstGeom>
          <a:noFill/>
        </p:spPr>
        <p:txBody>
          <a:bodyPr wrap="square" rtlCol="0">
            <a:spAutoFit/>
          </a:bodyPr>
          <a:lstStyle/>
          <a:p>
            <a:r>
              <a:rPr lang="es-EC" dirty="0">
                <a:solidFill>
                  <a:srgbClr val="FF0000"/>
                </a:solidFill>
              </a:rPr>
              <a:t>BACHIILLERATO</a:t>
            </a:r>
            <a:endParaRPr lang="en-US" dirty="0">
              <a:solidFill>
                <a:srgbClr val="FF0000"/>
              </a:solidFill>
            </a:endParaRPr>
          </a:p>
        </p:txBody>
      </p:sp>
      <p:sp>
        <p:nvSpPr>
          <p:cNvPr id="37" name="TextBox 36">
            <a:extLst>
              <a:ext uri="{FF2B5EF4-FFF2-40B4-BE49-F238E27FC236}">
                <a16:creationId xmlns:a16="http://schemas.microsoft.com/office/drawing/2014/main" id="{BDFE17D1-D062-486D-A103-481759EADF71}"/>
              </a:ext>
            </a:extLst>
          </p:cNvPr>
          <p:cNvSpPr txBox="1"/>
          <p:nvPr/>
        </p:nvSpPr>
        <p:spPr>
          <a:xfrm rot="20826884">
            <a:off x="6749189" y="115599"/>
            <a:ext cx="1849848" cy="461665"/>
          </a:xfrm>
          <a:prstGeom prst="rect">
            <a:avLst/>
          </a:prstGeom>
          <a:noFill/>
        </p:spPr>
        <p:txBody>
          <a:bodyPr wrap="square" rtlCol="0">
            <a:spAutoFit/>
          </a:bodyPr>
          <a:lstStyle/>
          <a:p>
            <a:r>
              <a:rPr lang="es-EC" sz="2400" b="1" dirty="0">
                <a:solidFill>
                  <a:srgbClr val="FF0000"/>
                </a:solidFill>
              </a:rPr>
              <a:t>       Praxis</a:t>
            </a:r>
            <a:r>
              <a:rPr lang="es-EC" b="1" dirty="0">
                <a:solidFill>
                  <a:srgbClr val="FF0000"/>
                </a:solidFill>
              </a:rPr>
              <a:t> </a:t>
            </a:r>
            <a:endParaRPr lang="en-US" sz="2400" b="1" dirty="0">
              <a:solidFill>
                <a:srgbClr val="FF0000"/>
              </a:solidFill>
            </a:endParaRPr>
          </a:p>
        </p:txBody>
      </p:sp>
      <p:sp>
        <p:nvSpPr>
          <p:cNvPr id="38" name="TextBox 37">
            <a:extLst>
              <a:ext uri="{FF2B5EF4-FFF2-40B4-BE49-F238E27FC236}">
                <a16:creationId xmlns:a16="http://schemas.microsoft.com/office/drawing/2014/main" id="{11D30F51-357D-4CEF-B64B-74782942BCEE}"/>
              </a:ext>
            </a:extLst>
          </p:cNvPr>
          <p:cNvSpPr txBox="1"/>
          <p:nvPr/>
        </p:nvSpPr>
        <p:spPr>
          <a:xfrm rot="20826884">
            <a:off x="7092771" y="2664944"/>
            <a:ext cx="1913683" cy="1231106"/>
          </a:xfrm>
          <a:prstGeom prst="rect">
            <a:avLst/>
          </a:prstGeom>
          <a:noFill/>
        </p:spPr>
        <p:txBody>
          <a:bodyPr wrap="square" rtlCol="0">
            <a:spAutoFit/>
          </a:bodyPr>
          <a:lstStyle/>
          <a:p>
            <a:r>
              <a:rPr lang="es-EC" sz="2400" b="1" dirty="0">
                <a:solidFill>
                  <a:srgbClr val="FF0000"/>
                </a:solidFill>
              </a:rPr>
              <a:t>Objetivos</a:t>
            </a:r>
            <a:r>
              <a:rPr lang="es-EC" sz="2800" b="1" dirty="0">
                <a:solidFill>
                  <a:srgbClr val="FF0000"/>
                </a:solidFill>
              </a:rPr>
              <a:t> </a:t>
            </a:r>
          </a:p>
          <a:p>
            <a:r>
              <a:rPr lang="es-EC" b="1" dirty="0">
                <a:solidFill>
                  <a:srgbClr val="FF0000"/>
                </a:solidFill>
              </a:rPr>
              <a:t>(del aprendizaje)</a:t>
            </a:r>
          </a:p>
          <a:p>
            <a:r>
              <a:rPr lang="es-EC" sz="2800" b="1" dirty="0">
                <a:solidFill>
                  <a:srgbClr val="FF0000"/>
                </a:solidFill>
              </a:rPr>
              <a:t>Facultad</a:t>
            </a:r>
            <a:endParaRPr lang="en-US" sz="2800" b="1" dirty="0">
              <a:solidFill>
                <a:srgbClr val="FF0000"/>
              </a:solidFill>
            </a:endParaRPr>
          </a:p>
        </p:txBody>
      </p:sp>
      <p:sp>
        <p:nvSpPr>
          <p:cNvPr id="39" name="TextBox 38">
            <a:extLst>
              <a:ext uri="{FF2B5EF4-FFF2-40B4-BE49-F238E27FC236}">
                <a16:creationId xmlns:a16="http://schemas.microsoft.com/office/drawing/2014/main" id="{537BC57A-D9F7-411E-ABF1-489578DD6A8A}"/>
              </a:ext>
            </a:extLst>
          </p:cNvPr>
          <p:cNvSpPr txBox="1"/>
          <p:nvPr/>
        </p:nvSpPr>
        <p:spPr>
          <a:xfrm rot="20969671">
            <a:off x="7150393" y="1603520"/>
            <a:ext cx="1810903" cy="830997"/>
          </a:xfrm>
          <a:prstGeom prst="rect">
            <a:avLst/>
          </a:prstGeom>
          <a:noFill/>
        </p:spPr>
        <p:txBody>
          <a:bodyPr wrap="square" rtlCol="0">
            <a:spAutoFit/>
          </a:bodyPr>
          <a:lstStyle/>
          <a:p>
            <a:r>
              <a:rPr lang="es-EC" sz="2400" b="1" dirty="0">
                <a:solidFill>
                  <a:srgbClr val="FF0000"/>
                </a:solidFill>
              </a:rPr>
              <a:t>Métodos</a:t>
            </a:r>
          </a:p>
          <a:p>
            <a:r>
              <a:rPr lang="es-EC" sz="2400" b="1" dirty="0">
                <a:solidFill>
                  <a:srgbClr val="FF0000"/>
                </a:solidFill>
              </a:rPr>
              <a:t>Currículo</a:t>
            </a:r>
          </a:p>
        </p:txBody>
      </p:sp>
      <p:sp>
        <p:nvSpPr>
          <p:cNvPr id="40" name="TextBox 39">
            <a:extLst>
              <a:ext uri="{FF2B5EF4-FFF2-40B4-BE49-F238E27FC236}">
                <a16:creationId xmlns:a16="http://schemas.microsoft.com/office/drawing/2014/main" id="{105A76CF-8138-4EAA-B681-B7EF8017C810}"/>
              </a:ext>
            </a:extLst>
          </p:cNvPr>
          <p:cNvSpPr txBox="1"/>
          <p:nvPr/>
        </p:nvSpPr>
        <p:spPr>
          <a:xfrm rot="20826884">
            <a:off x="6877368" y="656029"/>
            <a:ext cx="1849848" cy="738664"/>
          </a:xfrm>
          <a:prstGeom prst="rect">
            <a:avLst/>
          </a:prstGeom>
          <a:noFill/>
        </p:spPr>
        <p:txBody>
          <a:bodyPr wrap="square" rtlCol="0">
            <a:spAutoFit/>
          </a:bodyPr>
          <a:lstStyle/>
          <a:p>
            <a:r>
              <a:rPr lang="es-EC" sz="2400" b="1" dirty="0">
                <a:solidFill>
                  <a:srgbClr val="FF0000"/>
                </a:solidFill>
              </a:rPr>
              <a:t>  </a:t>
            </a:r>
            <a:r>
              <a:rPr lang="es-EC" b="1" dirty="0">
                <a:solidFill>
                  <a:srgbClr val="FF0000"/>
                </a:solidFill>
              </a:rPr>
              <a:t>Comprensión</a:t>
            </a:r>
          </a:p>
          <a:p>
            <a:r>
              <a:rPr lang="es-EC" b="1" dirty="0">
                <a:solidFill>
                  <a:srgbClr val="FF0000"/>
                </a:solidFill>
              </a:rPr>
              <a:t>Transformativa </a:t>
            </a:r>
            <a:endParaRPr lang="en-US" sz="2400" b="1" dirty="0">
              <a:solidFill>
                <a:srgbClr val="FF0000"/>
              </a:solidFill>
            </a:endParaRPr>
          </a:p>
        </p:txBody>
      </p:sp>
      <p:sp>
        <p:nvSpPr>
          <p:cNvPr id="42" name="TextBox 41">
            <a:extLst>
              <a:ext uri="{FF2B5EF4-FFF2-40B4-BE49-F238E27FC236}">
                <a16:creationId xmlns:a16="http://schemas.microsoft.com/office/drawing/2014/main" id="{B40CB90B-5CFE-40B3-8AF8-398CA5245F5E}"/>
              </a:ext>
            </a:extLst>
          </p:cNvPr>
          <p:cNvSpPr txBox="1"/>
          <p:nvPr/>
        </p:nvSpPr>
        <p:spPr>
          <a:xfrm rot="20826884">
            <a:off x="4349916" y="2890321"/>
            <a:ext cx="1849848" cy="954107"/>
          </a:xfrm>
          <a:prstGeom prst="rect">
            <a:avLst/>
          </a:prstGeom>
          <a:noFill/>
        </p:spPr>
        <p:txBody>
          <a:bodyPr wrap="square" rtlCol="0">
            <a:spAutoFit/>
          </a:bodyPr>
          <a:lstStyle/>
          <a:p>
            <a:r>
              <a:rPr lang="es-EC" sz="2800" b="1" dirty="0">
                <a:solidFill>
                  <a:srgbClr val="FF0000"/>
                </a:solidFill>
              </a:rPr>
              <a:t>Objetivos</a:t>
            </a:r>
          </a:p>
          <a:p>
            <a:r>
              <a:rPr lang="es-EC" sz="2800" b="1" dirty="0">
                <a:solidFill>
                  <a:srgbClr val="FF0000"/>
                </a:solidFill>
              </a:rPr>
              <a:t>educativos</a:t>
            </a:r>
            <a:endParaRPr lang="en-US" sz="2800" b="1" dirty="0">
              <a:solidFill>
                <a:srgbClr val="FF0000"/>
              </a:solidFill>
            </a:endParaRPr>
          </a:p>
        </p:txBody>
      </p:sp>
    </p:spTree>
    <p:extLst>
      <p:ext uri="{BB962C8B-B14F-4D97-AF65-F5344CB8AC3E}">
        <p14:creationId xmlns:p14="http://schemas.microsoft.com/office/powerpoint/2010/main" val="7792613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33311"/>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1" name="TextBox 20">
            <a:extLst>
              <a:ext uri="{FF2B5EF4-FFF2-40B4-BE49-F238E27FC236}">
                <a16:creationId xmlns:a16="http://schemas.microsoft.com/office/drawing/2014/main" id="{F7B659B8-1FFF-4A3A-837A-68E760A4E9F9}"/>
              </a:ext>
            </a:extLst>
          </p:cNvPr>
          <p:cNvSpPr txBox="1"/>
          <p:nvPr/>
        </p:nvSpPr>
        <p:spPr>
          <a:xfrm rot="20969671">
            <a:off x="7150393" y="1603520"/>
            <a:ext cx="1810903" cy="830997"/>
          </a:xfrm>
          <a:prstGeom prst="rect">
            <a:avLst/>
          </a:prstGeom>
          <a:noFill/>
        </p:spPr>
        <p:txBody>
          <a:bodyPr wrap="square" rtlCol="0">
            <a:spAutoFit/>
          </a:bodyPr>
          <a:lstStyle/>
          <a:p>
            <a:r>
              <a:rPr lang="es-EC" sz="2400" b="1" dirty="0">
                <a:solidFill>
                  <a:srgbClr val="FF0000"/>
                </a:solidFill>
              </a:rPr>
              <a:t>Métodos</a:t>
            </a:r>
          </a:p>
          <a:p>
            <a:r>
              <a:rPr lang="es-EC" sz="2400" b="1" dirty="0">
                <a:solidFill>
                  <a:srgbClr val="FF0000"/>
                </a:solidFill>
              </a:rPr>
              <a:t>Currículo</a:t>
            </a:r>
          </a:p>
        </p:txBody>
      </p:sp>
      <p:sp>
        <p:nvSpPr>
          <p:cNvPr id="22" name="TextBox 21">
            <a:extLst>
              <a:ext uri="{FF2B5EF4-FFF2-40B4-BE49-F238E27FC236}">
                <a16:creationId xmlns:a16="http://schemas.microsoft.com/office/drawing/2014/main" id="{05F521B4-52FC-4974-80A8-2A8D30F44803}"/>
              </a:ext>
            </a:extLst>
          </p:cNvPr>
          <p:cNvSpPr txBox="1"/>
          <p:nvPr/>
        </p:nvSpPr>
        <p:spPr>
          <a:xfrm rot="20826884">
            <a:off x="4349916" y="2890321"/>
            <a:ext cx="1849848" cy="954107"/>
          </a:xfrm>
          <a:prstGeom prst="rect">
            <a:avLst/>
          </a:prstGeom>
          <a:noFill/>
        </p:spPr>
        <p:txBody>
          <a:bodyPr wrap="square" rtlCol="0">
            <a:spAutoFit/>
          </a:bodyPr>
          <a:lstStyle/>
          <a:p>
            <a:r>
              <a:rPr lang="es-EC" sz="2800" b="1" dirty="0">
                <a:solidFill>
                  <a:srgbClr val="FF0000"/>
                </a:solidFill>
              </a:rPr>
              <a:t>Objetivos</a:t>
            </a:r>
          </a:p>
          <a:p>
            <a:r>
              <a:rPr lang="es-EC" sz="2800" b="1" dirty="0">
                <a:solidFill>
                  <a:srgbClr val="FF0000"/>
                </a:solidFill>
              </a:rPr>
              <a:t>educativos</a:t>
            </a:r>
            <a:endParaRPr lang="en-US" sz="28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26" name="TextBox 25">
            <a:extLst>
              <a:ext uri="{FF2B5EF4-FFF2-40B4-BE49-F238E27FC236}">
                <a16:creationId xmlns:a16="http://schemas.microsoft.com/office/drawing/2014/main" id="{E25F8BFC-42CA-4014-98B9-77FE4DDBBDB4}"/>
              </a:ext>
            </a:extLst>
          </p:cNvPr>
          <p:cNvSpPr txBox="1"/>
          <p:nvPr/>
        </p:nvSpPr>
        <p:spPr>
          <a:xfrm rot="20969671">
            <a:off x="7257922" y="4389720"/>
            <a:ext cx="1663700" cy="892552"/>
          </a:xfrm>
          <a:prstGeom prst="rect">
            <a:avLst/>
          </a:prstGeom>
          <a:noFill/>
        </p:spPr>
        <p:txBody>
          <a:bodyPr wrap="square" rtlCol="0">
            <a:spAutoFit/>
          </a:bodyPr>
          <a:lstStyle/>
          <a:p>
            <a:r>
              <a:rPr lang="es-EC" sz="3200" b="1" dirty="0" err="1">
                <a:solidFill>
                  <a:srgbClr val="FF0000"/>
                </a:solidFill>
              </a:rPr>
              <a:t>Filosofia</a:t>
            </a:r>
            <a:r>
              <a:rPr lang="es-EC" sz="3200" b="1" dirty="0">
                <a:solidFill>
                  <a:srgbClr val="FF0000"/>
                </a:solidFill>
              </a:rPr>
              <a:t>     </a:t>
            </a:r>
          </a:p>
          <a:p>
            <a:r>
              <a:rPr lang="es-EC" sz="2000" b="1" dirty="0">
                <a:solidFill>
                  <a:srgbClr val="FF0000"/>
                </a:solidFill>
              </a:rPr>
              <a:t>educativa</a:t>
            </a:r>
            <a:endParaRPr lang="en-US" sz="3200" b="1" dirty="0">
              <a:solidFill>
                <a:srgbClr val="FF0000"/>
              </a:solidFill>
            </a:endParaRPr>
          </a:p>
        </p:txBody>
      </p:sp>
      <p:sp>
        <p:nvSpPr>
          <p:cNvPr id="27" name="TextBox 26">
            <a:extLst>
              <a:ext uri="{FF2B5EF4-FFF2-40B4-BE49-F238E27FC236}">
                <a16:creationId xmlns:a16="http://schemas.microsoft.com/office/drawing/2014/main" id="{B24BE73E-1462-4B44-86D3-58B82274454F}"/>
              </a:ext>
            </a:extLst>
          </p:cNvPr>
          <p:cNvSpPr txBox="1"/>
          <p:nvPr/>
        </p:nvSpPr>
        <p:spPr>
          <a:xfrm rot="20826884">
            <a:off x="7092771" y="2664944"/>
            <a:ext cx="1913683" cy="1231106"/>
          </a:xfrm>
          <a:prstGeom prst="rect">
            <a:avLst/>
          </a:prstGeom>
          <a:noFill/>
        </p:spPr>
        <p:txBody>
          <a:bodyPr wrap="square" rtlCol="0">
            <a:spAutoFit/>
          </a:bodyPr>
          <a:lstStyle/>
          <a:p>
            <a:r>
              <a:rPr lang="es-EC" sz="2400" b="1" dirty="0">
                <a:solidFill>
                  <a:srgbClr val="FF0000"/>
                </a:solidFill>
              </a:rPr>
              <a:t>Objetivos</a:t>
            </a:r>
            <a:r>
              <a:rPr lang="es-EC" sz="2800" b="1" dirty="0">
                <a:solidFill>
                  <a:srgbClr val="FF0000"/>
                </a:solidFill>
              </a:rPr>
              <a:t> </a:t>
            </a:r>
          </a:p>
          <a:p>
            <a:r>
              <a:rPr lang="es-EC" b="1" dirty="0">
                <a:solidFill>
                  <a:srgbClr val="FF0000"/>
                </a:solidFill>
              </a:rPr>
              <a:t>(del aprendizaje)</a:t>
            </a:r>
          </a:p>
          <a:p>
            <a:r>
              <a:rPr lang="es-EC" sz="2800" b="1" dirty="0">
                <a:solidFill>
                  <a:srgbClr val="FF0000"/>
                </a:solidFill>
              </a:rPr>
              <a:t>Facultad</a:t>
            </a:r>
            <a:endParaRPr lang="en-US" sz="2800" b="1" dirty="0">
              <a:solidFill>
                <a:srgbClr val="FF0000"/>
              </a:solidFill>
            </a:endParaRPr>
          </a:p>
        </p:txBody>
      </p:sp>
      <p:sp>
        <p:nvSpPr>
          <p:cNvPr id="28" name="TextBox 27">
            <a:extLst>
              <a:ext uri="{FF2B5EF4-FFF2-40B4-BE49-F238E27FC236}">
                <a16:creationId xmlns:a16="http://schemas.microsoft.com/office/drawing/2014/main" id="{E943A8DF-5F32-434C-A6BD-23E27095A7DC}"/>
              </a:ext>
            </a:extLst>
          </p:cNvPr>
          <p:cNvSpPr txBox="1"/>
          <p:nvPr/>
        </p:nvSpPr>
        <p:spPr>
          <a:xfrm rot="20826884">
            <a:off x="4336189" y="1505732"/>
            <a:ext cx="1849848" cy="830997"/>
          </a:xfrm>
          <a:prstGeom prst="rect">
            <a:avLst/>
          </a:prstGeom>
          <a:noFill/>
        </p:spPr>
        <p:txBody>
          <a:bodyPr wrap="square" rtlCol="0">
            <a:spAutoFit/>
          </a:bodyPr>
          <a:lstStyle/>
          <a:p>
            <a:pPr algn="ctr"/>
            <a:r>
              <a:rPr lang="es-EC" sz="2800" b="1" dirty="0">
                <a:solidFill>
                  <a:srgbClr val="FF0000"/>
                </a:solidFill>
              </a:rPr>
              <a:t>Plan </a:t>
            </a:r>
            <a:r>
              <a:rPr lang="es-EC" sz="2000" b="1" dirty="0">
                <a:solidFill>
                  <a:srgbClr val="FF0000"/>
                </a:solidFill>
              </a:rPr>
              <a:t>de  educación  </a:t>
            </a:r>
            <a:endParaRPr lang="en-US" sz="2800" b="1" dirty="0">
              <a:solidFill>
                <a:srgbClr val="FF0000"/>
              </a:solidFill>
            </a:endParaRPr>
          </a:p>
        </p:txBody>
      </p:sp>
      <p:sp>
        <p:nvSpPr>
          <p:cNvPr id="29" name="TextBox 28">
            <a:extLst>
              <a:ext uri="{FF2B5EF4-FFF2-40B4-BE49-F238E27FC236}">
                <a16:creationId xmlns:a16="http://schemas.microsoft.com/office/drawing/2014/main" id="{57724B09-4626-477A-AA75-5105766DA03E}"/>
              </a:ext>
            </a:extLst>
          </p:cNvPr>
          <p:cNvSpPr txBox="1"/>
          <p:nvPr/>
        </p:nvSpPr>
        <p:spPr>
          <a:xfrm rot="20826884">
            <a:off x="4107589" y="763299"/>
            <a:ext cx="1849848" cy="461665"/>
          </a:xfrm>
          <a:prstGeom prst="rect">
            <a:avLst/>
          </a:prstGeom>
          <a:noFill/>
        </p:spPr>
        <p:txBody>
          <a:bodyPr wrap="square" rtlCol="0">
            <a:spAutoFit/>
          </a:bodyPr>
          <a:lstStyle/>
          <a:p>
            <a:r>
              <a:rPr lang="es-EC" sz="2400" b="1" dirty="0">
                <a:solidFill>
                  <a:srgbClr val="FF0000"/>
                </a:solidFill>
              </a:rPr>
              <a:t>    </a:t>
            </a:r>
            <a:r>
              <a:rPr lang="es-EC" sz="2400" b="1" dirty="0" err="1">
                <a:solidFill>
                  <a:srgbClr val="FF0000"/>
                </a:solidFill>
              </a:rPr>
              <a:t>Formacion</a:t>
            </a:r>
            <a:r>
              <a:rPr lang="es-EC" sz="2400" b="1" dirty="0">
                <a:solidFill>
                  <a:srgbClr val="FF0000"/>
                </a:solidFill>
              </a:rPr>
              <a:t> </a:t>
            </a:r>
            <a:endParaRPr lang="en-US" sz="2400" b="1" dirty="0">
              <a:solidFill>
                <a:srgbClr val="FF0000"/>
              </a:solidFill>
            </a:endParaRPr>
          </a:p>
        </p:txBody>
      </p:sp>
      <p:sp>
        <p:nvSpPr>
          <p:cNvPr id="30" name="TextBox 29">
            <a:extLst>
              <a:ext uri="{FF2B5EF4-FFF2-40B4-BE49-F238E27FC236}">
                <a16:creationId xmlns:a16="http://schemas.microsoft.com/office/drawing/2014/main" id="{AAF7AE44-F52E-4111-88F6-7BC1BD75563E}"/>
              </a:ext>
            </a:extLst>
          </p:cNvPr>
          <p:cNvSpPr txBox="1"/>
          <p:nvPr/>
        </p:nvSpPr>
        <p:spPr>
          <a:xfrm rot="20826884">
            <a:off x="6749189" y="115599"/>
            <a:ext cx="1849848" cy="461665"/>
          </a:xfrm>
          <a:prstGeom prst="rect">
            <a:avLst/>
          </a:prstGeom>
          <a:noFill/>
        </p:spPr>
        <p:txBody>
          <a:bodyPr wrap="square" rtlCol="0">
            <a:spAutoFit/>
          </a:bodyPr>
          <a:lstStyle/>
          <a:p>
            <a:r>
              <a:rPr lang="es-EC" sz="2400" b="1" dirty="0">
                <a:solidFill>
                  <a:srgbClr val="FF0000"/>
                </a:solidFill>
              </a:rPr>
              <a:t>       Praxis</a:t>
            </a:r>
            <a:r>
              <a:rPr lang="es-EC" b="1" dirty="0">
                <a:solidFill>
                  <a:srgbClr val="FF0000"/>
                </a:solidFill>
              </a:rPr>
              <a:t> </a:t>
            </a:r>
            <a:endParaRPr lang="en-US" sz="2400" b="1" dirty="0">
              <a:solidFill>
                <a:srgbClr val="FF0000"/>
              </a:solidFill>
            </a:endParaRPr>
          </a:p>
        </p:txBody>
      </p:sp>
      <p:sp>
        <p:nvSpPr>
          <p:cNvPr id="31" name="TextBox 30">
            <a:extLst>
              <a:ext uri="{FF2B5EF4-FFF2-40B4-BE49-F238E27FC236}">
                <a16:creationId xmlns:a16="http://schemas.microsoft.com/office/drawing/2014/main" id="{248E48DA-3B1E-49E0-8C46-43EEF5A1ADBC}"/>
              </a:ext>
            </a:extLst>
          </p:cNvPr>
          <p:cNvSpPr txBox="1"/>
          <p:nvPr/>
        </p:nvSpPr>
        <p:spPr>
          <a:xfrm rot="20826884">
            <a:off x="6877368" y="656029"/>
            <a:ext cx="1849848" cy="738664"/>
          </a:xfrm>
          <a:prstGeom prst="rect">
            <a:avLst/>
          </a:prstGeom>
          <a:noFill/>
        </p:spPr>
        <p:txBody>
          <a:bodyPr wrap="square" rtlCol="0">
            <a:spAutoFit/>
          </a:bodyPr>
          <a:lstStyle/>
          <a:p>
            <a:r>
              <a:rPr lang="es-EC" sz="2400" b="1" dirty="0">
                <a:solidFill>
                  <a:srgbClr val="FF0000"/>
                </a:solidFill>
              </a:rPr>
              <a:t>  </a:t>
            </a:r>
            <a:r>
              <a:rPr lang="es-EC" b="1" dirty="0">
                <a:solidFill>
                  <a:srgbClr val="FF0000"/>
                </a:solidFill>
              </a:rPr>
              <a:t>Comprensión</a:t>
            </a:r>
          </a:p>
          <a:p>
            <a:r>
              <a:rPr lang="es-EC" b="1" dirty="0">
                <a:solidFill>
                  <a:srgbClr val="FF0000"/>
                </a:solidFill>
              </a:rPr>
              <a:t>Transformativa </a:t>
            </a:r>
            <a:endParaRPr lang="en-US" sz="2400" b="1" dirty="0">
              <a:solidFill>
                <a:srgbClr val="FF0000"/>
              </a:solidFill>
            </a:endParaRPr>
          </a:p>
        </p:txBody>
      </p:sp>
      <p:sp>
        <p:nvSpPr>
          <p:cNvPr id="32" name="TextBox 31">
            <a:extLst>
              <a:ext uri="{FF2B5EF4-FFF2-40B4-BE49-F238E27FC236}">
                <a16:creationId xmlns:a16="http://schemas.microsoft.com/office/drawing/2014/main" id="{9FDC7981-33CE-4A0C-9EDF-1F6866F9477E}"/>
              </a:ext>
            </a:extLst>
          </p:cNvPr>
          <p:cNvSpPr txBox="1"/>
          <p:nvPr/>
        </p:nvSpPr>
        <p:spPr>
          <a:xfrm rot="20826884">
            <a:off x="4297047" y="26803"/>
            <a:ext cx="1246392" cy="707886"/>
          </a:xfrm>
          <a:prstGeom prst="rect">
            <a:avLst/>
          </a:prstGeom>
          <a:noFill/>
        </p:spPr>
        <p:txBody>
          <a:bodyPr wrap="square" rtlCol="0">
            <a:spAutoFit/>
          </a:bodyPr>
          <a:lstStyle/>
          <a:p>
            <a:pPr algn="ctr"/>
            <a:r>
              <a:rPr lang="es-EC" sz="2000" b="1" dirty="0">
                <a:solidFill>
                  <a:srgbClr val="FF0000"/>
                </a:solidFill>
              </a:rPr>
              <a:t>       Imago        </a:t>
            </a:r>
          </a:p>
          <a:p>
            <a:pPr algn="ctr"/>
            <a:r>
              <a:rPr lang="es-EC" sz="2000" b="1" dirty="0">
                <a:solidFill>
                  <a:srgbClr val="FF0000"/>
                </a:solidFill>
              </a:rPr>
              <a:t>            DEI </a:t>
            </a:r>
            <a:endParaRPr lang="en-US" sz="2000" b="1" dirty="0">
              <a:solidFill>
                <a:srgbClr val="FF0000"/>
              </a:solidFill>
            </a:endParaRPr>
          </a:p>
        </p:txBody>
      </p:sp>
      <p:sp>
        <p:nvSpPr>
          <p:cNvPr id="33" name="TextBox 32">
            <a:extLst>
              <a:ext uri="{FF2B5EF4-FFF2-40B4-BE49-F238E27FC236}">
                <a16:creationId xmlns:a16="http://schemas.microsoft.com/office/drawing/2014/main" id="{F6BB323E-E156-4217-88B4-35658961701A}"/>
              </a:ext>
            </a:extLst>
          </p:cNvPr>
          <p:cNvSpPr txBox="1"/>
          <p:nvPr/>
        </p:nvSpPr>
        <p:spPr>
          <a:xfrm rot="2008458">
            <a:off x="9575310" y="3419991"/>
            <a:ext cx="2152218" cy="369332"/>
          </a:xfrm>
          <a:prstGeom prst="rect">
            <a:avLst/>
          </a:prstGeom>
          <a:noFill/>
        </p:spPr>
        <p:txBody>
          <a:bodyPr wrap="square" rtlCol="0">
            <a:spAutoFit/>
          </a:bodyPr>
          <a:lstStyle/>
          <a:p>
            <a:r>
              <a:rPr lang="es-EC" dirty="0">
                <a:solidFill>
                  <a:srgbClr val="FF0000"/>
                </a:solidFill>
              </a:rPr>
              <a:t>MAESTRIA </a:t>
            </a:r>
            <a:endParaRPr lang="en-US" dirty="0">
              <a:solidFill>
                <a:srgbClr val="FF0000"/>
              </a:solidFill>
            </a:endParaRPr>
          </a:p>
        </p:txBody>
      </p:sp>
      <p:sp>
        <p:nvSpPr>
          <p:cNvPr id="34" name="TextBox 33">
            <a:extLst>
              <a:ext uri="{FF2B5EF4-FFF2-40B4-BE49-F238E27FC236}">
                <a16:creationId xmlns:a16="http://schemas.microsoft.com/office/drawing/2014/main" id="{8083164A-6423-4F06-8696-A7815713EC87}"/>
              </a:ext>
            </a:extLst>
          </p:cNvPr>
          <p:cNvSpPr txBox="1"/>
          <p:nvPr/>
        </p:nvSpPr>
        <p:spPr>
          <a:xfrm rot="2008458">
            <a:off x="9057564" y="4006595"/>
            <a:ext cx="2191125" cy="369332"/>
          </a:xfrm>
          <a:prstGeom prst="rect">
            <a:avLst/>
          </a:prstGeom>
          <a:noFill/>
        </p:spPr>
        <p:txBody>
          <a:bodyPr wrap="square" rtlCol="0">
            <a:spAutoFit/>
          </a:bodyPr>
          <a:lstStyle/>
          <a:p>
            <a:r>
              <a:rPr lang="es-EC" dirty="0">
                <a:solidFill>
                  <a:srgbClr val="FF0000"/>
                </a:solidFill>
              </a:rPr>
              <a:t>LICENCIATURA </a:t>
            </a:r>
            <a:endParaRPr lang="en-US" dirty="0">
              <a:solidFill>
                <a:srgbClr val="FF0000"/>
              </a:solidFill>
            </a:endParaRPr>
          </a:p>
        </p:txBody>
      </p:sp>
      <p:sp>
        <p:nvSpPr>
          <p:cNvPr id="36" name="TextBox 35">
            <a:extLst>
              <a:ext uri="{FF2B5EF4-FFF2-40B4-BE49-F238E27FC236}">
                <a16:creationId xmlns:a16="http://schemas.microsoft.com/office/drawing/2014/main" id="{BA8C2236-09D4-447B-BC72-D17E8EAD3CBE}"/>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grpSp>
        <p:nvGrpSpPr>
          <p:cNvPr id="6" name="Group 5">
            <a:extLst>
              <a:ext uri="{FF2B5EF4-FFF2-40B4-BE49-F238E27FC236}">
                <a16:creationId xmlns:a16="http://schemas.microsoft.com/office/drawing/2014/main" id="{52526061-AFCB-4A09-A245-EC32DD38344E}"/>
              </a:ext>
            </a:extLst>
          </p:cNvPr>
          <p:cNvGrpSpPr/>
          <p:nvPr/>
        </p:nvGrpSpPr>
        <p:grpSpPr>
          <a:xfrm>
            <a:off x="289711" y="2261920"/>
            <a:ext cx="1906218" cy="877702"/>
            <a:chOff x="289711" y="2261920"/>
            <a:chExt cx="1906218" cy="877702"/>
          </a:xfrm>
        </p:grpSpPr>
        <p:sp>
          <p:nvSpPr>
            <p:cNvPr id="2" name="TextBox 1">
              <a:extLst>
                <a:ext uri="{FF2B5EF4-FFF2-40B4-BE49-F238E27FC236}">
                  <a16:creationId xmlns:a16="http://schemas.microsoft.com/office/drawing/2014/main" id="{998B7006-9FC9-4036-8EB8-297ACB5AFA0C}"/>
                </a:ext>
              </a:extLst>
            </p:cNvPr>
            <p:cNvSpPr txBox="1"/>
            <p:nvPr/>
          </p:nvSpPr>
          <p:spPr>
            <a:xfrm rot="20405749">
              <a:off x="581248" y="2493291"/>
              <a:ext cx="1474591" cy="646331"/>
            </a:xfrm>
            <a:prstGeom prst="rect">
              <a:avLst/>
            </a:prstGeom>
            <a:noFill/>
          </p:spPr>
          <p:txBody>
            <a:bodyPr wrap="square" rtlCol="0">
              <a:spAutoFit/>
            </a:bodyPr>
            <a:lstStyle/>
            <a:p>
              <a:r>
                <a:rPr lang="es-EC" dirty="0">
                  <a:solidFill>
                    <a:schemeClr val="accent4">
                      <a:lumMod val="50000"/>
                    </a:schemeClr>
                  </a:solidFill>
                  <a:latin typeface="Aharoni" panose="020B0604020202020204" pitchFamily="2" charset="-79"/>
                  <a:cs typeface="Aharoni" panose="020B0604020202020204" pitchFamily="2" charset="-79"/>
                </a:rPr>
                <a:t>IDENTIDAD</a:t>
              </a:r>
            </a:p>
            <a:p>
              <a:endParaRPr lang="en-US" dirty="0"/>
            </a:p>
          </p:txBody>
        </p:sp>
        <p:sp>
          <p:nvSpPr>
            <p:cNvPr id="4" name="Explosion: 8 Points 3">
              <a:extLst>
                <a:ext uri="{FF2B5EF4-FFF2-40B4-BE49-F238E27FC236}">
                  <a16:creationId xmlns:a16="http://schemas.microsoft.com/office/drawing/2014/main" id="{E97FD9A2-22A1-493E-A39D-D737854AF77D}"/>
                </a:ext>
              </a:extLst>
            </p:cNvPr>
            <p:cNvSpPr/>
            <p:nvPr/>
          </p:nvSpPr>
          <p:spPr>
            <a:xfrm rot="20653370">
              <a:off x="289711" y="2261920"/>
              <a:ext cx="1906218" cy="862555"/>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30B264A8-1BB7-41CE-9E7B-A99A011D3D5D}"/>
              </a:ext>
            </a:extLst>
          </p:cNvPr>
          <p:cNvGrpSpPr/>
          <p:nvPr/>
        </p:nvGrpSpPr>
        <p:grpSpPr>
          <a:xfrm>
            <a:off x="2383404" y="-146951"/>
            <a:ext cx="2473583" cy="1145167"/>
            <a:chOff x="2383404" y="-146951"/>
            <a:chExt cx="2473583" cy="1145167"/>
          </a:xfrm>
        </p:grpSpPr>
        <p:sp>
          <p:nvSpPr>
            <p:cNvPr id="25" name="TextBox 24">
              <a:extLst>
                <a:ext uri="{FF2B5EF4-FFF2-40B4-BE49-F238E27FC236}">
                  <a16:creationId xmlns:a16="http://schemas.microsoft.com/office/drawing/2014/main" id="{6F9725A9-722C-4704-9931-641EAB818574}"/>
                </a:ext>
              </a:extLst>
            </p:cNvPr>
            <p:cNvSpPr txBox="1"/>
            <p:nvPr/>
          </p:nvSpPr>
          <p:spPr>
            <a:xfrm rot="20621797">
              <a:off x="2783558" y="268114"/>
              <a:ext cx="1576011" cy="646331"/>
            </a:xfrm>
            <a:prstGeom prst="rect">
              <a:avLst/>
            </a:prstGeom>
            <a:noFill/>
          </p:spPr>
          <p:txBody>
            <a:bodyPr wrap="square" rtlCol="0">
              <a:spAutoFit/>
            </a:bodyPr>
            <a:lstStyle/>
            <a:p>
              <a:r>
                <a:rPr lang="es-EC" dirty="0">
                  <a:solidFill>
                    <a:schemeClr val="accent4">
                      <a:lumMod val="50000"/>
                    </a:schemeClr>
                  </a:solidFill>
                  <a:latin typeface="Aharoni" panose="02010803020104030203" pitchFamily="2" charset="-79"/>
                  <a:cs typeface="Aharoni" panose="02010803020104030203" pitchFamily="2" charset="-79"/>
                </a:rPr>
                <a:t>FORMACIÓN</a:t>
              </a:r>
            </a:p>
            <a:p>
              <a:endParaRPr lang="en-US" dirty="0"/>
            </a:p>
          </p:txBody>
        </p:sp>
        <p:sp>
          <p:nvSpPr>
            <p:cNvPr id="37" name="Explosion: 8 Points 36">
              <a:extLst>
                <a:ext uri="{FF2B5EF4-FFF2-40B4-BE49-F238E27FC236}">
                  <a16:creationId xmlns:a16="http://schemas.microsoft.com/office/drawing/2014/main" id="{67826A46-774C-45E4-AAF0-2087E090FC94}"/>
                </a:ext>
              </a:extLst>
            </p:cNvPr>
            <p:cNvSpPr/>
            <p:nvPr/>
          </p:nvSpPr>
          <p:spPr>
            <a:xfrm rot="20615530">
              <a:off x="2383404" y="-146951"/>
              <a:ext cx="2473583" cy="1145167"/>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DC1CD59-3770-458F-A73C-FE42A9F0C359}"/>
              </a:ext>
            </a:extLst>
          </p:cNvPr>
          <p:cNvGrpSpPr/>
          <p:nvPr/>
        </p:nvGrpSpPr>
        <p:grpSpPr>
          <a:xfrm>
            <a:off x="8609703" y="498563"/>
            <a:ext cx="2730060" cy="1337231"/>
            <a:chOff x="8609703" y="498563"/>
            <a:chExt cx="2730060" cy="1337231"/>
          </a:xfrm>
        </p:grpSpPr>
        <p:sp>
          <p:nvSpPr>
            <p:cNvPr id="39" name="TextBox 38">
              <a:extLst>
                <a:ext uri="{FF2B5EF4-FFF2-40B4-BE49-F238E27FC236}">
                  <a16:creationId xmlns:a16="http://schemas.microsoft.com/office/drawing/2014/main" id="{50A0D10E-001C-4548-AB51-222FDEF3CEFB}"/>
                </a:ext>
              </a:extLst>
            </p:cNvPr>
            <p:cNvSpPr txBox="1"/>
            <p:nvPr/>
          </p:nvSpPr>
          <p:spPr>
            <a:xfrm rot="20405749">
              <a:off x="9077028" y="948094"/>
              <a:ext cx="1967509" cy="646331"/>
            </a:xfrm>
            <a:prstGeom prst="rect">
              <a:avLst/>
            </a:prstGeom>
            <a:noFill/>
          </p:spPr>
          <p:txBody>
            <a:bodyPr wrap="square" rtlCol="0">
              <a:spAutoFit/>
            </a:bodyPr>
            <a:lstStyle/>
            <a:p>
              <a:r>
                <a:rPr lang="es-EC" dirty="0">
                  <a:solidFill>
                    <a:schemeClr val="accent4">
                      <a:lumMod val="50000"/>
                    </a:schemeClr>
                  </a:solidFill>
                  <a:latin typeface="Aharoni" panose="02010803020104030203" pitchFamily="2" charset="-79"/>
                  <a:cs typeface="Aharoni" panose="02010803020104030203" pitchFamily="2" charset="-79"/>
                </a:rPr>
                <a:t>CAPACITACIÓN</a:t>
              </a:r>
            </a:p>
            <a:p>
              <a:endParaRPr lang="en-US" dirty="0"/>
            </a:p>
          </p:txBody>
        </p:sp>
        <p:sp>
          <p:nvSpPr>
            <p:cNvPr id="40" name="Explosion: 8 Points 39">
              <a:extLst>
                <a:ext uri="{FF2B5EF4-FFF2-40B4-BE49-F238E27FC236}">
                  <a16:creationId xmlns:a16="http://schemas.microsoft.com/office/drawing/2014/main" id="{6F626D13-7491-410F-A590-1C5FCFB77A81}"/>
                </a:ext>
              </a:extLst>
            </p:cNvPr>
            <p:cNvSpPr/>
            <p:nvPr/>
          </p:nvSpPr>
          <p:spPr>
            <a:xfrm rot="20653370">
              <a:off x="8609703" y="498563"/>
              <a:ext cx="2730060" cy="133723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extBox 37">
            <a:extLst>
              <a:ext uri="{FF2B5EF4-FFF2-40B4-BE49-F238E27FC236}">
                <a16:creationId xmlns:a16="http://schemas.microsoft.com/office/drawing/2014/main" id="{12A9C5D9-DEE7-47CB-9C12-C42951D34812}"/>
              </a:ext>
            </a:extLst>
          </p:cNvPr>
          <p:cNvSpPr txBox="1"/>
          <p:nvPr/>
        </p:nvSpPr>
        <p:spPr>
          <a:xfrm rot="2008458">
            <a:off x="8830331" y="4442017"/>
            <a:ext cx="2191125" cy="369332"/>
          </a:xfrm>
          <a:prstGeom prst="rect">
            <a:avLst/>
          </a:prstGeom>
          <a:noFill/>
        </p:spPr>
        <p:txBody>
          <a:bodyPr wrap="square" rtlCol="0">
            <a:spAutoFit/>
          </a:bodyPr>
          <a:lstStyle/>
          <a:p>
            <a:r>
              <a:rPr lang="es-EC" dirty="0">
                <a:solidFill>
                  <a:srgbClr val="FF0000"/>
                </a:solidFill>
              </a:rPr>
              <a:t>BACHIILLERATO</a:t>
            </a:r>
            <a:endParaRPr lang="en-US" dirty="0">
              <a:solidFill>
                <a:srgbClr val="FF0000"/>
              </a:solidFill>
            </a:endParaRPr>
          </a:p>
        </p:txBody>
      </p:sp>
    </p:spTree>
    <p:extLst>
      <p:ext uri="{BB962C8B-B14F-4D97-AF65-F5344CB8AC3E}">
        <p14:creationId xmlns:p14="http://schemas.microsoft.com/office/powerpoint/2010/main" val="3705261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1693682" y="1574276"/>
          <a:ext cx="9144000" cy="5283723"/>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1">
            <a:extLst>
              <a:ext uri="{FF2B5EF4-FFF2-40B4-BE49-F238E27FC236}">
                <a16:creationId xmlns:a16="http://schemas.microsoft.com/office/drawing/2014/main" id="{9EA54ACD-B5D5-41FB-B46F-59C6C823BA3F}"/>
              </a:ext>
            </a:extLst>
          </p:cNvPr>
          <p:cNvSpPr txBox="1">
            <a:spLocks/>
          </p:cNvSpPr>
          <p:nvPr/>
        </p:nvSpPr>
        <p:spPr>
          <a:xfrm>
            <a:off x="838200" y="365125"/>
            <a:ext cx="10515600" cy="1325563"/>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s-ES" sz="3200" dirty="0"/>
            </a:br>
            <a:r>
              <a:rPr lang="es-ES" dirty="0"/>
              <a:t>La integración de un esfuerzo de discipulado y una comunidad educativa diseñada para alentar y apoyar a los estudiantes como una herramienta de aprendizaje transformador.</a:t>
            </a:r>
            <a:endParaRPr lang="en-US" sz="3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C0EB9-C787-48BE-8865-4A743959AF93}"/>
              </a:ext>
            </a:extLst>
          </p:cNvPr>
          <p:cNvSpPr>
            <a:spLocks noGrp="1"/>
          </p:cNvSpPr>
          <p:nvPr>
            <p:ph type="ctrTitle"/>
          </p:nvPr>
        </p:nvSpPr>
        <p:spPr>
          <a:xfrm>
            <a:off x="2533650" y="0"/>
            <a:ext cx="9144000" cy="1809750"/>
          </a:xfrm>
        </p:spPr>
        <p:txBody>
          <a:bodyPr>
            <a:normAutofit fontScale="90000"/>
          </a:bodyPr>
          <a:lstStyle/>
          <a:p>
            <a:r>
              <a:rPr lang="en-US" sz="4400" i="1" dirty="0"/>
              <a:t>Romper las </a:t>
            </a:r>
            <a:r>
              <a:rPr lang="en-US" sz="4400" i="1" dirty="0" err="1"/>
              <a:t>barreras</a:t>
            </a:r>
            <a:r>
              <a:rPr lang="en-US" sz="4400" i="1" dirty="0"/>
              <a:t> </a:t>
            </a:r>
            <a:r>
              <a:rPr lang="en-US" sz="4400" i="1" dirty="0" err="1"/>
              <a:t>lingüísticas</a:t>
            </a:r>
            <a:r>
              <a:rPr lang="en-US" sz="4400" i="1" dirty="0"/>
              <a:t> y </a:t>
            </a:r>
            <a:r>
              <a:rPr lang="en-US" sz="4400" i="1" dirty="0" err="1"/>
              <a:t>culturales</a:t>
            </a:r>
            <a:r>
              <a:rPr lang="en-US" sz="4400" i="1" dirty="0"/>
              <a:t> </a:t>
            </a:r>
            <a:r>
              <a:rPr lang="en-US" sz="4400" i="1" dirty="0" err="1"/>
              <a:t>nos</a:t>
            </a:r>
            <a:r>
              <a:rPr lang="en-US" sz="4400" i="1" dirty="0"/>
              <a:t> </a:t>
            </a:r>
            <a:r>
              <a:rPr lang="en-US" sz="4400" i="1" dirty="0" err="1"/>
              <a:t>permite</a:t>
            </a:r>
            <a:r>
              <a:rPr lang="en-US" sz="4400" i="1" dirty="0"/>
              <a:t> </a:t>
            </a:r>
            <a:r>
              <a:rPr lang="en-US" sz="4400" i="1" dirty="0" err="1"/>
              <a:t>alcanzar</a:t>
            </a:r>
            <a:r>
              <a:rPr lang="en-US" sz="4400" i="1" dirty="0"/>
              <a:t> </a:t>
            </a:r>
            <a:r>
              <a:rPr lang="en-US" sz="4400" i="1" dirty="0" err="1"/>
              <a:t>nuevas</a:t>
            </a:r>
            <a:r>
              <a:rPr lang="en-US" sz="4400" i="1" dirty="0"/>
              <a:t> </a:t>
            </a:r>
            <a:r>
              <a:rPr lang="en-US" sz="4400" i="1" dirty="0" err="1"/>
              <a:t>alturas</a:t>
            </a:r>
            <a:r>
              <a:rPr lang="en-US" sz="4400" i="1" dirty="0"/>
              <a:t> </a:t>
            </a:r>
            <a:r>
              <a:rPr lang="en-US" sz="4400" i="1" dirty="0" err="1"/>
              <a:t>educativas</a:t>
            </a:r>
            <a:r>
              <a:rPr lang="en-US" sz="4400" i="1" dirty="0"/>
              <a:t> con mayor </a:t>
            </a:r>
            <a:r>
              <a:rPr lang="en-US" sz="4400" i="1" dirty="0" err="1"/>
              <a:t>comprensión</a:t>
            </a:r>
            <a:endParaRPr lang="en-US" sz="4400" i="1" dirty="0"/>
          </a:p>
        </p:txBody>
      </p:sp>
      <p:sp>
        <p:nvSpPr>
          <p:cNvPr id="3" name="Subtitle 2">
            <a:extLst>
              <a:ext uri="{FF2B5EF4-FFF2-40B4-BE49-F238E27FC236}">
                <a16:creationId xmlns:a16="http://schemas.microsoft.com/office/drawing/2014/main" id="{BC1F538F-BF0D-494E-8136-50CEF4900D71}"/>
              </a:ext>
            </a:extLst>
          </p:cNvPr>
          <p:cNvSpPr>
            <a:spLocks noGrp="1"/>
          </p:cNvSpPr>
          <p:nvPr>
            <p:ph type="subTitle" idx="1"/>
          </p:nvPr>
        </p:nvSpPr>
        <p:spPr>
          <a:xfrm>
            <a:off x="-1" y="1809750"/>
            <a:ext cx="5429249" cy="5048250"/>
          </a:xfrm>
        </p:spPr>
        <p:txBody>
          <a:bodyPr>
            <a:normAutofit fontScale="92500"/>
          </a:bodyPr>
          <a:lstStyle/>
          <a:p>
            <a:endParaRPr lang="en-US" sz="2000" dirty="0"/>
          </a:p>
          <a:p>
            <a:pPr algn="l"/>
            <a:r>
              <a:rPr lang="es-EC" dirty="0"/>
              <a:t>CETI intentará romper las barreras lingüísticas y culturales mediante el desarrollo de un programa presentada en inglés y español para el mundo indígena del sur global. Queremos enfocar una prioridad en capacitar pastores y mentores que puedan presentar el material en el dialecto local de su región por medios contextuales de acuerdo con su economía local y de manera sostenible en cuanto a tiempo, costo y formato). Esperamos orientar nuestro programa en la educación teológica al contexto del estudiante, mientras tratamos de expandir su cosmovisión para ayudarlos a desarrollar e integrar la Biblia en sus vidas y ministerios.</a:t>
            </a:r>
            <a:endParaRPr lang="en-US" dirty="0"/>
          </a:p>
          <a:p>
            <a:endParaRPr lang="en-US" dirty="0"/>
          </a:p>
        </p:txBody>
      </p:sp>
      <p:pic>
        <p:nvPicPr>
          <p:cNvPr id="5" name="Picture 4">
            <a:extLst>
              <a:ext uri="{FF2B5EF4-FFF2-40B4-BE49-F238E27FC236}">
                <a16:creationId xmlns:a16="http://schemas.microsoft.com/office/drawing/2014/main" id="{F0796D3A-0A1D-4B32-8525-9E4C03BB4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249" y="1724183"/>
            <a:ext cx="6762751" cy="3742056"/>
          </a:xfrm>
          <a:prstGeom prst="rect">
            <a:avLst/>
          </a:prstGeom>
        </p:spPr>
      </p:pic>
      <p:pic>
        <p:nvPicPr>
          <p:cNvPr id="7" name="Picture 6">
            <a:extLst>
              <a:ext uri="{FF2B5EF4-FFF2-40B4-BE49-F238E27FC236}">
                <a16:creationId xmlns:a16="http://schemas.microsoft.com/office/drawing/2014/main" id="{9B294CCD-C5A5-49C1-9AE5-A40804210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33650" cy="1809750"/>
          </a:xfrm>
          <a:prstGeom prst="rect">
            <a:avLst/>
          </a:prstGeom>
        </p:spPr>
      </p:pic>
      <p:sp>
        <p:nvSpPr>
          <p:cNvPr id="4" name="TextBox 3">
            <a:extLst>
              <a:ext uri="{FF2B5EF4-FFF2-40B4-BE49-F238E27FC236}">
                <a16:creationId xmlns:a16="http://schemas.microsoft.com/office/drawing/2014/main" id="{6D5C4464-9005-4327-B9E9-A34D533ED3C2}"/>
              </a:ext>
            </a:extLst>
          </p:cNvPr>
          <p:cNvSpPr txBox="1"/>
          <p:nvPr/>
        </p:nvSpPr>
        <p:spPr>
          <a:xfrm>
            <a:off x="5624624" y="5466239"/>
            <a:ext cx="6663070" cy="1477328"/>
          </a:xfrm>
          <a:prstGeom prst="rect">
            <a:avLst/>
          </a:prstGeom>
          <a:noFill/>
        </p:spPr>
        <p:txBody>
          <a:bodyPr wrap="square" rtlCol="0">
            <a:spAutoFit/>
          </a:bodyPr>
          <a:lstStyle/>
          <a:p>
            <a:r>
              <a:rPr lang="es-ES" i="1" dirty="0">
                <a:solidFill>
                  <a:schemeClr val="accent5">
                    <a:lumMod val="20000"/>
                    <a:lumOff val="80000"/>
                  </a:schemeClr>
                </a:solidFill>
              </a:rPr>
              <a:t>Cuando Chuck Yeager rompió la barrera del sonido en 1947, la puerta abrió a nuevas innovaciones en la aviación y el comienzo de la exploración espacial, Ahora, CETI está tratando de romper las barreras culturales para la eficaz de la educación teológica internacional.</a:t>
            </a:r>
            <a:endParaRPr lang="en-US" dirty="0"/>
          </a:p>
        </p:txBody>
      </p:sp>
    </p:spTree>
    <p:extLst>
      <p:ext uri="{BB962C8B-B14F-4D97-AF65-F5344CB8AC3E}">
        <p14:creationId xmlns:p14="http://schemas.microsoft.com/office/powerpoint/2010/main" val="4017692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5FB1436-0661-4E51-8FCC-13E9768876F7}"/>
              </a:ext>
            </a:extLst>
          </p:cNvPr>
          <p:cNvGrpSpPr>
            <a:grpSpLocks/>
          </p:cNvGrpSpPr>
          <p:nvPr/>
        </p:nvGrpSpPr>
        <p:grpSpPr bwMode="auto">
          <a:xfrm>
            <a:off x="-84311" y="2054677"/>
            <a:ext cx="6015643" cy="4637087"/>
            <a:chOff x="106655116" y="108187210"/>
            <a:chExt cx="7352784" cy="5327490"/>
          </a:xfrm>
        </p:grpSpPr>
        <p:pic>
          <p:nvPicPr>
            <p:cNvPr id="2051" name="Picture 3" descr="solar system 1">
              <a:extLst>
                <a:ext uri="{FF2B5EF4-FFF2-40B4-BE49-F238E27FC236}">
                  <a16:creationId xmlns:a16="http://schemas.microsoft.com/office/drawing/2014/main" id="{E2B51C6C-5DB1-4231-A8B1-41E717EB9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55116" y="108187210"/>
              <a:ext cx="6903585" cy="53274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 Box 4">
              <a:extLst>
                <a:ext uri="{FF2B5EF4-FFF2-40B4-BE49-F238E27FC236}">
                  <a16:creationId xmlns:a16="http://schemas.microsoft.com/office/drawing/2014/main" id="{43FED9E4-64EF-4997-AEFE-4F8EA0414B4F}"/>
                </a:ext>
              </a:extLst>
            </p:cNvPr>
            <p:cNvSpPr txBox="1">
              <a:spLocks noChangeArrowheads="1"/>
            </p:cNvSpPr>
            <p:nvPr/>
          </p:nvSpPr>
          <p:spPr bwMode="auto">
            <a:xfrm>
              <a:off x="110080868" y="109252542"/>
              <a:ext cx="991700" cy="5969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sz="3200" b="0" i="0" u="none" strike="noStrike" cap="none" normalizeH="0" baseline="0" dirty="0">
                  <a:ln>
                    <a:noFill/>
                  </a:ln>
                  <a:solidFill>
                    <a:srgbClr val="FFFF00"/>
                  </a:solidFill>
                  <a:effectLst/>
                  <a:latin typeface="Calibri" panose="020F0502020204030204" pitchFamily="34" charset="0"/>
                </a:rPr>
                <a:t>CETI</a:t>
              </a:r>
              <a:endParaRPr kumimoji="0" lang="en-US" altLang="en-US" sz="3200" b="0" i="0" u="none" strike="noStrike" cap="none" normalizeH="0" baseline="0" dirty="0">
                <a:ln>
                  <a:noFill/>
                </a:ln>
                <a:solidFill>
                  <a:srgbClr val="FFFF00"/>
                </a:solidFill>
                <a:effectLst/>
                <a:latin typeface="Arial" panose="020B0604020202020204" pitchFamily="34" charset="0"/>
              </a:endParaRPr>
            </a:p>
          </p:txBody>
        </p:sp>
        <p:sp>
          <p:nvSpPr>
            <p:cNvPr id="4" name="Text Box 5">
              <a:extLst>
                <a:ext uri="{FF2B5EF4-FFF2-40B4-BE49-F238E27FC236}">
                  <a16:creationId xmlns:a16="http://schemas.microsoft.com/office/drawing/2014/main" id="{D8C57588-954C-4BA9-9758-BE252C36BB60}"/>
                </a:ext>
              </a:extLst>
            </p:cNvPr>
            <p:cNvSpPr txBox="1">
              <a:spLocks noChangeArrowheads="1"/>
            </p:cNvSpPr>
            <p:nvPr/>
          </p:nvSpPr>
          <p:spPr bwMode="auto">
            <a:xfrm>
              <a:off x="108315377" y="108611450"/>
              <a:ext cx="1281410" cy="4591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b="0" i="0" u="none" strike="noStrike" cap="none" normalizeH="0" baseline="0" dirty="0" err="1">
                  <a:ln>
                    <a:noFill/>
                  </a:ln>
                  <a:solidFill>
                    <a:srgbClr val="FFFF00"/>
                  </a:solidFill>
                  <a:effectLst/>
                  <a:latin typeface="Calibri" panose="020F0502020204030204" pitchFamily="34" charset="0"/>
                </a:rPr>
                <a:t>Caribo</a:t>
              </a:r>
              <a:endParaRPr kumimoji="0" lang="es-EC" altLang="en-US" b="0" i="0" u="none" strike="noStrike" cap="none" normalizeH="0" baseline="0" dirty="0">
                <a:ln>
                  <a:noFill/>
                </a:ln>
                <a:solidFill>
                  <a:srgbClr val="FFFF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 Box 6">
              <a:extLst>
                <a:ext uri="{FF2B5EF4-FFF2-40B4-BE49-F238E27FC236}">
                  <a16:creationId xmlns:a16="http://schemas.microsoft.com/office/drawing/2014/main" id="{F4839F64-3C47-4C15-A7B4-AC2BAE36DC35}"/>
                </a:ext>
              </a:extLst>
            </p:cNvPr>
            <p:cNvSpPr txBox="1">
              <a:spLocks noChangeArrowheads="1"/>
            </p:cNvSpPr>
            <p:nvPr/>
          </p:nvSpPr>
          <p:spPr bwMode="auto">
            <a:xfrm>
              <a:off x="111607868" y="112800873"/>
              <a:ext cx="1508483" cy="5969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sz="2000" b="0" i="0" u="none" strike="noStrike" cap="none" normalizeH="0" baseline="0" dirty="0">
                  <a:ln>
                    <a:noFill/>
                  </a:ln>
                  <a:solidFill>
                    <a:srgbClr val="FFFF00"/>
                  </a:solidFill>
                  <a:effectLst/>
                  <a:latin typeface="Calibri" panose="020F0502020204030204" pitchFamily="34" charset="0"/>
                </a:rPr>
                <a:t>Venezuela</a:t>
              </a:r>
              <a:endParaRPr kumimoji="0" lang="en-US" altLang="en-US" sz="2000" b="0" i="0" u="none" strike="noStrike" cap="none" normalizeH="0" baseline="0" dirty="0">
                <a:ln>
                  <a:noFill/>
                </a:ln>
                <a:solidFill>
                  <a:srgbClr val="FFFF00"/>
                </a:solidFill>
                <a:effectLst/>
                <a:latin typeface="Arial" panose="020B0604020202020204" pitchFamily="34" charset="0"/>
              </a:endParaRPr>
            </a:p>
          </p:txBody>
        </p:sp>
        <p:sp>
          <p:nvSpPr>
            <p:cNvPr id="6" name="Text Box 7">
              <a:extLst>
                <a:ext uri="{FF2B5EF4-FFF2-40B4-BE49-F238E27FC236}">
                  <a16:creationId xmlns:a16="http://schemas.microsoft.com/office/drawing/2014/main" id="{2D2BF31D-1DEF-45F3-82EB-237793CF4347}"/>
                </a:ext>
              </a:extLst>
            </p:cNvPr>
            <p:cNvSpPr txBox="1">
              <a:spLocks noChangeArrowheads="1"/>
            </p:cNvSpPr>
            <p:nvPr/>
          </p:nvSpPr>
          <p:spPr bwMode="auto">
            <a:xfrm>
              <a:off x="106999775" y="110234929"/>
              <a:ext cx="1236839" cy="6084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sz="1600" b="0" i="0" u="none" strike="noStrike" cap="none" normalizeH="0" baseline="0" dirty="0">
                  <a:ln>
                    <a:noFill/>
                  </a:ln>
                  <a:solidFill>
                    <a:srgbClr val="FFFF00"/>
                  </a:solidFill>
                  <a:effectLst/>
                  <a:latin typeface="Calibri" panose="020F0502020204030204" pitchFamily="34" charset="0"/>
                </a:rPr>
                <a:t>Costa Rica</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7" name="Text Box 8">
              <a:extLst>
                <a:ext uri="{FF2B5EF4-FFF2-40B4-BE49-F238E27FC236}">
                  <a16:creationId xmlns:a16="http://schemas.microsoft.com/office/drawing/2014/main" id="{9A25884C-F96E-4F37-B3D8-C5DD599991F4}"/>
                </a:ext>
              </a:extLst>
            </p:cNvPr>
            <p:cNvSpPr txBox="1">
              <a:spLocks noChangeArrowheads="1"/>
            </p:cNvSpPr>
            <p:nvPr/>
          </p:nvSpPr>
          <p:spPr bwMode="auto">
            <a:xfrm>
              <a:off x="111781442" y="108312974"/>
              <a:ext cx="991700" cy="5969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b="0" i="0" u="none" strike="noStrike" cap="none" normalizeH="0" baseline="0" dirty="0" err="1">
                  <a:ln>
                    <a:noFill/>
                  </a:ln>
                  <a:solidFill>
                    <a:srgbClr val="FFFF00"/>
                  </a:solidFill>
                  <a:effectLst/>
                  <a:latin typeface="Calibri" panose="020F0502020204030204" pitchFamily="34" charset="0"/>
                </a:rPr>
                <a:t>Africa</a:t>
              </a:r>
              <a:endParaRPr kumimoji="0" lang="en-US" altLang="en-US" b="0" i="0" u="none" strike="noStrike" cap="none" normalizeH="0" baseline="0" dirty="0">
                <a:ln>
                  <a:noFill/>
                </a:ln>
                <a:solidFill>
                  <a:srgbClr val="FFFF00"/>
                </a:solidFill>
                <a:effectLst/>
                <a:latin typeface="Arial" panose="020B0604020202020204" pitchFamily="34" charset="0"/>
              </a:endParaRPr>
            </a:p>
          </p:txBody>
        </p:sp>
        <p:sp>
          <p:nvSpPr>
            <p:cNvPr id="8" name="Text Box 9">
              <a:extLst>
                <a:ext uri="{FF2B5EF4-FFF2-40B4-BE49-F238E27FC236}">
                  <a16:creationId xmlns:a16="http://schemas.microsoft.com/office/drawing/2014/main" id="{100EFEA7-B035-4838-A55A-AA6033635F32}"/>
                </a:ext>
              </a:extLst>
            </p:cNvPr>
            <p:cNvSpPr txBox="1">
              <a:spLocks noChangeArrowheads="1"/>
            </p:cNvSpPr>
            <p:nvPr/>
          </p:nvSpPr>
          <p:spPr bwMode="auto">
            <a:xfrm>
              <a:off x="112971630" y="109164290"/>
              <a:ext cx="1036270" cy="5540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b="0" i="0" u="none" strike="noStrike" cap="none" normalizeH="0" baseline="0" dirty="0">
                  <a:ln>
                    <a:noFill/>
                  </a:ln>
                  <a:solidFill>
                    <a:srgbClr val="FFFF00"/>
                  </a:solidFill>
                  <a:effectLst/>
                  <a:latin typeface="Calibri" panose="020F0502020204030204" pitchFamily="34" charset="0"/>
                </a:rPr>
                <a:t>India</a:t>
              </a:r>
              <a:endParaRPr kumimoji="0" lang="en-US" altLang="en-US" b="0" i="0" u="none" strike="noStrike" cap="none" normalizeH="0" baseline="0" dirty="0">
                <a:ln>
                  <a:noFill/>
                </a:ln>
                <a:solidFill>
                  <a:srgbClr val="FFFF00"/>
                </a:solidFill>
                <a:effectLst/>
                <a:latin typeface="Arial" panose="020B0604020202020204" pitchFamily="34" charset="0"/>
              </a:endParaRPr>
            </a:p>
          </p:txBody>
        </p:sp>
        <p:sp>
          <p:nvSpPr>
            <p:cNvPr id="9" name="Text Box 10">
              <a:extLst>
                <a:ext uri="{FF2B5EF4-FFF2-40B4-BE49-F238E27FC236}">
                  <a16:creationId xmlns:a16="http://schemas.microsoft.com/office/drawing/2014/main" id="{09CE331A-FA7E-4560-8126-1F958242757D}"/>
                </a:ext>
              </a:extLst>
            </p:cNvPr>
            <p:cNvSpPr txBox="1">
              <a:spLocks noChangeArrowheads="1"/>
            </p:cNvSpPr>
            <p:nvPr/>
          </p:nvSpPr>
          <p:spPr bwMode="auto">
            <a:xfrm>
              <a:off x="109703545" y="108209744"/>
              <a:ext cx="1036271" cy="5540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sz="2400" b="0" i="0" u="none" strike="noStrike" cap="none" normalizeH="0" baseline="0" dirty="0">
                  <a:ln>
                    <a:noFill/>
                  </a:ln>
                  <a:solidFill>
                    <a:srgbClr val="FFFF00"/>
                  </a:solidFill>
                  <a:effectLst/>
                  <a:latin typeface="Calibri" panose="020F0502020204030204" pitchFamily="34" charset="0"/>
                </a:rPr>
                <a:t>Aisa</a:t>
              </a:r>
              <a:endParaRPr kumimoji="0" lang="en-US" altLang="en-US" sz="2400" b="0" i="0" u="none" strike="noStrike" cap="none" normalizeH="0" baseline="0" dirty="0">
                <a:ln>
                  <a:noFill/>
                </a:ln>
                <a:solidFill>
                  <a:srgbClr val="FFFF00"/>
                </a:solidFill>
                <a:effectLst/>
                <a:latin typeface="Arial" panose="020B0604020202020204" pitchFamily="34" charset="0"/>
              </a:endParaRPr>
            </a:p>
          </p:txBody>
        </p:sp>
        <p:sp>
          <p:nvSpPr>
            <p:cNvPr id="10" name="Text Box 11">
              <a:extLst>
                <a:ext uri="{FF2B5EF4-FFF2-40B4-BE49-F238E27FC236}">
                  <a16:creationId xmlns:a16="http://schemas.microsoft.com/office/drawing/2014/main" id="{AD8FF4B2-8DAD-4C59-8966-3921CE3F4B9D}"/>
                </a:ext>
              </a:extLst>
            </p:cNvPr>
            <p:cNvSpPr txBox="1">
              <a:spLocks noChangeArrowheads="1"/>
            </p:cNvSpPr>
            <p:nvPr/>
          </p:nvSpPr>
          <p:spPr bwMode="auto">
            <a:xfrm>
              <a:off x="109229517" y="111297052"/>
              <a:ext cx="1154799" cy="5969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b="0" i="0" u="none" strike="noStrike" cap="none" normalizeH="0" baseline="0" dirty="0" err="1">
                  <a:ln>
                    <a:noFill/>
                  </a:ln>
                  <a:solidFill>
                    <a:srgbClr val="FFFF00"/>
                  </a:solidFill>
                  <a:effectLst/>
                  <a:latin typeface="Calibri" panose="020F0502020204030204" pitchFamily="34" charset="0"/>
                </a:rPr>
                <a:t>Ecuador</a:t>
              </a:r>
              <a:r>
                <a:rPr kumimoji="0" lang="es-EC" altLang="en-US" sz="1100" b="0" i="0" u="none" strike="noStrike" cap="none" normalizeH="0" baseline="0" dirty="0" err="1">
                  <a:ln>
                    <a:noFill/>
                  </a:ln>
                  <a:solidFill>
                    <a:srgbClr val="B40C44"/>
                  </a:solidFill>
                  <a:effectLst/>
                  <a:latin typeface="Calibri" panose="020F0502020204030204" pitchFamily="34" charset="0"/>
                </a:rPr>
                <a:t>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12">
              <a:extLst>
                <a:ext uri="{FF2B5EF4-FFF2-40B4-BE49-F238E27FC236}">
                  <a16:creationId xmlns:a16="http://schemas.microsoft.com/office/drawing/2014/main" id="{4D7D220B-563B-48F0-BFDD-296664B6800D}"/>
                </a:ext>
              </a:extLst>
            </p:cNvPr>
            <p:cNvSpPr txBox="1">
              <a:spLocks noChangeArrowheads="1"/>
            </p:cNvSpPr>
            <p:nvPr/>
          </p:nvSpPr>
          <p:spPr bwMode="auto">
            <a:xfrm>
              <a:off x="112277292" y="110935200"/>
              <a:ext cx="1281410" cy="45919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sz="2400" b="0" i="0" u="none" strike="noStrike" cap="none" normalizeH="0" baseline="0" dirty="0">
                  <a:ln>
                    <a:noFill/>
                  </a:ln>
                  <a:solidFill>
                    <a:srgbClr val="FFFF00"/>
                  </a:solidFill>
                  <a:effectLst/>
                  <a:latin typeface="Calibri" panose="020F0502020204030204" pitchFamily="34" charset="0"/>
                </a:rPr>
                <a:t>   </a:t>
              </a:r>
              <a:r>
                <a:rPr kumimoji="0" lang="es-EC" altLang="en-US" sz="2400" b="0" i="0" u="none" strike="noStrike" cap="none" normalizeH="0" baseline="0" dirty="0" err="1">
                  <a:ln>
                    <a:noFill/>
                  </a:ln>
                  <a:solidFill>
                    <a:srgbClr val="FFFF00"/>
                  </a:solidFill>
                  <a:effectLst/>
                  <a:latin typeface="Calibri" panose="020F0502020204030204" pitchFamily="34" charset="0"/>
                </a:rPr>
                <a:t>Mexico</a:t>
              </a:r>
              <a:endParaRPr kumimoji="0" lang="es-EC" altLang="en-US" sz="2400" b="0" i="0" u="none" strike="noStrike" cap="none" normalizeH="0" baseline="0" dirty="0">
                <a:ln>
                  <a:noFill/>
                </a:ln>
                <a:solidFill>
                  <a:srgbClr val="FFFF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FFFF00"/>
                </a:solidFill>
                <a:effectLst/>
                <a:latin typeface="Arial" panose="020B0604020202020204" pitchFamily="34" charset="0"/>
              </a:endParaRPr>
            </a:p>
          </p:txBody>
        </p:sp>
      </p:grpSp>
      <p:sp>
        <p:nvSpPr>
          <p:cNvPr id="12" name="Rectangle 11">
            <a:extLst>
              <a:ext uri="{FF2B5EF4-FFF2-40B4-BE49-F238E27FC236}">
                <a16:creationId xmlns:a16="http://schemas.microsoft.com/office/drawing/2014/main" id="{A7A84D7C-763B-453D-AFF9-1A07A2A7600E}"/>
              </a:ext>
            </a:extLst>
          </p:cNvPr>
          <p:cNvSpPr/>
          <p:nvPr/>
        </p:nvSpPr>
        <p:spPr>
          <a:xfrm>
            <a:off x="5784112" y="159489"/>
            <a:ext cx="6407888" cy="7388626"/>
          </a:xfrm>
          <a:prstGeom prst="rect">
            <a:avLst/>
          </a:prstGeom>
        </p:spPr>
        <p:txBody>
          <a:bodyPr wrap="square">
            <a:spAutoFit/>
          </a:bodyPr>
          <a:lstStyle/>
          <a:p>
            <a:pPr>
              <a:lnSpc>
                <a:spcPts val="2700"/>
              </a:lnSpc>
            </a:pPr>
            <a:r>
              <a:rPr lang="es-ES" sz="2800" i="1" kern="1400" dirty="0">
                <a:latin typeface="Times New Roman" panose="02020603050405020304" pitchFamily="18" charset="0"/>
              </a:rPr>
              <a:t>Mirando al mundo contextual de nuestros estudiantes como un sistema solar. </a:t>
            </a:r>
          </a:p>
          <a:p>
            <a:pPr>
              <a:lnSpc>
                <a:spcPts val="2700"/>
              </a:lnSpc>
            </a:pPr>
            <a:endParaRPr lang="es-ES" sz="2800" i="1" kern="1400" dirty="0">
              <a:latin typeface="Times New Roman" panose="02020603050405020304" pitchFamily="18" charset="0"/>
            </a:endParaRPr>
          </a:p>
          <a:p>
            <a:pPr>
              <a:lnSpc>
                <a:spcPts val="2700"/>
              </a:lnSpc>
            </a:pPr>
            <a:r>
              <a:rPr lang="es-ES" kern="1400" dirty="0">
                <a:latin typeface="Times New Roman" panose="02020603050405020304" pitchFamily="18" charset="0"/>
              </a:rPr>
              <a:t>Aquí hay una conectividad entre los "mundos" de nuestros estudiantes regionales y un reconocimiento del contexto cultural local al mismo tiempo. La capacidad de CETI a crear una conexión internacional entre los mundos contextuales de nuestros alumnos, al mismo tiempo a estimular una reflexión teológica, los ayudará a ver el universo más grande a medida que su cosmovisión bíblica se desarrolle y su contexto social crezca.</a:t>
            </a:r>
          </a:p>
          <a:p>
            <a:pPr>
              <a:lnSpc>
                <a:spcPts val="2700"/>
              </a:lnSpc>
            </a:pPr>
            <a:endParaRPr lang="es-ES" sz="800" kern="1400" dirty="0">
              <a:solidFill>
                <a:schemeClr val="accent5">
                  <a:lumMod val="20000"/>
                  <a:lumOff val="80000"/>
                </a:schemeClr>
              </a:solidFill>
              <a:latin typeface="Times New Roman" panose="02020603050405020304" pitchFamily="18" charset="0"/>
            </a:endParaRPr>
          </a:p>
          <a:p>
            <a:pPr>
              <a:lnSpc>
                <a:spcPts val="2700"/>
              </a:lnSpc>
            </a:pPr>
            <a:r>
              <a:rPr lang="en-US" dirty="0">
                <a:latin typeface="Times New Roman" panose="02020603050405020304" pitchFamily="18" charset="0"/>
                <a:cs typeface="Times New Roman" panose="02020603050405020304" pitchFamily="18" charset="0"/>
              </a:rPr>
              <a:t>Creo que </a:t>
            </a:r>
            <a:r>
              <a:rPr lang="en-US" dirty="0" err="1">
                <a:latin typeface="Times New Roman" panose="02020603050405020304" pitchFamily="18" charset="0"/>
                <a:cs typeface="Times New Roman" panose="02020603050405020304" pitchFamily="18" charset="0"/>
              </a:rPr>
              <a:t>cuando</a:t>
            </a:r>
            <a:r>
              <a:rPr lang="en-US" dirty="0">
                <a:latin typeface="Times New Roman" panose="02020603050405020304" pitchFamily="18" charset="0"/>
                <a:cs typeface="Times New Roman" panose="02020603050405020304" pitchFamily="18" charset="0"/>
              </a:rPr>
              <a:t> un </a:t>
            </a:r>
            <a:r>
              <a:rPr lang="en-US" dirty="0" err="1">
                <a:latin typeface="Times New Roman" panose="02020603050405020304" pitchFamily="18" charset="0"/>
                <a:cs typeface="Times New Roman" panose="02020603050405020304" pitchFamily="18" charset="0"/>
              </a:rPr>
              <a:t>centro</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capacitación</a:t>
            </a:r>
            <a:r>
              <a:rPr lang="en-US" dirty="0">
                <a:latin typeface="Times New Roman" panose="02020603050405020304" pitchFamily="18" charset="0"/>
                <a:cs typeface="Times New Roman" panose="02020603050405020304" pitchFamily="18" charset="0"/>
              </a:rPr>
              <a:t> CETI </a:t>
            </a:r>
            <a:r>
              <a:rPr lang="en-US" dirty="0" err="1">
                <a:latin typeface="Times New Roman" panose="02020603050405020304" pitchFamily="18" charset="0"/>
                <a:cs typeface="Times New Roman" panose="02020603050405020304" pitchFamily="18" charset="0"/>
              </a:rPr>
              <a:t>tiene</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flexibilidad</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diseñar</a:t>
            </a:r>
            <a:r>
              <a:rPr lang="en-US" dirty="0">
                <a:latin typeface="Times New Roman" panose="02020603050405020304" pitchFamily="18" charset="0"/>
                <a:cs typeface="Times New Roman" panose="02020603050405020304" pitchFamily="18" charset="0"/>
              </a:rPr>
              <a:t> un </a:t>
            </a:r>
            <a:r>
              <a:rPr lang="en-US" dirty="0" err="1">
                <a:latin typeface="Times New Roman" panose="02020603050405020304" pitchFamily="18" charset="0"/>
                <a:cs typeface="Times New Roman" panose="02020603050405020304" pitchFamily="18" charset="0"/>
              </a:rPr>
              <a:t>programa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alineado</a:t>
            </a:r>
            <a:r>
              <a:rPr lang="en-US" dirty="0">
                <a:latin typeface="Times New Roman" panose="02020603050405020304" pitchFamily="18" charset="0"/>
                <a:cs typeface="Times New Roman" panose="02020603050405020304" pitchFamily="18" charset="0"/>
              </a:rPr>
              <a:t> con la </a:t>
            </a:r>
            <a:r>
              <a:rPr lang="en-US" dirty="0" err="1">
                <a:latin typeface="Times New Roman" panose="02020603050405020304" pitchFamily="18" charset="0"/>
                <a:cs typeface="Times New Roman" panose="02020603050405020304" pitchFamily="18" charset="0"/>
              </a:rPr>
              <a:t>economía</a:t>
            </a:r>
            <a:r>
              <a:rPr lang="en-US" dirty="0">
                <a:latin typeface="Times New Roman" panose="02020603050405020304" pitchFamily="18" charset="0"/>
                <a:cs typeface="Times New Roman" panose="02020603050405020304" pitchFamily="18" charset="0"/>
              </a:rPr>
              <a:t> local de </a:t>
            </a:r>
            <a:r>
              <a:rPr lang="en-US" dirty="0" err="1">
                <a:latin typeface="Times New Roman" panose="02020603050405020304" pitchFamily="18" charset="0"/>
                <a:cs typeface="Times New Roman" panose="02020603050405020304" pitchFamily="18" charset="0"/>
              </a:rPr>
              <a:t>nuestros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estudiantes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tiene</a:t>
            </a:r>
            <a:r>
              <a:rPr lang="en-US" dirty="0">
                <a:latin typeface="Times New Roman" panose="02020603050405020304" pitchFamily="18" charset="0"/>
                <a:cs typeface="Times New Roman" panose="02020603050405020304" pitchFamily="18" charset="0"/>
              </a:rPr>
              <a:t> el </a:t>
            </a:r>
            <a:r>
              <a:rPr lang="en-US" dirty="0" err="1">
                <a:latin typeface="Times New Roman" panose="02020603050405020304" pitchFamily="18" charset="0"/>
                <a:cs typeface="Times New Roman" panose="02020603050405020304" pitchFamily="18" charset="0"/>
              </a:rPr>
              <a:t>potencial</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impactar</a:t>
            </a:r>
            <a:r>
              <a:rPr lang="en-US" dirty="0">
                <a:latin typeface="Times New Roman" panose="02020603050405020304" pitchFamily="18" charset="0"/>
                <a:cs typeface="Times New Roman" panose="02020603050405020304" pitchFamily="18" charset="0"/>
              </a:rPr>
              <a:t> no solo la </a:t>
            </a:r>
            <a:r>
              <a:rPr lang="en-US" dirty="0" err="1">
                <a:latin typeface="Times New Roman" panose="02020603050405020304" pitchFamily="18" charset="0"/>
                <a:cs typeface="Times New Roman" panose="02020603050405020304" pitchFamily="18" charset="0"/>
              </a:rPr>
              <a:t>atmósfera</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su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mundo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sino</a:t>
            </a:r>
            <a:r>
              <a:rPr lang="en-US" dirty="0">
                <a:latin typeface="Times New Roman" panose="02020603050405020304" pitchFamily="18" charset="0"/>
                <a:cs typeface="Times New Roman" panose="02020603050405020304" pitchFamily="18" charset="0"/>
              </a:rPr>
              <a:t> que </a:t>
            </a:r>
            <a:r>
              <a:rPr lang="en-US" dirty="0" err="1">
                <a:latin typeface="Times New Roman" panose="02020603050405020304" pitchFamily="18" charset="0"/>
                <a:cs typeface="Times New Roman" panose="02020603050405020304" pitchFamily="18" charset="0"/>
              </a:rPr>
              <a:t>puede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penetrar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estratosfera</a:t>
            </a:r>
            <a:r>
              <a:rPr lang="en-US" dirty="0">
                <a:latin typeface="Times New Roman" panose="02020603050405020304" pitchFamily="18" charset="0"/>
                <a:cs typeface="Times New Roman" panose="02020603050405020304" pitchFamily="18" charset="0"/>
              </a:rPr>
              <a:t> y </a:t>
            </a:r>
            <a:r>
              <a:rPr lang="en-US" dirty="0" err="1">
                <a:latin typeface="Times New Roman" panose="02020603050405020304" pitchFamily="18" charset="0"/>
                <a:cs typeface="Times New Roman" panose="02020603050405020304" pitchFamily="18" charset="0"/>
              </a:rPr>
              <a:t>lanzarlos</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nuevas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alturas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donde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puede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contemplar</a:t>
            </a:r>
            <a:r>
              <a:rPr lang="en-US" dirty="0">
                <a:latin typeface="Times New Roman" panose="02020603050405020304" pitchFamily="18" charset="0"/>
                <a:cs typeface="Times New Roman" panose="02020603050405020304" pitchFamily="18" charset="0"/>
              </a:rPr>
              <a:t> y </a:t>
            </a:r>
            <a:r>
              <a:rPr lang="en-US" dirty="0" err="1">
                <a:latin typeface="Times New Roman" panose="02020603050405020304" pitchFamily="18" charset="0"/>
                <a:cs typeface="Times New Roman" panose="02020603050405020304" pitchFamily="18" charset="0"/>
              </a:rPr>
              <a:t>reflejar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como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un </a:t>
            </a:r>
            <a:r>
              <a:rPr lang="en-US" dirty="0" err="1">
                <a:latin typeface="Times New Roman" panose="02020603050405020304" pitchFamily="18" charset="0"/>
                <a:cs typeface="Times New Roman" panose="02020603050405020304" pitchFamily="18" charset="0"/>
              </a:rPr>
              <a:t>espejo</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gloria</a:t>
            </a:r>
            <a:r>
              <a:rPr lang="en-US" dirty="0">
                <a:latin typeface="Times New Roman" panose="02020603050405020304" pitchFamily="18" charset="0"/>
                <a:cs typeface="Times New Roman" panose="02020603050405020304" pitchFamily="18" charset="0"/>
              </a:rPr>
              <a:t> de Dios a </a:t>
            </a:r>
            <a:r>
              <a:rPr lang="en-US" dirty="0" err="1">
                <a:latin typeface="Times New Roman" panose="02020603050405020304" pitchFamily="18" charset="0"/>
                <a:cs typeface="Times New Roman" panose="02020603050405020304" pitchFamily="18" charset="0"/>
              </a:rPr>
              <a:t>otros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mundos</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medida</a:t>
            </a:r>
            <a:r>
              <a:rPr lang="en-US" dirty="0">
                <a:latin typeface="Times New Roman" panose="02020603050405020304" pitchFamily="18" charset="0"/>
                <a:cs typeface="Times New Roman" panose="02020603050405020304" pitchFamily="18" charset="0"/>
              </a:rPr>
              <a:t> que se </a:t>
            </a:r>
            <a:r>
              <a:rPr lang="en-US" dirty="0" err="1">
                <a:latin typeface="Times New Roman" panose="02020603050405020304" pitchFamily="18" charset="0"/>
                <a:cs typeface="Times New Roman" panose="02020603050405020304" pitchFamily="18" charset="0"/>
              </a:rPr>
              <a:t>transforman</a:t>
            </a:r>
            <a:r>
              <a:rPr lang="en-US" dirty="0">
                <a:latin typeface="Times New Roman" panose="02020603050405020304" pitchFamily="18" charset="0"/>
                <a:cs typeface="Times New Roman" panose="02020603050405020304" pitchFamily="18" charset="0"/>
              </a:rPr>
              <a:t> de Gloria a Gloria (2 Cor. 3:18).</a:t>
            </a:r>
          </a:p>
          <a:p>
            <a:pPr>
              <a:lnSpc>
                <a:spcPts val="2700"/>
              </a:lnSpc>
            </a:pPr>
            <a:endParaRPr lang="es-ES" sz="800" kern="1400" dirty="0">
              <a:solidFill>
                <a:schemeClr val="accent5">
                  <a:lumMod val="20000"/>
                  <a:lumOff val="80000"/>
                </a:schemeClr>
              </a:solidFill>
              <a:latin typeface="Calibri" panose="020F0502020204030204" pitchFamily="34" charset="0"/>
            </a:endParaRPr>
          </a:p>
          <a:p>
            <a:pPr>
              <a:lnSpc>
                <a:spcPts val="2700"/>
              </a:lnSpc>
            </a:pPr>
            <a:r>
              <a:rPr lang="es-ES" kern="1400" dirty="0">
                <a:solidFill>
                  <a:srgbClr val="222222"/>
                </a:solidFill>
                <a:latin typeface="Times New Roman" panose="02020603050405020304" pitchFamily="18" charset="0"/>
              </a:rPr>
              <a:t> </a:t>
            </a:r>
            <a:endParaRPr lang="es-ES" sz="800" kern="1400" dirty="0">
              <a:solidFill>
                <a:srgbClr val="000000"/>
              </a:solidFill>
              <a:latin typeface="Calibri" panose="020F0502020204030204" pitchFamily="34" charset="0"/>
            </a:endParaRPr>
          </a:p>
          <a:p>
            <a:pPr>
              <a:lnSpc>
                <a:spcPct val="107000"/>
              </a:lnSpc>
              <a:spcAft>
                <a:spcPts val="800"/>
              </a:spcAft>
            </a:pPr>
            <a:r>
              <a:rPr lang="es-ES" sz="800" kern="1400" dirty="0">
                <a:solidFill>
                  <a:srgbClr val="000000"/>
                </a:solidFill>
                <a:latin typeface="Calibri" panose="020F0502020204030204" pitchFamily="34" charset="0"/>
              </a:rPr>
              <a:t> </a:t>
            </a:r>
          </a:p>
          <a:p>
            <a:pPr>
              <a:lnSpc>
                <a:spcPct val="119000"/>
              </a:lnSpc>
              <a:spcAft>
                <a:spcPts val="600"/>
              </a:spcAft>
            </a:pPr>
            <a:r>
              <a:rPr lang="es-ES" sz="800" kern="1400" dirty="0">
                <a:solidFill>
                  <a:srgbClr val="000000"/>
                </a:solidFill>
                <a:latin typeface="Calibri" panose="020F0502020204030204" pitchFamily="34" charset="0"/>
              </a:rPr>
              <a:t> </a:t>
            </a:r>
            <a:endParaRPr lang="es-ES" sz="8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828894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75633-6FDE-4D68-BA20-678344DB0138}"/>
              </a:ext>
            </a:extLst>
          </p:cNvPr>
          <p:cNvPicPr>
            <a:picLocks noChangeAspect="1"/>
          </p:cNvPicPr>
          <p:nvPr/>
        </p:nvPicPr>
        <p:blipFill rotWithShape="1">
          <a:blip r:embed="rId2">
            <a:extLst>
              <a:ext uri="{28A0092B-C50C-407E-A947-70E740481C1C}">
                <a14:useLocalDpi xmlns:a14="http://schemas.microsoft.com/office/drawing/2010/main" val="0"/>
              </a:ext>
            </a:extLst>
          </a:blip>
          <a:srcRect l="2338" t="3897" r="2985" b="5947"/>
          <a:stretch/>
        </p:blipFill>
        <p:spPr>
          <a:xfrm>
            <a:off x="1353044" y="0"/>
            <a:ext cx="9634768" cy="6857999"/>
          </a:xfrm>
          <a:prstGeom prst="rect">
            <a:avLst/>
          </a:prstGeom>
        </p:spPr>
      </p:pic>
      <p:sp>
        <p:nvSpPr>
          <p:cNvPr id="4" name="TextBox 3">
            <a:extLst>
              <a:ext uri="{FF2B5EF4-FFF2-40B4-BE49-F238E27FC236}">
                <a16:creationId xmlns:a16="http://schemas.microsoft.com/office/drawing/2014/main" id="{88C7B231-0121-4D6F-B862-5D344E68D78F}"/>
              </a:ext>
            </a:extLst>
          </p:cNvPr>
          <p:cNvSpPr txBox="1"/>
          <p:nvPr/>
        </p:nvSpPr>
        <p:spPr>
          <a:xfrm>
            <a:off x="1353044" y="148855"/>
            <a:ext cx="9634768" cy="369332"/>
          </a:xfrm>
          <a:prstGeom prst="rect">
            <a:avLst/>
          </a:prstGeom>
          <a:noFill/>
        </p:spPr>
        <p:txBody>
          <a:bodyPr wrap="square" rtlCol="0">
            <a:spAutoFit/>
          </a:bodyPr>
          <a:lstStyle/>
          <a:p>
            <a:pPr algn="ctr"/>
            <a:r>
              <a:rPr lang="es-ES" dirty="0">
                <a:solidFill>
                  <a:schemeClr val="bg1"/>
                </a:solidFill>
                <a:latin typeface="Cooper Black" panose="0208090404030B020404" pitchFamily="18" charset="0"/>
              </a:rPr>
              <a:t>La Filosofía de la Educación Teológica Quichua - Andragogía Contextualizada</a:t>
            </a:r>
          </a:p>
        </p:txBody>
      </p:sp>
      <p:sp>
        <p:nvSpPr>
          <p:cNvPr id="5" name="TextBox 4">
            <a:extLst>
              <a:ext uri="{FF2B5EF4-FFF2-40B4-BE49-F238E27FC236}">
                <a16:creationId xmlns:a16="http://schemas.microsoft.com/office/drawing/2014/main" id="{B689D18E-4704-4583-9F79-30281C9DA447}"/>
              </a:ext>
            </a:extLst>
          </p:cNvPr>
          <p:cNvSpPr txBox="1"/>
          <p:nvPr/>
        </p:nvSpPr>
        <p:spPr>
          <a:xfrm>
            <a:off x="1398280" y="795185"/>
            <a:ext cx="4473599" cy="3416320"/>
          </a:xfrm>
          <a:prstGeom prst="rect">
            <a:avLst/>
          </a:prstGeom>
          <a:noFill/>
        </p:spPr>
        <p:txBody>
          <a:bodyPr wrap="square" rtlCol="0">
            <a:spAutoFit/>
          </a:bodyPr>
          <a:lstStyle/>
          <a:p>
            <a:endParaRPr lang="es-ES" sz="2000" b="1" dirty="0">
              <a:solidFill>
                <a:schemeClr val="bg1"/>
              </a:solidFill>
            </a:endParaRPr>
          </a:p>
          <a:p>
            <a:r>
              <a:rPr lang="es-ES" sz="2000" b="1" dirty="0">
                <a:solidFill>
                  <a:schemeClr val="bg1"/>
                </a:solidFill>
              </a:rPr>
              <a:t>Cómo navegar los mares tormentosos de la educación teológica atreves </a:t>
            </a:r>
          </a:p>
          <a:p>
            <a:r>
              <a:rPr lang="es-ES" sz="2000" b="1" dirty="0">
                <a:solidFill>
                  <a:schemeClr val="bg1"/>
                </a:solidFill>
              </a:rPr>
              <a:t>de un programa educativa estratégica</a:t>
            </a:r>
          </a:p>
          <a:p>
            <a:endParaRPr lang="es-ES" b="1" dirty="0">
              <a:solidFill>
                <a:schemeClr val="bg1"/>
              </a:solidFill>
              <a:latin typeface="Calibri" panose="020F0502020204030204" pitchFamily="34" charset="0"/>
              <a:cs typeface="Calibri" panose="020F0502020204030204" pitchFamily="34" charset="0"/>
            </a:endParaRPr>
          </a:p>
          <a:p>
            <a:endParaRPr lang="es-ES" sz="1200" dirty="0">
              <a:solidFill>
                <a:schemeClr val="bg1"/>
              </a:solidFill>
              <a:latin typeface="Calibri" panose="020F0502020204030204" pitchFamily="34" charset="0"/>
              <a:cs typeface="Calibri" panose="020F0502020204030204" pitchFamily="34" charset="0"/>
            </a:endParaRPr>
          </a:p>
          <a:p>
            <a:endParaRPr lang="es-ES" dirty="0">
              <a:solidFill>
                <a:srgbClr val="C00000"/>
              </a:solidFill>
              <a:latin typeface="Calibri" panose="020F0502020204030204" pitchFamily="34" charset="0"/>
              <a:cs typeface="Calibri" panose="020F0502020204030204" pitchFamily="34" charset="0"/>
            </a:endParaRPr>
          </a:p>
          <a:p>
            <a:r>
              <a:rPr lang="es-ES" sz="1400" b="1" dirty="0">
                <a:solidFill>
                  <a:srgbClr val="C00000"/>
                </a:solidFill>
                <a:latin typeface="Calibri" panose="020F0502020204030204" pitchFamily="34" charset="0"/>
                <a:cs typeface="Calibri" panose="020F0502020204030204" pitchFamily="34" charset="0"/>
              </a:rPr>
              <a:t>Presentada por</a:t>
            </a:r>
          </a:p>
          <a:p>
            <a:r>
              <a:rPr lang="es-ES" sz="1400" b="1" dirty="0">
                <a:solidFill>
                  <a:srgbClr val="C00000"/>
                </a:solidFill>
                <a:latin typeface="Calibri" panose="020F0502020204030204" pitchFamily="34" charset="0"/>
                <a:cs typeface="Calibri" panose="020F0502020204030204" pitchFamily="34" charset="0"/>
              </a:rPr>
              <a:t>Pastor David Hunter</a:t>
            </a:r>
          </a:p>
          <a:p>
            <a:r>
              <a:rPr lang="es-ES" sz="1400" b="1" dirty="0">
                <a:solidFill>
                  <a:srgbClr val="C00000"/>
                </a:solidFill>
                <a:latin typeface="Calibri" panose="020F0502020204030204" pitchFamily="34" charset="0"/>
                <a:cs typeface="Calibri" panose="020F0502020204030204" pitchFamily="34" charset="0"/>
              </a:rPr>
              <a:t>Director del CETI</a:t>
            </a:r>
          </a:p>
          <a:p>
            <a:r>
              <a:rPr lang="es-ES" sz="1400" b="1" dirty="0">
                <a:solidFill>
                  <a:srgbClr val="C00000"/>
                </a:solidFill>
                <a:latin typeface="Calibri" panose="020F0502020204030204" pitchFamily="34" charset="0"/>
                <a:cs typeface="Calibri" panose="020F0502020204030204" pitchFamily="34" charset="0"/>
              </a:rPr>
              <a:t>(El Centro de Educación -</a:t>
            </a:r>
          </a:p>
          <a:p>
            <a:r>
              <a:rPr lang="es-ES" sz="1400" b="1" dirty="0">
                <a:solidFill>
                  <a:srgbClr val="C00000"/>
                </a:solidFill>
                <a:latin typeface="Calibri" panose="020F0502020204030204" pitchFamily="34" charset="0"/>
                <a:cs typeface="Calibri" panose="020F0502020204030204" pitchFamily="34" charset="0"/>
              </a:rPr>
              <a:t>Teológica Internacional)</a:t>
            </a:r>
          </a:p>
          <a:p>
            <a:endParaRPr lang="es-ES" b="1"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41D17FD-B32C-4C12-A936-25E6F430B3C3}"/>
              </a:ext>
            </a:extLst>
          </p:cNvPr>
          <p:cNvSpPr txBox="1"/>
          <p:nvPr/>
        </p:nvSpPr>
        <p:spPr>
          <a:xfrm>
            <a:off x="1353044" y="5934670"/>
            <a:ext cx="8293396" cy="646331"/>
          </a:xfrm>
          <a:prstGeom prst="rect">
            <a:avLst/>
          </a:prstGeom>
          <a:noFill/>
        </p:spPr>
        <p:txBody>
          <a:bodyPr wrap="square" rtlCol="0">
            <a:spAutoFit/>
          </a:bodyPr>
          <a:lstStyle/>
          <a:p>
            <a:endParaRPr lang="es-ES" dirty="0">
              <a:solidFill>
                <a:schemeClr val="bg1"/>
              </a:solidFill>
              <a:latin typeface="Cooper Black" panose="0208090404030B020404" pitchFamily="18" charset="0"/>
            </a:endParaRPr>
          </a:p>
          <a:p>
            <a:endParaRPr lang="es-ES" dirty="0">
              <a:solidFill>
                <a:schemeClr val="bg1"/>
              </a:solidFill>
              <a:latin typeface="Cooper Black" panose="0208090404030B020404" pitchFamily="18" charset="0"/>
            </a:endParaRPr>
          </a:p>
        </p:txBody>
      </p:sp>
      <p:sp>
        <p:nvSpPr>
          <p:cNvPr id="8" name="TextBox 7">
            <a:extLst>
              <a:ext uri="{FF2B5EF4-FFF2-40B4-BE49-F238E27FC236}">
                <a16:creationId xmlns:a16="http://schemas.microsoft.com/office/drawing/2014/main" id="{038CD4AD-8CD9-453B-BFC4-02E8BC329C4D}"/>
              </a:ext>
            </a:extLst>
          </p:cNvPr>
          <p:cNvSpPr txBox="1"/>
          <p:nvPr/>
        </p:nvSpPr>
        <p:spPr>
          <a:xfrm>
            <a:off x="7433832" y="810191"/>
            <a:ext cx="3359888" cy="2492990"/>
          </a:xfrm>
          <a:prstGeom prst="rect">
            <a:avLst/>
          </a:prstGeom>
          <a:noFill/>
        </p:spPr>
        <p:txBody>
          <a:bodyPr wrap="square" rtlCol="0">
            <a:spAutoFit/>
          </a:bodyPr>
          <a:lstStyle/>
          <a:p>
            <a:endParaRPr lang="es-ES" b="1" i="1" dirty="0">
              <a:solidFill>
                <a:srgbClr val="C00000"/>
              </a:solidFill>
              <a:latin typeface="Calibri" panose="020F0502020204030204" pitchFamily="34" charset="0"/>
              <a:cs typeface="Calibri" panose="020F0502020204030204" pitchFamily="34" charset="0"/>
            </a:endParaRPr>
          </a:p>
          <a:p>
            <a:r>
              <a:rPr lang="es-ES" b="1" i="1" dirty="0">
                <a:solidFill>
                  <a:srgbClr val="C00000"/>
                </a:solidFill>
                <a:latin typeface="Calibri" panose="020F0502020204030204" pitchFamily="34" charset="0"/>
                <a:cs typeface="Calibri" panose="020F0502020204030204" pitchFamily="34" charset="0"/>
              </a:rPr>
              <a:t>Taller para la formación de docentes y administradores de seminarios teológicos</a:t>
            </a:r>
          </a:p>
          <a:p>
            <a:endParaRPr lang="es-ES" b="1" dirty="0">
              <a:solidFill>
                <a:schemeClr val="bg1"/>
              </a:solidFill>
              <a:latin typeface="Calibri" panose="020F0502020204030204" pitchFamily="34" charset="0"/>
              <a:cs typeface="Calibri" panose="020F0502020204030204" pitchFamily="34" charset="0"/>
            </a:endParaRPr>
          </a:p>
          <a:p>
            <a:r>
              <a:rPr lang="es-ES" b="1" dirty="0">
                <a:solidFill>
                  <a:schemeClr val="bg1"/>
                </a:solidFill>
                <a:latin typeface="Calibri" panose="020F0502020204030204" pitchFamily="34" charset="0"/>
                <a:cs typeface="Calibri" panose="020F0502020204030204" pitchFamily="34" charset="0"/>
              </a:rPr>
              <a:t>9 Dic en la cede </a:t>
            </a:r>
          </a:p>
          <a:p>
            <a:r>
              <a:rPr lang="es-ES" b="1" dirty="0">
                <a:solidFill>
                  <a:schemeClr val="bg1"/>
                </a:solidFill>
                <a:latin typeface="Calibri" panose="020F0502020204030204" pitchFamily="34" charset="0"/>
                <a:cs typeface="Calibri" panose="020F0502020204030204" pitchFamily="34" charset="0"/>
              </a:rPr>
              <a:t>de la COPAEQUE</a:t>
            </a:r>
          </a:p>
          <a:p>
            <a:r>
              <a:rPr lang="es-ES" sz="1200" b="1" dirty="0">
                <a:solidFill>
                  <a:schemeClr val="bg1"/>
                </a:solidFill>
                <a:latin typeface="Calibri" panose="020F0502020204030204" pitchFamily="34" charset="0"/>
                <a:cs typeface="Calibri" panose="020F0502020204030204" pitchFamily="34" charset="0"/>
              </a:rPr>
              <a:t>Colta </a:t>
            </a:r>
            <a:r>
              <a:rPr lang="es-ES" sz="1200" b="1" dirty="0" err="1">
                <a:solidFill>
                  <a:schemeClr val="bg1"/>
                </a:solidFill>
                <a:latin typeface="Calibri" panose="020F0502020204030204" pitchFamily="34" charset="0"/>
                <a:cs typeface="Calibri" panose="020F0502020204030204" pitchFamily="34" charset="0"/>
              </a:rPr>
              <a:t>Majipamba</a:t>
            </a:r>
            <a:endParaRPr lang="es-ES" sz="1200" dirty="0">
              <a:solidFill>
                <a:schemeClr val="bg1"/>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772198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1D9DAC-9605-4472-99BF-26230D5945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92462" cy="6858000"/>
          </a:xfrm>
          <a:prstGeom prst="rect">
            <a:avLst/>
          </a:prstGeom>
        </p:spPr>
      </p:pic>
      <p:sp>
        <p:nvSpPr>
          <p:cNvPr id="5" name="TextBox 4">
            <a:extLst>
              <a:ext uri="{FF2B5EF4-FFF2-40B4-BE49-F238E27FC236}">
                <a16:creationId xmlns:a16="http://schemas.microsoft.com/office/drawing/2014/main" id="{47A71323-332C-42C1-B919-B10CDA58EE07}"/>
              </a:ext>
            </a:extLst>
          </p:cNvPr>
          <p:cNvSpPr txBox="1"/>
          <p:nvPr/>
        </p:nvSpPr>
        <p:spPr>
          <a:xfrm>
            <a:off x="6843824" y="243512"/>
            <a:ext cx="5348176" cy="6001643"/>
          </a:xfrm>
          <a:prstGeom prst="rect">
            <a:avLst/>
          </a:prstGeom>
          <a:noFill/>
        </p:spPr>
        <p:txBody>
          <a:bodyPr wrap="square" rtlCol="0">
            <a:spAutoFit/>
          </a:bodyPr>
          <a:lstStyle/>
          <a:p>
            <a:r>
              <a:rPr lang="es-ES" sz="2400" dirty="0"/>
              <a:t>Hoy más que nunca nuestras iglesias están siendo golpeadas por oleadas de falsas enseñanzas y doctrinas distorsionadas que están erosionando nuestro mensaje y misión.</a:t>
            </a:r>
          </a:p>
          <a:p>
            <a:endParaRPr lang="es-ES" sz="2400" dirty="0"/>
          </a:p>
          <a:p>
            <a:r>
              <a:rPr lang="es-ES" sz="2400" dirty="0"/>
              <a:t>¿Cómo podemos empoderar a nuestros seminarios indígenas para capacitar sus alumnos a ser un faro de esperanza en el mar del posmodernismo?</a:t>
            </a:r>
          </a:p>
          <a:p>
            <a:endParaRPr lang="es-ES" sz="2400" dirty="0"/>
          </a:p>
          <a:p>
            <a:r>
              <a:rPr lang="es-ES" sz="2400" dirty="0"/>
              <a:t>Utilizando la metáfora de un velero, la administración y su cuerpo de docentes aprenderán a diseñar un sistema educativo para equipará a sus alumnos a parar firme en la tormenta.</a:t>
            </a:r>
            <a:endParaRPr lang="en-US" sz="2400" dirty="0"/>
          </a:p>
        </p:txBody>
      </p:sp>
    </p:spTree>
    <p:extLst>
      <p:ext uri="{BB962C8B-B14F-4D97-AF65-F5344CB8AC3E}">
        <p14:creationId xmlns:p14="http://schemas.microsoft.com/office/powerpoint/2010/main" val="3273014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E27D6-DD34-4E7E-A134-DAC383FB28AC}"/>
              </a:ext>
            </a:extLst>
          </p:cNvPr>
          <p:cNvPicPr>
            <a:picLocks noChangeAspect="1"/>
          </p:cNvPicPr>
          <p:nvPr/>
        </p:nvPicPr>
        <p:blipFill rotWithShape="1">
          <a:blip r:embed="rId2">
            <a:extLst>
              <a:ext uri="{28A0092B-C50C-407E-A947-70E740481C1C}">
                <a14:useLocalDpi xmlns:a14="http://schemas.microsoft.com/office/drawing/2010/main" val="0"/>
              </a:ext>
            </a:extLst>
          </a:blip>
          <a:srcRect t="2704" r="1" b="1"/>
          <a:stretch/>
        </p:blipFill>
        <p:spPr>
          <a:xfrm flipH="1">
            <a:off x="2992687" y="903767"/>
            <a:ext cx="6745445" cy="4643353"/>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2184518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Tree>
    <p:extLst>
      <p:ext uri="{BB962C8B-B14F-4D97-AF65-F5344CB8AC3E}">
        <p14:creationId xmlns:p14="http://schemas.microsoft.com/office/powerpoint/2010/main" val="3582132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Sailing Rough Seas Images – Browse 9,263 Stock Photos, Vectors, and Video |  Adobe Stock">
            <a:extLst>
              <a:ext uri="{FF2B5EF4-FFF2-40B4-BE49-F238E27FC236}">
                <a16:creationId xmlns:a16="http://schemas.microsoft.com/office/drawing/2014/main" id="{99A97A51-C5B6-478A-8486-3BD6AAC480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644" b="6382"/>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088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80E83F-EB94-4072-BBAB-ED1DC75E6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54243" cy="3924300"/>
          </a:xfrm>
          <a:prstGeom prst="rect">
            <a:avLst/>
          </a:prstGeom>
        </p:spPr>
      </p:pic>
      <p:pic>
        <p:nvPicPr>
          <p:cNvPr id="5" name="Picture 4">
            <a:extLst>
              <a:ext uri="{FF2B5EF4-FFF2-40B4-BE49-F238E27FC236}">
                <a16:creationId xmlns:a16="http://schemas.microsoft.com/office/drawing/2014/main" id="{2CE8A767-58E6-458B-9965-3EAE0701C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208" y="3937000"/>
            <a:ext cx="5092753" cy="2870200"/>
          </a:xfrm>
          <a:prstGeom prst="rect">
            <a:avLst/>
          </a:prstGeom>
        </p:spPr>
      </p:pic>
      <p:pic>
        <p:nvPicPr>
          <p:cNvPr id="7" name="Picture 6">
            <a:extLst>
              <a:ext uri="{FF2B5EF4-FFF2-40B4-BE49-F238E27FC236}">
                <a16:creationId xmlns:a16="http://schemas.microsoft.com/office/drawing/2014/main" id="{BB754DDB-670B-4BA5-9BE1-E2A41D2A45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64" b="6812"/>
          <a:stretch/>
        </p:blipFill>
        <p:spPr>
          <a:xfrm>
            <a:off x="6449916" y="0"/>
            <a:ext cx="5742084" cy="3924300"/>
          </a:xfrm>
          <a:prstGeom prst="rect">
            <a:avLst/>
          </a:prstGeom>
        </p:spPr>
      </p:pic>
      <p:sp>
        <p:nvSpPr>
          <p:cNvPr id="8" name="Explosion: 8 Points 7">
            <a:extLst>
              <a:ext uri="{FF2B5EF4-FFF2-40B4-BE49-F238E27FC236}">
                <a16:creationId xmlns:a16="http://schemas.microsoft.com/office/drawing/2014/main" id="{7125931A-3D18-4300-B656-6701576F82A7}"/>
              </a:ext>
            </a:extLst>
          </p:cNvPr>
          <p:cNvSpPr/>
          <p:nvPr/>
        </p:nvSpPr>
        <p:spPr>
          <a:xfrm>
            <a:off x="0" y="3187700"/>
            <a:ext cx="3644900" cy="3149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14 Points 8">
            <a:extLst>
              <a:ext uri="{FF2B5EF4-FFF2-40B4-BE49-F238E27FC236}">
                <a16:creationId xmlns:a16="http://schemas.microsoft.com/office/drawing/2014/main" id="{62CFF94D-A6A4-4BC9-A078-637248C5C7EB}"/>
              </a:ext>
            </a:extLst>
          </p:cNvPr>
          <p:cNvSpPr/>
          <p:nvPr/>
        </p:nvSpPr>
        <p:spPr>
          <a:xfrm>
            <a:off x="8636000" y="2882900"/>
            <a:ext cx="3721100" cy="31496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9FC2E45-ADAE-4EC1-8AE9-3BA7E12F412C}"/>
              </a:ext>
            </a:extLst>
          </p:cNvPr>
          <p:cNvSpPr txBox="1"/>
          <p:nvPr/>
        </p:nvSpPr>
        <p:spPr>
          <a:xfrm>
            <a:off x="1041400" y="4241800"/>
            <a:ext cx="1752600" cy="923330"/>
          </a:xfrm>
          <a:prstGeom prst="rect">
            <a:avLst/>
          </a:prstGeom>
          <a:noFill/>
        </p:spPr>
        <p:txBody>
          <a:bodyPr wrap="square" rtlCol="0">
            <a:spAutoFit/>
          </a:bodyPr>
          <a:lstStyle/>
          <a:p>
            <a:r>
              <a:rPr lang="es-EC" sz="5400" dirty="0"/>
              <a:t>1992</a:t>
            </a:r>
            <a:endParaRPr lang="en-US" sz="5400" dirty="0"/>
          </a:p>
        </p:txBody>
      </p:sp>
      <p:sp>
        <p:nvSpPr>
          <p:cNvPr id="11" name="TextBox 10">
            <a:extLst>
              <a:ext uri="{FF2B5EF4-FFF2-40B4-BE49-F238E27FC236}">
                <a16:creationId xmlns:a16="http://schemas.microsoft.com/office/drawing/2014/main" id="{B0FC2B9F-03CD-4BAF-85DD-AFB7AB1121D9}"/>
              </a:ext>
            </a:extLst>
          </p:cNvPr>
          <p:cNvSpPr txBox="1"/>
          <p:nvPr/>
        </p:nvSpPr>
        <p:spPr>
          <a:xfrm>
            <a:off x="9429554" y="4152900"/>
            <a:ext cx="1752600" cy="923330"/>
          </a:xfrm>
          <a:prstGeom prst="rect">
            <a:avLst/>
          </a:prstGeom>
          <a:noFill/>
        </p:spPr>
        <p:txBody>
          <a:bodyPr wrap="square" rtlCol="0">
            <a:spAutoFit/>
          </a:bodyPr>
          <a:lstStyle/>
          <a:p>
            <a:r>
              <a:rPr lang="es-EC" sz="5400" dirty="0"/>
              <a:t>2024</a:t>
            </a:r>
            <a:endParaRPr lang="en-US" sz="5400" dirty="0"/>
          </a:p>
        </p:txBody>
      </p:sp>
    </p:spTree>
    <p:extLst>
      <p:ext uri="{BB962C8B-B14F-4D97-AF65-F5344CB8AC3E}">
        <p14:creationId xmlns:p14="http://schemas.microsoft.com/office/powerpoint/2010/main" val="3613043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E0AEED-16AF-4AB3-85B5-1B608483110D}"/>
              </a:ext>
            </a:extLst>
          </p:cNvPr>
          <p:cNvPicPr>
            <a:picLocks noChangeAspect="1"/>
          </p:cNvPicPr>
          <p:nvPr/>
        </p:nvPicPr>
        <p:blipFill rotWithShape="1">
          <a:blip r:embed="rId2">
            <a:extLst>
              <a:ext uri="{28A0092B-C50C-407E-A947-70E740481C1C}">
                <a14:useLocalDpi xmlns:a14="http://schemas.microsoft.com/office/drawing/2010/main" val="0"/>
              </a:ext>
            </a:extLst>
          </a:blip>
          <a:srcRect t="14893" b="7802"/>
          <a:stretch/>
        </p:blipFill>
        <p:spPr>
          <a:xfrm>
            <a:off x="20" y="1282"/>
            <a:ext cx="12191980" cy="6856718"/>
          </a:xfrm>
          <a:prstGeom prst="rect">
            <a:avLst/>
          </a:prstGeom>
        </p:spPr>
      </p:pic>
    </p:spTree>
    <p:extLst>
      <p:ext uri="{BB962C8B-B14F-4D97-AF65-F5344CB8AC3E}">
        <p14:creationId xmlns:p14="http://schemas.microsoft.com/office/powerpoint/2010/main" val="3378390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Tree>
    <p:extLst>
      <p:ext uri="{BB962C8B-B14F-4D97-AF65-F5344CB8AC3E}">
        <p14:creationId xmlns:p14="http://schemas.microsoft.com/office/powerpoint/2010/main" val="803243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36" name="TextBox 35">
            <a:extLst>
              <a:ext uri="{FF2B5EF4-FFF2-40B4-BE49-F238E27FC236}">
                <a16:creationId xmlns:a16="http://schemas.microsoft.com/office/drawing/2014/main" id="{BA8C2236-09D4-447B-BC72-D17E8EAD3CBE}"/>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Tree>
    <p:extLst>
      <p:ext uri="{BB962C8B-B14F-4D97-AF65-F5344CB8AC3E}">
        <p14:creationId xmlns:p14="http://schemas.microsoft.com/office/powerpoint/2010/main" val="1050202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62BD-6672-48C0-95E3-61F2E321F2A1}"/>
              </a:ext>
            </a:extLst>
          </p:cNvPr>
          <p:cNvSpPr>
            <a:spLocks noGrp="1"/>
          </p:cNvSpPr>
          <p:nvPr>
            <p:ph type="title"/>
          </p:nvPr>
        </p:nvSpPr>
        <p:spPr>
          <a:xfrm>
            <a:off x="1096963" y="287338"/>
            <a:ext cx="10058400" cy="1449387"/>
          </a:xfrm>
        </p:spPr>
        <p:txBody>
          <a:bodyPr/>
          <a:lstStyle/>
          <a:p>
            <a:pPr fontAlgn="auto">
              <a:spcAft>
                <a:spcPts val="0"/>
              </a:spcAft>
              <a:defRPr/>
            </a:pPr>
            <a:r>
              <a:rPr lang="es-419" b="1" dirty="0">
                <a:solidFill>
                  <a:schemeClr val="bg1"/>
                </a:solidFill>
                <a:effectLst>
                  <a:outerShdw blurRad="38100" dist="38100" dir="2700000" algn="tl">
                    <a:srgbClr val="000000">
                      <a:alpha val="43137"/>
                    </a:srgbClr>
                  </a:outerShdw>
                </a:effectLst>
              </a:rPr>
              <a:t> </a:t>
            </a:r>
            <a:br>
              <a:rPr lang="es-419" dirty="0">
                <a:solidFill>
                  <a:schemeClr val="tx1">
                    <a:lumMod val="75000"/>
                    <a:lumOff val="25000"/>
                  </a:schemeClr>
                </a:solidFill>
              </a:rPr>
            </a:br>
            <a:r>
              <a:rPr lang="es-419" dirty="0">
                <a:solidFill>
                  <a:schemeClr val="tx1">
                    <a:lumMod val="75000"/>
                    <a:lumOff val="25000"/>
                  </a:schemeClr>
                </a:solidFill>
              </a:rPr>
              <a:t>                     </a:t>
            </a:r>
            <a:endParaRPr lang="en-US" dirty="0">
              <a:solidFill>
                <a:schemeClr val="tx1">
                  <a:lumMod val="75000"/>
                  <a:lumOff val="25000"/>
                </a:schemeClr>
              </a:solidFill>
            </a:endParaRPr>
          </a:p>
        </p:txBody>
      </p:sp>
      <p:cxnSp>
        <p:nvCxnSpPr>
          <p:cNvPr id="15" name="Straight Connector 14">
            <a:extLst>
              <a:ext uri="{FF2B5EF4-FFF2-40B4-BE49-F238E27FC236}">
                <a16:creationId xmlns:a16="http://schemas.microsoft.com/office/drawing/2014/main" id="{94171890-516A-44F5-A9FF-07A6F56F6D77}"/>
              </a:ext>
            </a:extLst>
          </p:cNvPr>
          <p:cNvCxnSpPr/>
          <p:nvPr/>
        </p:nvCxnSpPr>
        <p:spPr>
          <a:xfrm>
            <a:off x="0" y="6400800"/>
            <a:ext cx="12192000" cy="0"/>
          </a:xfrm>
          <a:prstGeom prst="line">
            <a:avLst/>
          </a:prstGeom>
          <a:ln w="76200">
            <a:solidFill>
              <a:srgbClr val="8A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6CF21ED-D63A-4CC0-BA30-AC771707AE9D}"/>
              </a:ext>
            </a:extLst>
          </p:cNvPr>
          <p:cNvSpPr txBox="1">
            <a:spLocks/>
          </p:cNvSpPr>
          <p:nvPr/>
        </p:nvSpPr>
        <p:spPr>
          <a:xfrm>
            <a:off x="762000" y="1524000"/>
            <a:ext cx="4572000" cy="2286000"/>
          </a:xfrm>
          <a:prstGeom prst="rect">
            <a:avLst/>
          </a:prstGeom>
        </p:spPr>
        <p:txBody>
          <a:bodyPr anchor="b">
            <a:normAutofit/>
          </a:bodyPr>
          <a:lstStyle>
            <a:lvl1pPr algn="l" defTabSz="914400" rtl="0" eaLnBrk="1" latinLnBrk="0" hangingPunct="1">
              <a:lnSpc>
                <a:spcPct val="90000"/>
              </a:lnSpc>
              <a:spcBef>
                <a:spcPct val="0"/>
              </a:spcBef>
              <a:buNone/>
              <a:defRPr sz="4700" kern="1200" spc="-50" baseline="0">
                <a:solidFill>
                  <a:schemeClr val="tx1">
                    <a:lumMod val="75000"/>
                    <a:lumOff val="25000"/>
                  </a:schemeClr>
                </a:solidFill>
                <a:latin typeface="+mj-lt"/>
                <a:ea typeface="+mj-ea"/>
                <a:cs typeface="+mj-cs"/>
              </a:defRPr>
            </a:lvl1pPr>
          </a:lstStyle>
          <a:p>
            <a:pPr algn="r" fontAlgn="auto">
              <a:spcAft>
                <a:spcPts val="0"/>
              </a:spcAft>
              <a:defRPr/>
            </a:pPr>
            <a:endParaRPr lang="en-US" sz="4400" dirty="0">
              <a:solidFill>
                <a:schemeClr val="bg1"/>
              </a:solidFill>
              <a:effectLst>
                <a:outerShdw blurRad="38100" dist="38100" dir="2700000" algn="tl">
                  <a:srgbClr val="000000">
                    <a:alpha val="43137"/>
                  </a:srgbClr>
                </a:outerShdw>
              </a:effectLst>
            </a:endParaRPr>
          </a:p>
        </p:txBody>
      </p:sp>
      <p:pic>
        <p:nvPicPr>
          <p:cNvPr id="11269" name="Picture 2">
            <a:extLst>
              <a:ext uri="{FF2B5EF4-FFF2-40B4-BE49-F238E27FC236}">
                <a16:creationId xmlns:a16="http://schemas.microsoft.com/office/drawing/2014/main" id="{97A17ABF-FC11-46DE-A7A0-8E9447DD57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2176" b="17632"/>
          <a:stretch>
            <a:fillRect/>
          </a:stretch>
        </p:blipFill>
        <p:spPr bwMode="auto">
          <a:xfrm>
            <a:off x="0" y="1539875"/>
            <a:ext cx="1219200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descr="A picture containing drawing&#10;&#10;Description automatically generated">
            <a:extLst>
              <a:ext uri="{FF2B5EF4-FFF2-40B4-BE49-F238E27FC236}">
                <a16:creationId xmlns:a16="http://schemas.microsoft.com/office/drawing/2014/main" id="{5692059A-4DC9-4D27-BEE0-F916791161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9838" y="5318125"/>
            <a:ext cx="47418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0680B2A-7700-4709-9040-33C1E94A4322}"/>
              </a:ext>
            </a:extLst>
          </p:cNvPr>
          <p:cNvSpPr txBox="1"/>
          <p:nvPr/>
        </p:nvSpPr>
        <p:spPr>
          <a:xfrm>
            <a:off x="762000" y="274638"/>
            <a:ext cx="10058400" cy="830262"/>
          </a:xfrm>
          <a:prstGeom prst="rect">
            <a:avLst/>
          </a:prstGeom>
          <a:noFill/>
        </p:spPr>
        <p:txBody>
          <a:bodyPr>
            <a:spAutoFit/>
          </a:bodyPr>
          <a:lstStyle/>
          <a:p>
            <a:pPr algn="ctr" eaLnBrk="1" fontAlgn="auto" hangingPunct="1">
              <a:spcBef>
                <a:spcPts val="0"/>
              </a:spcBef>
              <a:spcAft>
                <a:spcPts val="0"/>
              </a:spcAft>
              <a:defRPr/>
            </a:pPr>
            <a:r>
              <a:rPr lang="es-419" sz="4800" dirty="0">
                <a:effectLst>
                  <a:outerShdw blurRad="38100" dist="38100" dir="2700000" algn="tl">
                    <a:srgbClr val="000000">
                      <a:alpha val="43137"/>
                    </a:srgbClr>
                  </a:outerShdw>
                </a:effectLst>
                <a:latin typeface="+mn-lt"/>
              </a:rPr>
              <a:t>Cada puesto una fortaleza</a:t>
            </a:r>
            <a:endParaRPr lang="en-US" sz="48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813522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2" name="Straight Connector 91">
            <a:extLst>
              <a:ext uri="{FF2B5EF4-FFF2-40B4-BE49-F238E27FC236}">
                <a16:creationId xmlns:a16="http://schemas.microsoft.com/office/drawing/2014/main" id="{C983542C-2340-4D67-A036-791363D917FD}"/>
              </a:ext>
            </a:extLst>
          </p:cNvPr>
          <p:cNvCxnSpPr>
            <a:cxnSpLocks/>
          </p:cNvCxnSpPr>
          <p:nvPr/>
        </p:nvCxnSpPr>
        <p:spPr>
          <a:xfrm>
            <a:off x="9250157" y="2315403"/>
            <a:ext cx="9052" cy="14560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7B2039D-7D7B-4227-861B-4EACD333B06A}"/>
              </a:ext>
            </a:extLst>
          </p:cNvPr>
          <p:cNvCxnSpPr>
            <a:cxnSpLocks/>
          </p:cNvCxnSpPr>
          <p:nvPr/>
        </p:nvCxnSpPr>
        <p:spPr>
          <a:xfrm>
            <a:off x="6220412" y="1811077"/>
            <a:ext cx="9175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8F2A70A-F587-4303-A981-0C9B3438876A}"/>
              </a:ext>
            </a:extLst>
          </p:cNvPr>
          <p:cNvCxnSpPr>
            <a:cxnSpLocks/>
          </p:cNvCxnSpPr>
          <p:nvPr/>
        </p:nvCxnSpPr>
        <p:spPr>
          <a:xfrm>
            <a:off x="5367528" y="1993392"/>
            <a:ext cx="85790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0" name="Freeform: Shape 59">
            <a:extLst>
              <a:ext uri="{FF2B5EF4-FFF2-40B4-BE49-F238E27FC236}">
                <a16:creationId xmlns:a16="http://schemas.microsoft.com/office/drawing/2014/main" id="{4311836F-CF79-4E84-8850-B670E9371C3D}"/>
              </a:ext>
            </a:extLst>
          </p:cNvPr>
          <p:cNvSpPr/>
          <p:nvPr/>
        </p:nvSpPr>
        <p:spPr>
          <a:xfrm>
            <a:off x="3958947" y="1759500"/>
            <a:ext cx="1645465" cy="523715"/>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rgbClr val="7030A0"/>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buNone/>
            </a:pPr>
            <a:r>
              <a:rPr lang="en-US" sz="1200" dirty="0"/>
              <a:t>Desarrollo y </a:t>
            </a:r>
            <a:r>
              <a:rPr lang="en-US" sz="1200" dirty="0" err="1"/>
              <a:t>movilización</a:t>
            </a:r>
            <a:r>
              <a:rPr lang="en-US" sz="1200" dirty="0"/>
              <a:t> de </a:t>
            </a:r>
            <a:r>
              <a:rPr lang="en-US" sz="1200" dirty="0" err="1"/>
              <a:t>recursos</a:t>
            </a:r>
            <a:r>
              <a:rPr lang="en-US" sz="1200" dirty="0"/>
              <a:t> </a:t>
            </a:r>
          </a:p>
          <a:p>
            <a:pPr marL="0" lvl="0" indent="0" algn="ctr" defTabSz="444500">
              <a:lnSpc>
                <a:spcPct val="90000"/>
              </a:lnSpc>
              <a:spcBef>
                <a:spcPct val="0"/>
              </a:spcBef>
              <a:buNone/>
            </a:pPr>
            <a:r>
              <a:rPr lang="en-US" sz="1200" dirty="0"/>
              <a:t>Keith Anderson</a:t>
            </a:r>
            <a:endParaRPr lang="en-US" sz="1200" kern="1200" dirty="0"/>
          </a:p>
        </p:txBody>
      </p:sp>
      <p:grpSp>
        <p:nvGrpSpPr>
          <p:cNvPr id="23" name="Group 22">
            <a:extLst>
              <a:ext uri="{FF2B5EF4-FFF2-40B4-BE49-F238E27FC236}">
                <a16:creationId xmlns:a16="http://schemas.microsoft.com/office/drawing/2014/main" id="{A2492B9B-06EA-4435-8B4C-9AB8261BD0D9}"/>
              </a:ext>
            </a:extLst>
          </p:cNvPr>
          <p:cNvGrpSpPr/>
          <p:nvPr/>
        </p:nvGrpSpPr>
        <p:grpSpPr>
          <a:xfrm>
            <a:off x="4111292" y="422380"/>
            <a:ext cx="4367607" cy="1967529"/>
            <a:chOff x="4830461" y="244300"/>
            <a:chExt cx="4367607" cy="1929949"/>
          </a:xfrm>
        </p:grpSpPr>
        <p:cxnSp>
          <p:nvCxnSpPr>
            <p:cNvPr id="58" name="Straight Connector 57">
              <a:extLst>
                <a:ext uri="{FF2B5EF4-FFF2-40B4-BE49-F238E27FC236}">
                  <a16:creationId xmlns:a16="http://schemas.microsoft.com/office/drawing/2014/main" id="{EB8FFDE1-1979-458A-BC56-3FB9E7CABA15}"/>
                </a:ext>
              </a:extLst>
            </p:cNvPr>
            <p:cNvCxnSpPr>
              <a:cxnSpLocks/>
            </p:cNvCxnSpPr>
            <p:nvPr/>
          </p:nvCxnSpPr>
          <p:spPr>
            <a:xfrm>
              <a:off x="5883913" y="1292369"/>
              <a:ext cx="893683"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9A9A6FC0-43EA-4B9E-92FC-83D4F329D639}"/>
                </a:ext>
              </a:extLst>
            </p:cNvPr>
            <p:cNvCxnSpPr>
              <a:cxnSpLocks/>
            </p:cNvCxnSpPr>
            <p:nvPr/>
          </p:nvCxnSpPr>
          <p:spPr>
            <a:xfrm>
              <a:off x="6935984" y="244300"/>
              <a:ext cx="8725" cy="19299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DFB68E-2D1D-490F-808F-BC04D44F23F0}"/>
                </a:ext>
              </a:extLst>
            </p:cNvPr>
            <p:cNvCxnSpPr>
              <a:cxnSpLocks/>
            </p:cNvCxnSpPr>
            <p:nvPr/>
          </p:nvCxnSpPr>
          <p:spPr>
            <a:xfrm>
              <a:off x="7494037" y="635651"/>
              <a:ext cx="893683"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7CEEC577-F0CE-4CD2-9757-FEB45DA92B75}"/>
                </a:ext>
              </a:extLst>
            </p:cNvPr>
            <p:cNvSpPr/>
            <p:nvPr/>
          </p:nvSpPr>
          <p:spPr>
            <a:xfrm>
              <a:off x="5755335" y="291637"/>
              <a:ext cx="2020994" cy="560376"/>
            </a:xfrm>
            <a:custGeom>
              <a:avLst/>
              <a:gdLst>
                <a:gd name="connsiteX0" fmla="*/ 0 w 1780505"/>
                <a:gd name="connsiteY0" fmla="*/ 0 h 344539"/>
                <a:gd name="connsiteX1" fmla="*/ 1780505 w 1780505"/>
                <a:gd name="connsiteY1" fmla="*/ 0 h 344539"/>
                <a:gd name="connsiteX2" fmla="*/ 1780505 w 1780505"/>
                <a:gd name="connsiteY2" fmla="*/ 344539 h 344539"/>
                <a:gd name="connsiteX3" fmla="*/ 0 w 1780505"/>
                <a:gd name="connsiteY3" fmla="*/ 344539 h 344539"/>
                <a:gd name="connsiteX4" fmla="*/ 0 w 1780505"/>
                <a:gd name="connsiteY4" fmla="*/ 0 h 344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505" h="344539">
                  <a:moveTo>
                    <a:pt x="0" y="0"/>
                  </a:moveTo>
                  <a:lnTo>
                    <a:pt x="1780505" y="0"/>
                  </a:lnTo>
                  <a:lnTo>
                    <a:pt x="1780505" y="344539"/>
                  </a:lnTo>
                  <a:lnTo>
                    <a:pt x="0" y="344539"/>
                  </a:lnTo>
                  <a:lnTo>
                    <a:pt x="0" y="0"/>
                  </a:lnTo>
                  <a:close/>
                </a:path>
              </a:pathLst>
            </a:custGeom>
            <a:solidFill>
              <a:schemeClr val="tx2">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400" kern="1200" dirty="0"/>
                <a:t>Junta</a:t>
              </a:r>
              <a:r>
                <a:rPr lang="en-US" sz="1000" kern="1200" dirty="0"/>
                <a:t> </a:t>
              </a:r>
              <a:r>
                <a:rPr lang="en-US" sz="1400" kern="1200" dirty="0" err="1"/>
                <a:t>Directiva</a:t>
              </a:r>
              <a:r>
                <a:rPr lang="en-US" sz="1400" kern="1200" dirty="0"/>
                <a:t>: José Luis S., Alex C., Bridget B., Becky F., Fabio Q.</a:t>
              </a:r>
            </a:p>
          </p:txBody>
        </p:sp>
        <p:sp>
          <p:nvSpPr>
            <p:cNvPr id="36" name="Freeform: Shape 35">
              <a:extLst>
                <a:ext uri="{FF2B5EF4-FFF2-40B4-BE49-F238E27FC236}">
                  <a16:creationId xmlns:a16="http://schemas.microsoft.com/office/drawing/2014/main" id="{85FA01D2-1CA0-42E7-A9A3-780ECC4DAD98}"/>
                </a:ext>
              </a:extLst>
            </p:cNvPr>
            <p:cNvSpPr/>
            <p:nvPr/>
          </p:nvSpPr>
          <p:spPr>
            <a:xfrm>
              <a:off x="6508181" y="918171"/>
              <a:ext cx="831766" cy="553502"/>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tx2">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200" dirty="0" err="1"/>
                <a:t>Rectoría</a:t>
              </a:r>
              <a:r>
                <a:rPr lang="en-US" sz="1200" dirty="0"/>
                <a:t> Javier </a:t>
              </a:r>
              <a:r>
                <a:rPr lang="en-US" sz="1200" dirty="0" err="1"/>
                <a:t>Sepúlveda</a:t>
              </a:r>
              <a:endParaRPr lang="en-US" sz="1200" kern="1200" dirty="0"/>
            </a:p>
          </p:txBody>
        </p:sp>
        <p:sp>
          <p:nvSpPr>
            <p:cNvPr id="63" name="Freeform: Shape 62">
              <a:extLst>
                <a:ext uri="{FF2B5EF4-FFF2-40B4-BE49-F238E27FC236}">
                  <a16:creationId xmlns:a16="http://schemas.microsoft.com/office/drawing/2014/main" id="{229362A9-667A-4425-8A10-4BE35BE42851}"/>
                </a:ext>
              </a:extLst>
            </p:cNvPr>
            <p:cNvSpPr/>
            <p:nvPr/>
          </p:nvSpPr>
          <p:spPr>
            <a:xfrm>
              <a:off x="4830461" y="1097020"/>
              <a:ext cx="991398" cy="373554"/>
            </a:xfrm>
            <a:custGeom>
              <a:avLst/>
              <a:gdLst>
                <a:gd name="connsiteX0" fmla="*/ 0 w 822172"/>
                <a:gd name="connsiteY0" fmla="*/ 0 h 347248"/>
                <a:gd name="connsiteX1" fmla="*/ 822172 w 822172"/>
                <a:gd name="connsiteY1" fmla="*/ 0 h 347248"/>
                <a:gd name="connsiteX2" fmla="*/ 822172 w 822172"/>
                <a:gd name="connsiteY2" fmla="*/ 347248 h 347248"/>
                <a:gd name="connsiteX3" fmla="*/ 0 w 822172"/>
                <a:gd name="connsiteY3" fmla="*/ 347248 h 347248"/>
                <a:gd name="connsiteX4" fmla="*/ 0 w 822172"/>
                <a:gd name="connsiteY4" fmla="*/ 0 h 34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347248">
                  <a:moveTo>
                    <a:pt x="0" y="0"/>
                  </a:moveTo>
                  <a:lnTo>
                    <a:pt x="822172" y="0"/>
                  </a:lnTo>
                  <a:lnTo>
                    <a:pt x="822172" y="347248"/>
                  </a:lnTo>
                  <a:lnTo>
                    <a:pt x="0" y="347248"/>
                  </a:lnTo>
                  <a:lnTo>
                    <a:pt x="0" y="0"/>
                  </a:lnTo>
                  <a:close/>
                </a:path>
              </a:pathLst>
            </a:custGeom>
            <a:solidFill>
              <a:schemeClr val="accent3">
                <a:lumMod val="75000"/>
              </a:schemeClr>
            </a:solidFill>
            <a:ln>
              <a:solidFill>
                <a:srgbClr val="C00000"/>
              </a:solidFill>
              <a:prstDash val="dash"/>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419" sz="1200" kern="1200" dirty="0">
                  <a:effectLst>
                    <a:outerShdw blurRad="38100" dist="38100" dir="2700000" algn="tl">
                      <a:srgbClr val="000000">
                        <a:alpha val="43137"/>
                      </a:srgbClr>
                    </a:outerShdw>
                  </a:effectLst>
                </a:rPr>
                <a:t>Consejo Consultivo</a:t>
              </a:r>
              <a:endParaRPr lang="en-US" sz="1200" kern="1200" dirty="0">
                <a:effectLst>
                  <a:outerShdw blurRad="38100" dist="38100" dir="2700000" algn="tl">
                    <a:srgbClr val="000000">
                      <a:alpha val="43137"/>
                    </a:srgbClr>
                  </a:outerShdw>
                </a:effectLst>
              </a:endParaRPr>
            </a:p>
          </p:txBody>
        </p:sp>
        <p:sp>
          <p:nvSpPr>
            <p:cNvPr id="69" name="Freeform: Shape 68">
              <a:extLst>
                <a:ext uri="{FF2B5EF4-FFF2-40B4-BE49-F238E27FC236}">
                  <a16:creationId xmlns:a16="http://schemas.microsoft.com/office/drawing/2014/main" id="{DA784BDC-B6FD-4613-A6B9-42E2097D713E}"/>
                </a:ext>
              </a:extLst>
            </p:cNvPr>
            <p:cNvSpPr/>
            <p:nvPr/>
          </p:nvSpPr>
          <p:spPr>
            <a:xfrm>
              <a:off x="8375896" y="470813"/>
              <a:ext cx="822172" cy="347248"/>
            </a:xfrm>
            <a:custGeom>
              <a:avLst/>
              <a:gdLst>
                <a:gd name="connsiteX0" fmla="*/ 0 w 822172"/>
                <a:gd name="connsiteY0" fmla="*/ 0 h 347248"/>
                <a:gd name="connsiteX1" fmla="*/ 822172 w 822172"/>
                <a:gd name="connsiteY1" fmla="*/ 0 h 347248"/>
                <a:gd name="connsiteX2" fmla="*/ 822172 w 822172"/>
                <a:gd name="connsiteY2" fmla="*/ 347248 h 347248"/>
                <a:gd name="connsiteX3" fmla="*/ 0 w 822172"/>
                <a:gd name="connsiteY3" fmla="*/ 347248 h 347248"/>
                <a:gd name="connsiteX4" fmla="*/ 0 w 822172"/>
                <a:gd name="connsiteY4" fmla="*/ 0 h 34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347248">
                  <a:moveTo>
                    <a:pt x="0" y="0"/>
                  </a:moveTo>
                  <a:lnTo>
                    <a:pt x="822172" y="0"/>
                  </a:lnTo>
                  <a:lnTo>
                    <a:pt x="822172" y="347248"/>
                  </a:lnTo>
                  <a:lnTo>
                    <a:pt x="0" y="347248"/>
                  </a:lnTo>
                  <a:lnTo>
                    <a:pt x="0" y="0"/>
                  </a:lnTo>
                  <a:close/>
                </a:path>
              </a:pathLst>
            </a:custGeom>
            <a:solidFill>
              <a:schemeClr val="accent3">
                <a:lumMod val="75000"/>
              </a:schemeClr>
            </a:solidFill>
            <a:ln>
              <a:solidFill>
                <a:srgbClr val="C00000"/>
              </a:solidFill>
              <a:prstDash val="sysDash"/>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200" kern="1200" dirty="0" err="1">
                  <a:effectLst>
                    <a:outerShdw blurRad="38100" dist="38100" dir="2700000" algn="tl">
                      <a:srgbClr val="000000">
                        <a:alpha val="43137"/>
                      </a:srgbClr>
                    </a:outerShdw>
                  </a:effectLst>
                </a:rPr>
                <a:t>Comisiones</a:t>
              </a:r>
              <a:endParaRPr lang="en-US" sz="1200" kern="1200" dirty="0">
                <a:effectLst>
                  <a:outerShdw blurRad="38100" dist="38100" dir="2700000" algn="tl">
                    <a:srgbClr val="000000">
                      <a:alpha val="43137"/>
                    </a:srgbClr>
                  </a:outerShdw>
                </a:effectLst>
              </a:endParaRPr>
            </a:p>
          </p:txBody>
        </p:sp>
      </p:grpSp>
      <p:sp>
        <p:nvSpPr>
          <p:cNvPr id="85" name="Freeform: Shape 84">
            <a:extLst>
              <a:ext uri="{FF2B5EF4-FFF2-40B4-BE49-F238E27FC236}">
                <a16:creationId xmlns:a16="http://schemas.microsoft.com/office/drawing/2014/main" id="{601DE8A5-989E-4F10-9829-FA293EB79F5C}"/>
              </a:ext>
            </a:extLst>
          </p:cNvPr>
          <p:cNvSpPr/>
          <p:nvPr/>
        </p:nvSpPr>
        <p:spPr>
          <a:xfrm>
            <a:off x="6769900" y="1547124"/>
            <a:ext cx="979469" cy="411086"/>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rgbClr val="66FFFF"/>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200" kern="1200" dirty="0" err="1">
                <a:solidFill>
                  <a:schemeClr val="tx1"/>
                </a:solidFill>
                <a:effectLst>
                  <a:outerShdw blurRad="38100" dist="38100" dir="2700000" algn="tl">
                    <a:srgbClr val="000000">
                      <a:alpha val="43137"/>
                    </a:srgbClr>
                  </a:outerShdw>
                </a:effectLst>
              </a:rPr>
              <a:t>Relaciones</a:t>
            </a:r>
            <a:r>
              <a:rPr lang="en-US" sz="1200" kern="1200" dirty="0">
                <a:solidFill>
                  <a:schemeClr val="tx1"/>
                </a:solidFill>
                <a:effectLst>
                  <a:outerShdw blurRad="38100" dist="38100" dir="2700000" algn="tl">
                    <a:srgbClr val="000000">
                      <a:alpha val="43137"/>
                    </a:srgbClr>
                  </a:outerShdw>
                </a:effectLst>
              </a:rPr>
              <a:t> </a:t>
            </a:r>
            <a:r>
              <a:rPr lang="en-US" sz="1200" kern="1200" dirty="0" err="1">
                <a:solidFill>
                  <a:schemeClr val="tx1"/>
                </a:solidFill>
                <a:effectLst>
                  <a:outerShdw blurRad="38100" dist="38100" dir="2700000" algn="tl">
                    <a:srgbClr val="000000">
                      <a:alpha val="43137"/>
                    </a:srgbClr>
                  </a:outerShdw>
                </a:effectLst>
              </a:rPr>
              <a:t>Institucionales</a:t>
            </a:r>
            <a:endParaRPr lang="en-US" sz="1200" kern="1200" dirty="0">
              <a:solidFill>
                <a:schemeClr val="tx1"/>
              </a:solidFill>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8D2BEB44-0548-489B-8238-597E460BEB15}"/>
              </a:ext>
            </a:extLst>
          </p:cNvPr>
          <p:cNvGrpSpPr/>
          <p:nvPr/>
        </p:nvGrpSpPr>
        <p:grpSpPr>
          <a:xfrm>
            <a:off x="639502" y="2358795"/>
            <a:ext cx="2786412" cy="4388748"/>
            <a:chOff x="589579" y="1959049"/>
            <a:chExt cx="2786412" cy="4388748"/>
          </a:xfrm>
        </p:grpSpPr>
        <p:cxnSp>
          <p:nvCxnSpPr>
            <p:cNvPr id="101" name="Straight Connector 100">
              <a:extLst>
                <a:ext uri="{FF2B5EF4-FFF2-40B4-BE49-F238E27FC236}">
                  <a16:creationId xmlns:a16="http://schemas.microsoft.com/office/drawing/2014/main" id="{88180100-D31C-4633-B4FB-42996B560864}"/>
                </a:ext>
              </a:extLst>
            </p:cNvPr>
            <p:cNvCxnSpPr>
              <a:cxnSpLocks/>
            </p:cNvCxnSpPr>
            <p:nvPr/>
          </p:nvCxnSpPr>
          <p:spPr>
            <a:xfrm flipH="1">
              <a:off x="2605528" y="1959049"/>
              <a:ext cx="10028" cy="5861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ED17AF8-0320-4A49-A628-D568A54B0AF8}"/>
                </a:ext>
              </a:extLst>
            </p:cNvPr>
            <p:cNvCxnSpPr>
              <a:cxnSpLocks/>
            </p:cNvCxnSpPr>
            <p:nvPr/>
          </p:nvCxnSpPr>
          <p:spPr>
            <a:xfrm flipH="1">
              <a:off x="2615556" y="2257389"/>
              <a:ext cx="6242" cy="6567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9807F1E-EB60-48D6-B4E2-0165616F7AE7}"/>
                </a:ext>
              </a:extLst>
            </p:cNvPr>
            <p:cNvCxnSpPr>
              <a:cxnSpLocks/>
            </p:cNvCxnSpPr>
            <p:nvPr/>
          </p:nvCxnSpPr>
          <p:spPr>
            <a:xfrm flipH="1">
              <a:off x="2954180" y="2914100"/>
              <a:ext cx="10679" cy="1683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87FD1FA-BBA5-482F-B8A4-CF7EDA23D717}"/>
                </a:ext>
              </a:extLst>
            </p:cNvPr>
            <p:cNvCxnSpPr>
              <a:cxnSpLocks/>
            </p:cNvCxnSpPr>
            <p:nvPr/>
          </p:nvCxnSpPr>
          <p:spPr>
            <a:xfrm>
              <a:off x="1619713" y="6076313"/>
              <a:ext cx="6258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220DBF3-9DC2-41F5-9A75-F11FCA64BA17}"/>
                </a:ext>
              </a:extLst>
            </p:cNvPr>
            <p:cNvCxnSpPr>
              <a:cxnSpLocks/>
            </p:cNvCxnSpPr>
            <p:nvPr/>
          </p:nvCxnSpPr>
          <p:spPr>
            <a:xfrm>
              <a:off x="1623254" y="3347174"/>
              <a:ext cx="6258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1DC79F8-561D-400C-A093-3AFE7CA682EB}"/>
                </a:ext>
              </a:extLst>
            </p:cNvPr>
            <p:cNvCxnSpPr>
              <a:cxnSpLocks/>
            </p:cNvCxnSpPr>
            <p:nvPr/>
          </p:nvCxnSpPr>
          <p:spPr>
            <a:xfrm>
              <a:off x="1642288" y="3877012"/>
              <a:ext cx="6258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15C6BA0-A83B-4C5B-B2DB-D0AA48A1E247}"/>
                </a:ext>
              </a:extLst>
            </p:cNvPr>
            <p:cNvCxnSpPr>
              <a:cxnSpLocks/>
            </p:cNvCxnSpPr>
            <p:nvPr/>
          </p:nvCxnSpPr>
          <p:spPr>
            <a:xfrm>
              <a:off x="1626870" y="4506776"/>
              <a:ext cx="6258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9CF450-01FE-4339-A969-A7271C7C6113}"/>
                </a:ext>
              </a:extLst>
            </p:cNvPr>
            <p:cNvCxnSpPr>
              <a:cxnSpLocks/>
            </p:cNvCxnSpPr>
            <p:nvPr/>
          </p:nvCxnSpPr>
          <p:spPr>
            <a:xfrm>
              <a:off x="1619713" y="5078215"/>
              <a:ext cx="6258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AC79DAF-FD26-4737-BB0A-E5B95B69EA45}"/>
                </a:ext>
              </a:extLst>
            </p:cNvPr>
            <p:cNvCxnSpPr>
              <a:cxnSpLocks/>
            </p:cNvCxnSpPr>
            <p:nvPr/>
          </p:nvCxnSpPr>
          <p:spPr>
            <a:xfrm>
              <a:off x="1619714" y="5558789"/>
              <a:ext cx="6258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A80B0F2-4727-4027-AE55-D8512B5A9AC4}"/>
                </a:ext>
              </a:extLst>
            </p:cNvPr>
            <p:cNvCxnSpPr>
              <a:cxnSpLocks/>
            </p:cNvCxnSpPr>
            <p:nvPr/>
          </p:nvCxnSpPr>
          <p:spPr>
            <a:xfrm>
              <a:off x="1367659" y="2352219"/>
              <a:ext cx="893683"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00070BB-0D9A-4735-9A08-784669CD7F81}"/>
                </a:ext>
              </a:extLst>
            </p:cNvPr>
            <p:cNvCxnSpPr>
              <a:cxnSpLocks/>
            </p:cNvCxnSpPr>
            <p:nvPr/>
          </p:nvCxnSpPr>
          <p:spPr>
            <a:xfrm flipH="1">
              <a:off x="2238100" y="2914100"/>
              <a:ext cx="14670" cy="319405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194F453D-F7B4-4245-87B3-1367B7D5AD2B}"/>
                </a:ext>
              </a:extLst>
            </p:cNvPr>
            <p:cNvSpPr/>
            <p:nvPr/>
          </p:nvSpPr>
          <p:spPr>
            <a:xfrm>
              <a:off x="2087627" y="2127284"/>
              <a:ext cx="1019219" cy="507435"/>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accent2">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419" sz="1200" dirty="0"/>
                <a:t>V</a:t>
              </a:r>
              <a:r>
                <a:rPr lang="en-US" sz="1200" dirty="0"/>
                <a:t>R </a:t>
              </a:r>
              <a:r>
                <a:rPr lang="en-US" sz="1200" dirty="0" err="1"/>
                <a:t>Académico</a:t>
              </a:r>
              <a:r>
                <a:rPr lang="en-US" sz="1200" dirty="0"/>
                <a:t> Samuel </a:t>
              </a:r>
              <a:r>
                <a:rPr lang="en-US" sz="1200" dirty="0" err="1"/>
                <a:t>Marcano</a:t>
              </a:r>
              <a:endParaRPr lang="en-US" sz="1200" kern="1200" dirty="0"/>
            </a:p>
          </p:txBody>
        </p:sp>
        <p:sp>
          <p:nvSpPr>
            <p:cNvPr id="39" name="Freeform: Shape 38">
              <a:extLst>
                <a:ext uri="{FF2B5EF4-FFF2-40B4-BE49-F238E27FC236}">
                  <a16:creationId xmlns:a16="http://schemas.microsoft.com/office/drawing/2014/main" id="{0EEC5FA9-AD9A-420F-9646-B5F1B139F25F}"/>
                </a:ext>
              </a:extLst>
            </p:cNvPr>
            <p:cNvSpPr/>
            <p:nvPr/>
          </p:nvSpPr>
          <p:spPr>
            <a:xfrm>
              <a:off x="1161329" y="4860980"/>
              <a:ext cx="822172" cy="436418"/>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accent2">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err="1"/>
                <a:t>Dpto.Estudios</a:t>
              </a:r>
              <a:r>
                <a:rPr lang="en-US" sz="1000" kern="1200" dirty="0"/>
                <a:t> </a:t>
              </a:r>
              <a:r>
                <a:rPr lang="en-US" sz="1000" kern="1200" dirty="0" err="1"/>
                <a:t>Interculturales</a:t>
              </a:r>
              <a:r>
                <a:rPr lang="en-US" sz="1000" kern="1200" dirty="0"/>
                <a:t> Aldo Cayuba </a:t>
              </a:r>
            </a:p>
          </p:txBody>
        </p:sp>
        <p:sp>
          <p:nvSpPr>
            <p:cNvPr id="40" name="Freeform: Shape 39">
              <a:extLst>
                <a:ext uri="{FF2B5EF4-FFF2-40B4-BE49-F238E27FC236}">
                  <a16:creationId xmlns:a16="http://schemas.microsoft.com/office/drawing/2014/main" id="{8F282BB1-8B07-4516-BC4A-F2848CC6B93A}"/>
                </a:ext>
              </a:extLst>
            </p:cNvPr>
            <p:cNvSpPr/>
            <p:nvPr/>
          </p:nvSpPr>
          <p:spPr>
            <a:xfrm>
              <a:off x="1158057" y="3099674"/>
              <a:ext cx="822172" cy="468005"/>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accent2">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dirty="0" err="1"/>
                <a:t>Dpto</a:t>
              </a:r>
              <a:r>
                <a:rPr lang="en-US" sz="1000" dirty="0"/>
                <a:t>. Biblia Danny Carpenter</a:t>
              </a:r>
            </a:p>
          </p:txBody>
        </p:sp>
        <p:sp>
          <p:nvSpPr>
            <p:cNvPr id="41" name="Freeform: Shape 40">
              <a:extLst>
                <a:ext uri="{FF2B5EF4-FFF2-40B4-BE49-F238E27FC236}">
                  <a16:creationId xmlns:a16="http://schemas.microsoft.com/office/drawing/2014/main" id="{69A2D753-4AF8-4A53-A575-8E10E444D4E8}"/>
                </a:ext>
              </a:extLst>
            </p:cNvPr>
            <p:cNvSpPr/>
            <p:nvPr/>
          </p:nvSpPr>
          <p:spPr>
            <a:xfrm>
              <a:off x="1157094" y="3664179"/>
              <a:ext cx="822172" cy="431512"/>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accent2">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dirty="0" err="1"/>
                <a:t>Dpto</a:t>
              </a:r>
              <a:r>
                <a:rPr lang="en-US" sz="1000" dirty="0"/>
                <a:t>. </a:t>
              </a:r>
              <a:r>
                <a:rPr lang="en-US" sz="1000" dirty="0" err="1"/>
                <a:t>Liderazgo</a:t>
              </a:r>
              <a:r>
                <a:rPr lang="en-US" sz="1000" dirty="0"/>
                <a:t> </a:t>
              </a:r>
              <a:r>
                <a:rPr lang="en-US" sz="1000" dirty="0" err="1"/>
                <a:t>Vacante</a:t>
              </a:r>
              <a:endParaRPr lang="en-US" sz="1000" dirty="0"/>
            </a:p>
          </p:txBody>
        </p:sp>
        <p:sp>
          <p:nvSpPr>
            <p:cNvPr id="42" name="Freeform: Shape 41">
              <a:extLst>
                <a:ext uri="{FF2B5EF4-FFF2-40B4-BE49-F238E27FC236}">
                  <a16:creationId xmlns:a16="http://schemas.microsoft.com/office/drawing/2014/main" id="{706CE62A-F08E-4A05-90BC-B026548B6930}"/>
                </a:ext>
              </a:extLst>
            </p:cNvPr>
            <p:cNvSpPr/>
            <p:nvPr/>
          </p:nvSpPr>
          <p:spPr>
            <a:xfrm>
              <a:off x="1161911" y="4192190"/>
              <a:ext cx="822172" cy="572291"/>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accent2">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dirty="0" err="1"/>
                <a:t>Dpto</a:t>
              </a:r>
              <a:r>
                <a:rPr lang="en-US" sz="1000" dirty="0"/>
                <a:t>. </a:t>
              </a:r>
              <a:r>
                <a:rPr lang="en-US" sz="1000" dirty="0" err="1"/>
                <a:t>Estudios</a:t>
              </a:r>
              <a:r>
                <a:rPr lang="en-US" sz="1000" dirty="0"/>
                <a:t> </a:t>
              </a:r>
              <a:r>
                <a:rPr lang="en-US" sz="1000" dirty="0" err="1"/>
                <a:t>Contextuales</a:t>
              </a:r>
              <a:r>
                <a:rPr lang="en-US" sz="1000" dirty="0"/>
                <a:t> Enrique Fernández </a:t>
              </a:r>
            </a:p>
          </p:txBody>
        </p:sp>
        <p:sp>
          <p:nvSpPr>
            <p:cNvPr id="61" name="Freeform: Shape 60">
              <a:extLst>
                <a:ext uri="{FF2B5EF4-FFF2-40B4-BE49-F238E27FC236}">
                  <a16:creationId xmlns:a16="http://schemas.microsoft.com/office/drawing/2014/main" id="{A3833226-7A3B-4BEF-B88E-EE427CEC122C}"/>
                </a:ext>
              </a:extLst>
            </p:cNvPr>
            <p:cNvSpPr/>
            <p:nvPr/>
          </p:nvSpPr>
          <p:spPr>
            <a:xfrm>
              <a:off x="589579" y="2146253"/>
              <a:ext cx="822172" cy="411086"/>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bg2">
                <a:lumMod val="50000"/>
              </a:schemeClr>
            </a:solidFill>
            <a:ln>
              <a:solidFill>
                <a:srgbClr val="C00000"/>
              </a:solidFill>
              <a:prstDash val="dash"/>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200" kern="1200" dirty="0" err="1">
                  <a:effectLst>
                    <a:outerShdw blurRad="38100" dist="38100" dir="2700000" algn="tl">
                      <a:srgbClr val="000000">
                        <a:alpha val="43137"/>
                      </a:srgbClr>
                    </a:outerShdw>
                  </a:effectLst>
                </a:rPr>
                <a:t>Consejo</a:t>
              </a:r>
              <a:r>
                <a:rPr lang="en-US" sz="1200" kern="1200" dirty="0">
                  <a:effectLst>
                    <a:outerShdw blurRad="38100" dist="38100" dir="2700000" algn="tl">
                      <a:srgbClr val="000000">
                        <a:alpha val="43137"/>
                      </a:srgbClr>
                    </a:outerShdw>
                  </a:effectLst>
                </a:rPr>
                <a:t> </a:t>
              </a:r>
              <a:r>
                <a:rPr lang="en-US" sz="1200" kern="1200" dirty="0" err="1">
                  <a:effectLst>
                    <a:outerShdw blurRad="38100" dist="38100" dir="2700000" algn="tl">
                      <a:srgbClr val="000000">
                        <a:alpha val="43137"/>
                      </a:srgbClr>
                    </a:outerShdw>
                  </a:effectLst>
                </a:rPr>
                <a:t>Académico</a:t>
              </a:r>
              <a:endParaRPr lang="en-US" sz="1200" kern="1200" dirty="0">
                <a:effectLst>
                  <a:outerShdw blurRad="38100" dist="38100" dir="2700000" algn="tl">
                    <a:srgbClr val="000000">
                      <a:alpha val="43137"/>
                    </a:srgbClr>
                  </a:outerShdw>
                </a:effectLst>
              </a:endParaRPr>
            </a:p>
          </p:txBody>
        </p:sp>
        <p:sp>
          <p:nvSpPr>
            <p:cNvPr id="70" name="Freeform: Shape 69">
              <a:extLst>
                <a:ext uri="{FF2B5EF4-FFF2-40B4-BE49-F238E27FC236}">
                  <a16:creationId xmlns:a16="http://schemas.microsoft.com/office/drawing/2014/main" id="{96C7E0A1-C86E-40DA-B67D-0D35C5BB95A6}"/>
                </a:ext>
              </a:extLst>
            </p:cNvPr>
            <p:cNvSpPr/>
            <p:nvPr/>
          </p:nvSpPr>
          <p:spPr>
            <a:xfrm>
              <a:off x="1178742" y="5395512"/>
              <a:ext cx="822172" cy="374888"/>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accent2">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err="1"/>
                <a:t>Dpto</a:t>
              </a:r>
              <a:r>
                <a:rPr lang="en-US" sz="1000" kern="1200" dirty="0"/>
                <a:t> </a:t>
              </a:r>
              <a:r>
                <a:rPr lang="en-US" sz="1000" kern="1200" dirty="0" err="1"/>
                <a:t>Educación</a:t>
              </a:r>
              <a:endParaRPr lang="en-US" sz="1000" kern="1200" dirty="0"/>
            </a:p>
          </p:txBody>
        </p:sp>
        <p:sp>
          <p:nvSpPr>
            <p:cNvPr id="71" name="Freeform: Shape 70">
              <a:extLst>
                <a:ext uri="{FF2B5EF4-FFF2-40B4-BE49-F238E27FC236}">
                  <a16:creationId xmlns:a16="http://schemas.microsoft.com/office/drawing/2014/main" id="{6DDD80C6-406F-4F5E-B983-27E8A361215F}"/>
                </a:ext>
              </a:extLst>
            </p:cNvPr>
            <p:cNvSpPr/>
            <p:nvPr/>
          </p:nvSpPr>
          <p:spPr>
            <a:xfrm>
              <a:off x="1171753" y="5868511"/>
              <a:ext cx="822172" cy="479286"/>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accent2">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err="1"/>
                <a:t>Dpto</a:t>
              </a:r>
              <a:r>
                <a:rPr lang="en-US" sz="1000" kern="1200" dirty="0"/>
                <a:t>.   </a:t>
              </a:r>
              <a:r>
                <a:rPr lang="en-US" sz="1000" kern="1200" dirty="0" err="1"/>
                <a:t>Consejería</a:t>
              </a:r>
              <a:r>
                <a:rPr lang="en-US" sz="1000" kern="1200" dirty="0"/>
                <a:t> Gordon Pike</a:t>
              </a:r>
            </a:p>
          </p:txBody>
        </p:sp>
        <p:sp>
          <p:nvSpPr>
            <p:cNvPr id="90" name="Freeform: Shape 89">
              <a:extLst>
                <a:ext uri="{FF2B5EF4-FFF2-40B4-BE49-F238E27FC236}">
                  <a16:creationId xmlns:a16="http://schemas.microsoft.com/office/drawing/2014/main" id="{B9E44EF1-176C-4480-8EAB-6ACAA5FE8D01}"/>
                </a:ext>
              </a:extLst>
            </p:cNvPr>
            <p:cNvSpPr/>
            <p:nvPr/>
          </p:nvSpPr>
          <p:spPr>
            <a:xfrm>
              <a:off x="2553819" y="3135633"/>
              <a:ext cx="822172" cy="598184"/>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accent2">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dirty="0" err="1"/>
                <a:t>Decanato</a:t>
              </a:r>
              <a:r>
                <a:rPr lang="en-US" sz="1000" dirty="0"/>
                <a:t> </a:t>
              </a:r>
              <a:r>
                <a:rPr lang="en-US" sz="1000" dirty="0" err="1"/>
                <a:t>Académico</a:t>
              </a:r>
              <a:r>
                <a:rPr lang="en-US" sz="1000" dirty="0"/>
                <a:t> </a:t>
              </a:r>
              <a:r>
                <a:rPr lang="en-US" sz="1000" dirty="0" err="1"/>
                <a:t>Administrativo</a:t>
              </a:r>
              <a:r>
                <a:rPr lang="en-US" sz="1000" dirty="0"/>
                <a:t> Gordon Pike</a:t>
              </a:r>
            </a:p>
          </p:txBody>
        </p:sp>
        <p:cxnSp>
          <p:nvCxnSpPr>
            <p:cNvPr id="95" name="Straight Connector 94">
              <a:extLst>
                <a:ext uri="{FF2B5EF4-FFF2-40B4-BE49-F238E27FC236}">
                  <a16:creationId xmlns:a16="http://schemas.microsoft.com/office/drawing/2014/main" id="{555CBFF3-26B1-4B5E-AC7E-1192B537BC58}"/>
                </a:ext>
              </a:extLst>
            </p:cNvPr>
            <p:cNvCxnSpPr>
              <a:cxnSpLocks/>
            </p:cNvCxnSpPr>
            <p:nvPr/>
          </p:nvCxnSpPr>
          <p:spPr>
            <a:xfrm>
              <a:off x="2235553" y="2914100"/>
              <a:ext cx="729306" cy="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ACF6E734-B26B-474C-A2F0-A1FC05DEFC2C}"/>
              </a:ext>
            </a:extLst>
          </p:cNvPr>
          <p:cNvCxnSpPr>
            <a:cxnSpLocks/>
          </p:cNvCxnSpPr>
          <p:nvPr/>
        </p:nvCxnSpPr>
        <p:spPr>
          <a:xfrm>
            <a:off x="2643255" y="2391121"/>
            <a:ext cx="4882032" cy="3061"/>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C19173C-B91B-4F53-8EE5-D3AFA10A174D}"/>
              </a:ext>
            </a:extLst>
          </p:cNvPr>
          <p:cNvGrpSpPr/>
          <p:nvPr/>
        </p:nvGrpSpPr>
        <p:grpSpPr>
          <a:xfrm>
            <a:off x="4430045" y="2379835"/>
            <a:ext cx="1969820" cy="3085682"/>
            <a:chOff x="4141983" y="1837420"/>
            <a:chExt cx="1969820" cy="3085682"/>
          </a:xfrm>
        </p:grpSpPr>
        <p:cxnSp>
          <p:nvCxnSpPr>
            <p:cNvPr id="102" name="Straight Connector 101">
              <a:extLst>
                <a:ext uri="{FF2B5EF4-FFF2-40B4-BE49-F238E27FC236}">
                  <a16:creationId xmlns:a16="http://schemas.microsoft.com/office/drawing/2014/main" id="{143F9D6F-33DF-4E8F-A95C-C0DD9FF652D1}"/>
                </a:ext>
              </a:extLst>
            </p:cNvPr>
            <p:cNvCxnSpPr>
              <a:cxnSpLocks/>
            </p:cNvCxnSpPr>
            <p:nvPr/>
          </p:nvCxnSpPr>
          <p:spPr>
            <a:xfrm>
              <a:off x="4624827" y="1837420"/>
              <a:ext cx="0" cy="29156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4" name="Freeform: Shape 43">
              <a:extLst>
                <a:ext uri="{FF2B5EF4-FFF2-40B4-BE49-F238E27FC236}">
                  <a16:creationId xmlns:a16="http://schemas.microsoft.com/office/drawing/2014/main" id="{3017C14D-38EE-41DE-AD00-B404A4ECB8F5}"/>
                </a:ext>
              </a:extLst>
            </p:cNvPr>
            <p:cNvSpPr/>
            <p:nvPr/>
          </p:nvSpPr>
          <p:spPr>
            <a:xfrm>
              <a:off x="4141983" y="1994868"/>
              <a:ext cx="1262821" cy="541997"/>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accent6">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buNone/>
              </a:pPr>
              <a:r>
                <a:rPr lang="en-US" sz="1200" kern="1200" dirty="0"/>
                <a:t>VR de </a:t>
              </a:r>
              <a:r>
                <a:rPr lang="en-US" sz="1200" kern="1200" dirty="0" err="1"/>
                <a:t>Sistemas</a:t>
              </a:r>
              <a:r>
                <a:rPr lang="en-US" sz="1200" kern="1200" dirty="0"/>
                <a:t> de </a:t>
              </a:r>
              <a:r>
                <a:rPr lang="en-US" sz="1200" kern="1200" dirty="0" err="1"/>
                <a:t>Aprendizaje</a:t>
              </a:r>
              <a:r>
                <a:rPr lang="en-US" sz="1200" kern="1200" dirty="0"/>
                <a:t> </a:t>
              </a:r>
            </a:p>
            <a:p>
              <a:pPr marL="0" lvl="0" indent="0" algn="ctr" defTabSz="444500">
                <a:lnSpc>
                  <a:spcPct val="90000"/>
                </a:lnSpc>
                <a:spcBef>
                  <a:spcPct val="0"/>
                </a:spcBef>
                <a:buNone/>
              </a:pPr>
              <a:r>
                <a:rPr lang="en-US" sz="1200" kern="1200" dirty="0" err="1"/>
                <a:t>Mery</a:t>
              </a:r>
              <a:r>
                <a:rPr lang="en-US" sz="1200" kern="1200" dirty="0"/>
                <a:t> </a:t>
              </a:r>
              <a:r>
                <a:rPr lang="en-US" sz="1200" kern="1200" dirty="0" err="1"/>
                <a:t>Dussan</a:t>
              </a:r>
              <a:endParaRPr lang="en-US" sz="1200" kern="1200" dirty="0"/>
            </a:p>
          </p:txBody>
        </p:sp>
        <p:sp>
          <p:nvSpPr>
            <p:cNvPr id="45" name="Freeform: Shape 44">
              <a:extLst>
                <a:ext uri="{FF2B5EF4-FFF2-40B4-BE49-F238E27FC236}">
                  <a16:creationId xmlns:a16="http://schemas.microsoft.com/office/drawing/2014/main" id="{2112A131-98CD-4D51-B1D0-E6232E08D510}"/>
                </a:ext>
              </a:extLst>
            </p:cNvPr>
            <p:cNvSpPr/>
            <p:nvPr/>
          </p:nvSpPr>
          <p:spPr>
            <a:xfrm>
              <a:off x="5051230" y="2755836"/>
              <a:ext cx="1031030" cy="411086"/>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noFill/>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buNone/>
              </a:pPr>
              <a:r>
                <a:rPr lang="en-US" sz="1000" kern="1200" dirty="0" err="1">
                  <a:solidFill>
                    <a:schemeClr val="tx1"/>
                  </a:solidFill>
                  <a:effectLst>
                    <a:outerShdw blurRad="38100" dist="38100" dir="2700000" algn="tl">
                      <a:srgbClr val="000000">
                        <a:alpha val="43137"/>
                      </a:srgbClr>
                    </a:outerShdw>
                  </a:effectLst>
                </a:rPr>
                <a:t>Dise</a:t>
              </a:r>
              <a:r>
                <a:rPr lang="es-419" sz="1000" kern="1200" dirty="0" err="1">
                  <a:solidFill>
                    <a:schemeClr val="tx1"/>
                  </a:solidFill>
                  <a:effectLst>
                    <a:outerShdw blurRad="38100" dist="38100" dir="2700000" algn="tl">
                      <a:srgbClr val="000000">
                        <a:alpha val="43137"/>
                      </a:srgbClr>
                    </a:outerShdw>
                  </a:effectLst>
                </a:rPr>
                <a:t>ño</a:t>
              </a:r>
              <a:r>
                <a:rPr lang="es-419" sz="1000" kern="1200" dirty="0">
                  <a:solidFill>
                    <a:schemeClr val="tx1"/>
                  </a:solidFill>
                  <a:effectLst>
                    <a:outerShdw blurRad="38100" dist="38100" dir="2700000" algn="tl">
                      <a:srgbClr val="000000">
                        <a:alpha val="43137"/>
                      </a:srgbClr>
                    </a:outerShdw>
                  </a:effectLst>
                </a:rPr>
                <a:t> Instructivo </a:t>
              </a:r>
            </a:p>
            <a:p>
              <a:pPr marL="0" lvl="0" indent="0" algn="ctr" defTabSz="444500">
                <a:lnSpc>
                  <a:spcPct val="90000"/>
                </a:lnSpc>
                <a:spcBef>
                  <a:spcPct val="0"/>
                </a:spcBef>
                <a:buNone/>
              </a:pPr>
              <a:r>
                <a:rPr lang="es-419" sz="1000" kern="1200" dirty="0">
                  <a:solidFill>
                    <a:schemeClr val="tx1"/>
                  </a:solidFill>
                  <a:effectLst>
                    <a:outerShdw blurRad="38100" dist="38100" dir="2700000" algn="tl">
                      <a:srgbClr val="000000">
                        <a:alpha val="43137"/>
                      </a:srgbClr>
                    </a:outerShdw>
                  </a:effectLst>
                </a:rPr>
                <a:t>Mery </a:t>
              </a:r>
              <a:r>
                <a:rPr lang="es-419" sz="1000" kern="1200" dirty="0" err="1">
                  <a:solidFill>
                    <a:schemeClr val="tx1"/>
                  </a:solidFill>
                  <a:effectLst>
                    <a:outerShdw blurRad="38100" dist="38100" dir="2700000" algn="tl">
                      <a:srgbClr val="000000">
                        <a:alpha val="43137"/>
                      </a:srgbClr>
                    </a:outerShdw>
                  </a:effectLst>
                </a:rPr>
                <a:t>Dussan</a:t>
              </a:r>
              <a:endParaRPr lang="en-US" sz="1000" kern="1200" dirty="0">
                <a:solidFill>
                  <a:schemeClr val="tx1"/>
                </a:solidFill>
                <a:effectLst>
                  <a:outerShdw blurRad="38100" dist="38100" dir="2700000" algn="tl">
                    <a:srgbClr val="000000">
                      <a:alpha val="43137"/>
                    </a:srgbClr>
                  </a:outerShdw>
                </a:effectLst>
              </a:endParaRPr>
            </a:p>
          </p:txBody>
        </p:sp>
        <p:sp>
          <p:nvSpPr>
            <p:cNvPr id="108" name="Freeform: Shape 107">
              <a:extLst>
                <a:ext uri="{FF2B5EF4-FFF2-40B4-BE49-F238E27FC236}">
                  <a16:creationId xmlns:a16="http://schemas.microsoft.com/office/drawing/2014/main" id="{BDA8989A-BD4A-4004-908E-4BF9F116B82D}"/>
                </a:ext>
              </a:extLst>
            </p:cNvPr>
            <p:cNvSpPr/>
            <p:nvPr/>
          </p:nvSpPr>
          <p:spPr>
            <a:xfrm>
              <a:off x="5095609" y="3285449"/>
              <a:ext cx="1016194" cy="411086"/>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noFill/>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70000"/>
                </a:lnSpc>
                <a:spcBef>
                  <a:spcPct val="0"/>
                </a:spcBef>
                <a:spcAft>
                  <a:spcPct val="35000"/>
                </a:spcAft>
                <a:buNone/>
              </a:pPr>
              <a:r>
                <a:rPr lang="en-US" sz="1000" dirty="0" err="1">
                  <a:solidFill>
                    <a:schemeClr val="tx1"/>
                  </a:solidFill>
                  <a:effectLst>
                    <a:outerShdw blurRad="38100" dist="38100" dir="2700000" algn="tl">
                      <a:srgbClr val="000000">
                        <a:alpha val="43137"/>
                      </a:srgbClr>
                    </a:outerShdw>
                  </a:effectLst>
                </a:rPr>
                <a:t>Herramientas</a:t>
              </a:r>
              <a:r>
                <a:rPr lang="en-US" sz="1000" dirty="0">
                  <a:solidFill>
                    <a:schemeClr val="tx1"/>
                  </a:solidFill>
                  <a:effectLst>
                    <a:outerShdw blurRad="38100" dist="38100" dir="2700000" algn="tl">
                      <a:srgbClr val="000000">
                        <a:alpha val="43137"/>
                      </a:srgbClr>
                    </a:outerShdw>
                  </a:effectLst>
                </a:rPr>
                <a:t> y Plataforma de </a:t>
              </a:r>
              <a:r>
                <a:rPr lang="en-US" sz="1000" dirty="0" err="1">
                  <a:solidFill>
                    <a:schemeClr val="tx1"/>
                  </a:solidFill>
                  <a:effectLst>
                    <a:outerShdw blurRad="38100" dist="38100" dir="2700000" algn="tl">
                      <a:srgbClr val="000000">
                        <a:alpha val="43137"/>
                      </a:srgbClr>
                    </a:outerShdw>
                  </a:effectLst>
                </a:rPr>
                <a:t>Aprendizaje</a:t>
              </a:r>
              <a:r>
                <a:rPr lang="en-US" sz="1000" dirty="0">
                  <a:solidFill>
                    <a:schemeClr val="tx1"/>
                  </a:solidFill>
                  <a:effectLst>
                    <a:outerShdw blurRad="38100" dist="38100" dir="2700000" algn="tl">
                      <a:srgbClr val="000000">
                        <a:alpha val="43137"/>
                      </a:srgbClr>
                    </a:outerShdw>
                  </a:effectLst>
                </a:rPr>
                <a:t> </a:t>
              </a:r>
            </a:p>
            <a:p>
              <a:pPr marL="0" lvl="0" indent="0" algn="ctr" defTabSz="444500">
                <a:lnSpc>
                  <a:spcPct val="70000"/>
                </a:lnSpc>
                <a:spcBef>
                  <a:spcPct val="0"/>
                </a:spcBef>
                <a:spcAft>
                  <a:spcPct val="35000"/>
                </a:spcAft>
                <a:buNone/>
              </a:pPr>
              <a:r>
                <a:rPr lang="en-US" sz="1000" dirty="0">
                  <a:solidFill>
                    <a:schemeClr val="tx1"/>
                  </a:solidFill>
                  <a:effectLst>
                    <a:outerShdw blurRad="38100" dist="38100" dir="2700000" algn="tl">
                      <a:srgbClr val="000000">
                        <a:alpha val="43137"/>
                      </a:srgbClr>
                    </a:outerShdw>
                  </a:effectLst>
                </a:rPr>
                <a:t>Eli </a:t>
              </a:r>
              <a:r>
                <a:rPr lang="en-US" sz="1000" dirty="0" err="1">
                  <a:solidFill>
                    <a:schemeClr val="tx1"/>
                  </a:solidFill>
                  <a:effectLst>
                    <a:outerShdw blurRad="38100" dist="38100" dir="2700000" algn="tl">
                      <a:srgbClr val="000000">
                        <a:alpha val="43137"/>
                      </a:srgbClr>
                    </a:outerShdw>
                  </a:effectLst>
                </a:rPr>
                <a:t>Chaves</a:t>
              </a:r>
              <a:r>
                <a:rPr lang="en-US" sz="1000" dirty="0" err="1"/>
                <a:t>e</a:t>
              </a:r>
              <a:endParaRPr lang="en-US" sz="1000" kern="1200" dirty="0"/>
            </a:p>
          </p:txBody>
        </p:sp>
        <p:sp>
          <p:nvSpPr>
            <p:cNvPr id="109" name="Freeform: Shape 108">
              <a:extLst>
                <a:ext uri="{FF2B5EF4-FFF2-40B4-BE49-F238E27FC236}">
                  <a16:creationId xmlns:a16="http://schemas.microsoft.com/office/drawing/2014/main" id="{22E97649-7197-4AE3-8AD0-AF2344E93E91}"/>
                </a:ext>
              </a:extLst>
            </p:cNvPr>
            <p:cNvSpPr/>
            <p:nvPr/>
          </p:nvSpPr>
          <p:spPr>
            <a:xfrm>
              <a:off x="5075402" y="3858652"/>
              <a:ext cx="1008272" cy="531120"/>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noFill/>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70000"/>
                </a:lnSpc>
                <a:spcBef>
                  <a:spcPct val="0"/>
                </a:spcBef>
                <a:spcAft>
                  <a:spcPct val="35000"/>
                </a:spcAft>
                <a:buNone/>
              </a:pPr>
              <a:r>
                <a:rPr lang="en-US" sz="1000" kern="1200" dirty="0">
                  <a:solidFill>
                    <a:schemeClr val="tx1"/>
                  </a:solidFill>
                  <a:effectLst>
                    <a:outerShdw blurRad="38100" dist="38100" dir="2700000" algn="tl">
                      <a:srgbClr val="000000">
                        <a:alpha val="43137"/>
                      </a:srgbClr>
                    </a:outerShdw>
                  </a:effectLst>
                </a:rPr>
                <a:t>Control de Calidad y </a:t>
              </a:r>
              <a:r>
                <a:rPr lang="en-US" sz="1000" kern="1200" dirty="0" err="1">
                  <a:solidFill>
                    <a:schemeClr val="tx1"/>
                  </a:solidFill>
                  <a:effectLst>
                    <a:outerShdw blurRad="38100" dist="38100" dir="2700000" algn="tl">
                      <a:srgbClr val="000000">
                        <a:alpha val="43137"/>
                      </a:srgbClr>
                    </a:outerShdw>
                  </a:effectLst>
                </a:rPr>
                <a:t>Evaluación</a:t>
              </a:r>
              <a:r>
                <a:rPr lang="en-US" sz="1000" kern="1200" dirty="0">
                  <a:solidFill>
                    <a:schemeClr val="tx1"/>
                  </a:solidFill>
                  <a:effectLst>
                    <a:outerShdw blurRad="38100" dist="38100" dir="2700000" algn="tl">
                      <a:srgbClr val="000000">
                        <a:alpha val="43137"/>
                      </a:srgbClr>
                    </a:outerShdw>
                  </a:effectLst>
                </a:rPr>
                <a:t> </a:t>
              </a:r>
            </a:p>
            <a:p>
              <a:pPr marL="0" lvl="0" indent="0" algn="ctr" defTabSz="444500">
                <a:lnSpc>
                  <a:spcPct val="70000"/>
                </a:lnSpc>
                <a:spcBef>
                  <a:spcPct val="0"/>
                </a:spcBef>
                <a:spcAft>
                  <a:spcPct val="35000"/>
                </a:spcAft>
                <a:buNone/>
              </a:pPr>
              <a:r>
                <a:rPr lang="en-US" sz="1000" kern="1200" dirty="0">
                  <a:solidFill>
                    <a:schemeClr val="tx1"/>
                  </a:solidFill>
                  <a:effectLst>
                    <a:outerShdw blurRad="38100" dist="38100" dir="2700000" algn="tl">
                      <a:srgbClr val="000000">
                        <a:alpha val="43137"/>
                      </a:srgbClr>
                    </a:outerShdw>
                  </a:effectLst>
                </a:rPr>
                <a:t>Ana Beatriz Suárez</a:t>
              </a:r>
              <a:br>
                <a:rPr lang="en-US" sz="1000" kern="1200" dirty="0">
                  <a:solidFill>
                    <a:schemeClr val="tx1"/>
                  </a:solidFill>
                  <a:effectLst>
                    <a:outerShdw blurRad="38100" dist="38100" dir="2700000" algn="tl">
                      <a:srgbClr val="000000">
                        <a:alpha val="43137"/>
                      </a:srgbClr>
                    </a:outerShdw>
                  </a:effectLst>
                </a:rPr>
              </a:br>
              <a:r>
                <a:rPr lang="en-US" sz="1000" kern="1200" dirty="0">
                  <a:solidFill>
                    <a:schemeClr val="tx1"/>
                  </a:solidFill>
                  <a:effectLst>
                    <a:outerShdw blurRad="38100" dist="38100" dir="2700000" algn="tl">
                      <a:srgbClr val="000000">
                        <a:alpha val="43137"/>
                      </a:srgbClr>
                    </a:outerShdw>
                  </a:effectLst>
                </a:rPr>
                <a:t>Glenn Hoyle</a:t>
              </a:r>
            </a:p>
          </p:txBody>
        </p:sp>
        <p:sp>
          <p:nvSpPr>
            <p:cNvPr id="110" name="Freeform: Shape 109">
              <a:extLst>
                <a:ext uri="{FF2B5EF4-FFF2-40B4-BE49-F238E27FC236}">
                  <a16:creationId xmlns:a16="http://schemas.microsoft.com/office/drawing/2014/main" id="{3F588B58-A49F-410C-975C-621D22012D8C}"/>
                </a:ext>
              </a:extLst>
            </p:cNvPr>
            <p:cNvSpPr/>
            <p:nvPr/>
          </p:nvSpPr>
          <p:spPr>
            <a:xfrm>
              <a:off x="5021386" y="4512016"/>
              <a:ext cx="929808" cy="411086"/>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noFill/>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buNone/>
              </a:pPr>
              <a:r>
                <a:rPr lang="en-US" sz="1000" kern="1200" dirty="0">
                  <a:solidFill>
                    <a:schemeClr val="tx1"/>
                  </a:solidFill>
                  <a:effectLst>
                    <a:outerShdw blurRad="38100" dist="38100" dir="2700000" algn="tl">
                      <a:srgbClr val="000000">
                        <a:alpha val="43137"/>
                      </a:srgbClr>
                    </a:outerShdw>
                  </a:effectLst>
                </a:rPr>
                <a:t>Desarrollo de </a:t>
              </a:r>
              <a:r>
                <a:rPr lang="en-US" sz="1000" kern="1200" dirty="0" err="1">
                  <a:solidFill>
                    <a:schemeClr val="tx1"/>
                  </a:solidFill>
                  <a:effectLst>
                    <a:outerShdw blurRad="38100" dist="38100" dir="2700000" algn="tl">
                      <a:srgbClr val="000000">
                        <a:alpha val="43137"/>
                      </a:srgbClr>
                    </a:outerShdw>
                  </a:effectLst>
                </a:rPr>
                <a:t>Mentores</a:t>
              </a:r>
              <a:r>
                <a:rPr lang="en-US" sz="1000" kern="1200" dirty="0">
                  <a:solidFill>
                    <a:schemeClr val="tx1"/>
                  </a:solidFill>
                  <a:effectLst>
                    <a:outerShdw blurRad="38100" dist="38100" dir="2700000" algn="tl">
                      <a:srgbClr val="000000">
                        <a:alpha val="43137"/>
                      </a:srgbClr>
                    </a:outerShdw>
                  </a:effectLst>
                </a:rPr>
                <a:t> </a:t>
              </a:r>
            </a:p>
            <a:p>
              <a:pPr marL="0" lvl="0" indent="0" algn="ctr" defTabSz="444500">
                <a:lnSpc>
                  <a:spcPct val="90000"/>
                </a:lnSpc>
                <a:spcBef>
                  <a:spcPct val="0"/>
                </a:spcBef>
                <a:buNone/>
              </a:pPr>
              <a:r>
                <a:rPr lang="en-US" sz="1000" kern="1200" dirty="0">
                  <a:solidFill>
                    <a:schemeClr val="tx1"/>
                  </a:solidFill>
                  <a:effectLst>
                    <a:outerShdw blurRad="38100" dist="38100" dir="2700000" algn="tl">
                      <a:srgbClr val="000000">
                        <a:alpha val="43137"/>
                      </a:srgbClr>
                    </a:outerShdw>
                  </a:effectLst>
                </a:rPr>
                <a:t>Tim Dahlin</a:t>
              </a:r>
            </a:p>
          </p:txBody>
        </p:sp>
        <p:cxnSp>
          <p:nvCxnSpPr>
            <p:cNvPr id="13" name="Straight Arrow Connector 12">
              <a:extLst>
                <a:ext uri="{FF2B5EF4-FFF2-40B4-BE49-F238E27FC236}">
                  <a16:creationId xmlns:a16="http://schemas.microsoft.com/office/drawing/2014/main" id="{BBF676F3-F52A-42DE-99FB-9E55326730AE}"/>
                </a:ext>
              </a:extLst>
            </p:cNvPr>
            <p:cNvCxnSpPr/>
            <p:nvPr/>
          </p:nvCxnSpPr>
          <p:spPr>
            <a:xfrm>
              <a:off x="4624828" y="2923306"/>
              <a:ext cx="354165" cy="0"/>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0AFD3A00-7C52-48C6-AEF4-2B8F74D7A560}"/>
                </a:ext>
              </a:extLst>
            </p:cNvPr>
            <p:cNvCxnSpPr/>
            <p:nvPr/>
          </p:nvCxnSpPr>
          <p:spPr>
            <a:xfrm>
              <a:off x="4619239" y="3462310"/>
              <a:ext cx="354165" cy="0"/>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FA40105A-0F2D-4173-8431-636DC9447F50}"/>
                </a:ext>
              </a:extLst>
            </p:cNvPr>
            <p:cNvCxnSpPr/>
            <p:nvPr/>
          </p:nvCxnSpPr>
          <p:spPr>
            <a:xfrm>
              <a:off x="4629101" y="4029925"/>
              <a:ext cx="354165" cy="0"/>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9AAF0762-1787-4383-B3DD-54CE4EE4EF92}"/>
                </a:ext>
              </a:extLst>
            </p:cNvPr>
            <p:cNvCxnSpPr/>
            <p:nvPr/>
          </p:nvCxnSpPr>
          <p:spPr>
            <a:xfrm>
              <a:off x="4633971" y="4732126"/>
              <a:ext cx="354165" cy="0"/>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E27EC5D-2E7C-4637-B2F3-D1CD2FEDD344}"/>
              </a:ext>
            </a:extLst>
          </p:cNvPr>
          <p:cNvGrpSpPr/>
          <p:nvPr/>
        </p:nvGrpSpPr>
        <p:grpSpPr>
          <a:xfrm>
            <a:off x="6886139" y="2409074"/>
            <a:ext cx="1093409" cy="2587928"/>
            <a:chOff x="6902336" y="1876518"/>
            <a:chExt cx="1093409" cy="1189708"/>
          </a:xfrm>
        </p:grpSpPr>
        <p:cxnSp>
          <p:nvCxnSpPr>
            <p:cNvPr id="103" name="Straight Connector 102">
              <a:extLst>
                <a:ext uri="{FF2B5EF4-FFF2-40B4-BE49-F238E27FC236}">
                  <a16:creationId xmlns:a16="http://schemas.microsoft.com/office/drawing/2014/main" id="{7AC75F35-931E-4D9F-AC1F-8AE5DFAA0293}"/>
                </a:ext>
              </a:extLst>
            </p:cNvPr>
            <p:cNvCxnSpPr>
              <a:cxnSpLocks/>
            </p:cNvCxnSpPr>
            <p:nvPr/>
          </p:nvCxnSpPr>
          <p:spPr>
            <a:xfrm flipH="1">
              <a:off x="7518392" y="1876518"/>
              <a:ext cx="1328" cy="11897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2" name="Freeform: Shape 61">
              <a:extLst>
                <a:ext uri="{FF2B5EF4-FFF2-40B4-BE49-F238E27FC236}">
                  <a16:creationId xmlns:a16="http://schemas.microsoft.com/office/drawing/2014/main" id="{F2F880F5-71FA-4FE2-B600-854FDB054119}"/>
                </a:ext>
              </a:extLst>
            </p:cNvPr>
            <p:cNvSpPr/>
            <p:nvPr/>
          </p:nvSpPr>
          <p:spPr>
            <a:xfrm>
              <a:off x="6902336" y="1949724"/>
              <a:ext cx="1093409" cy="205419"/>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rgbClr val="2E75B6"/>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419" sz="1200" dirty="0"/>
                <a:t>VR Administrativo Vacante</a:t>
              </a:r>
              <a:endParaRPr lang="en-US" sz="1200" kern="1200" dirty="0"/>
            </a:p>
          </p:txBody>
        </p:sp>
      </p:grpSp>
      <p:sp>
        <p:nvSpPr>
          <p:cNvPr id="129" name="Freeform: Shape 128">
            <a:extLst>
              <a:ext uri="{FF2B5EF4-FFF2-40B4-BE49-F238E27FC236}">
                <a16:creationId xmlns:a16="http://schemas.microsoft.com/office/drawing/2014/main" id="{AF430188-2973-44E4-B023-68C6206EC288}"/>
              </a:ext>
            </a:extLst>
          </p:cNvPr>
          <p:cNvSpPr/>
          <p:nvPr/>
        </p:nvSpPr>
        <p:spPr>
          <a:xfrm>
            <a:off x="885825" y="19676"/>
            <a:ext cx="10483156" cy="414757"/>
          </a:xfrm>
          <a:custGeom>
            <a:avLst/>
            <a:gdLst>
              <a:gd name="connsiteX0" fmla="*/ 0 w 2047004"/>
              <a:gd name="connsiteY0" fmla="*/ 0 h 414757"/>
              <a:gd name="connsiteX1" fmla="*/ 2047004 w 2047004"/>
              <a:gd name="connsiteY1" fmla="*/ 0 h 414757"/>
              <a:gd name="connsiteX2" fmla="*/ 2047004 w 2047004"/>
              <a:gd name="connsiteY2" fmla="*/ 414757 h 414757"/>
              <a:gd name="connsiteX3" fmla="*/ 0 w 2047004"/>
              <a:gd name="connsiteY3" fmla="*/ 414757 h 414757"/>
              <a:gd name="connsiteX4" fmla="*/ 0 w 2047004"/>
              <a:gd name="connsiteY4" fmla="*/ 0 h 4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004" h="414757">
                <a:moveTo>
                  <a:pt x="0" y="0"/>
                </a:moveTo>
                <a:lnTo>
                  <a:pt x="2047004" y="0"/>
                </a:lnTo>
                <a:lnTo>
                  <a:pt x="2047004" y="414757"/>
                </a:lnTo>
                <a:lnTo>
                  <a:pt x="0" y="414757"/>
                </a:lnTo>
                <a:lnTo>
                  <a:pt x="0" y="0"/>
                </a:lnTo>
                <a:close/>
              </a:path>
            </a:pathLst>
          </a:custGeom>
          <a:solidFill>
            <a:schemeClr val="tx2">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2400" kern="1200" dirty="0" err="1">
                <a:effectLst>
                  <a:outerShdw blurRad="38100" dist="38100" dir="2700000" algn="tl">
                    <a:srgbClr val="000000">
                      <a:alpha val="43137"/>
                    </a:srgbClr>
                  </a:outerShdw>
                </a:effectLst>
              </a:rPr>
              <a:t>Asamblea</a:t>
            </a:r>
            <a:endParaRPr lang="en-US" sz="2400" kern="1200" dirty="0">
              <a:effectLst>
                <a:outerShdw blurRad="38100" dist="38100" dir="2700000" algn="tl">
                  <a:srgbClr val="000000">
                    <a:alpha val="43137"/>
                  </a:srgbClr>
                </a:outerShdw>
              </a:effectLst>
            </a:endParaRPr>
          </a:p>
        </p:txBody>
      </p:sp>
      <p:sp>
        <p:nvSpPr>
          <p:cNvPr id="130" name="TextBox 129">
            <a:extLst>
              <a:ext uri="{FF2B5EF4-FFF2-40B4-BE49-F238E27FC236}">
                <a16:creationId xmlns:a16="http://schemas.microsoft.com/office/drawing/2014/main" id="{6ADB9D8C-1626-468D-B81B-C84A79EEF02D}"/>
              </a:ext>
            </a:extLst>
          </p:cNvPr>
          <p:cNvSpPr txBox="1"/>
          <p:nvPr/>
        </p:nvSpPr>
        <p:spPr>
          <a:xfrm>
            <a:off x="194500" y="1532381"/>
            <a:ext cx="1827136" cy="923330"/>
          </a:xfrm>
          <a:prstGeom prst="rect">
            <a:avLst/>
          </a:prstGeom>
          <a:noFill/>
        </p:spPr>
        <p:txBody>
          <a:bodyPr wrap="square" rtlCol="0">
            <a:spAutoFit/>
          </a:bodyPr>
          <a:lstStyle/>
          <a:p>
            <a:pPr algn="just"/>
            <a:r>
              <a:rPr lang="es-419" sz="900" b="1" dirty="0"/>
              <a:t>Consultivo, no decisivo. VR Académico convoca, el rector es miembro. Los demás miembros recomendados por el VRA y aprobados por el rector. VRA presenta propuestas al rector.</a:t>
            </a:r>
            <a:endParaRPr lang="en-US" sz="900" b="1" dirty="0"/>
          </a:p>
        </p:txBody>
      </p:sp>
      <p:sp>
        <p:nvSpPr>
          <p:cNvPr id="74" name="TextBox 73">
            <a:extLst>
              <a:ext uri="{FF2B5EF4-FFF2-40B4-BE49-F238E27FC236}">
                <a16:creationId xmlns:a16="http://schemas.microsoft.com/office/drawing/2014/main" id="{617E1324-00D0-469F-8C77-A46C275BCB01}"/>
              </a:ext>
            </a:extLst>
          </p:cNvPr>
          <p:cNvSpPr txBox="1"/>
          <p:nvPr/>
        </p:nvSpPr>
        <p:spPr>
          <a:xfrm>
            <a:off x="5061455" y="5667868"/>
            <a:ext cx="1289422" cy="369332"/>
          </a:xfrm>
          <a:prstGeom prst="rect">
            <a:avLst/>
          </a:prstGeom>
          <a:noFill/>
        </p:spPr>
        <p:txBody>
          <a:bodyPr wrap="square" rtlCol="0">
            <a:spAutoFit/>
          </a:bodyPr>
          <a:lstStyle/>
          <a:p>
            <a:pPr algn="ctr"/>
            <a:r>
              <a:rPr lang="es-419" sz="900" b="1" dirty="0"/>
              <a:t>Estos son equipos, </a:t>
            </a:r>
          </a:p>
          <a:p>
            <a:pPr algn="ctr"/>
            <a:r>
              <a:rPr lang="es-419" sz="900" b="1" dirty="0"/>
              <a:t>no departamentos</a:t>
            </a:r>
            <a:endParaRPr lang="en-US" sz="900" b="1" dirty="0"/>
          </a:p>
        </p:txBody>
      </p:sp>
      <p:sp>
        <p:nvSpPr>
          <p:cNvPr id="75" name="TextBox 74">
            <a:extLst>
              <a:ext uri="{FF2B5EF4-FFF2-40B4-BE49-F238E27FC236}">
                <a16:creationId xmlns:a16="http://schemas.microsoft.com/office/drawing/2014/main" id="{63C70F14-5C63-487C-8523-AA6090AFD227}"/>
              </a:ext>
            </a:extLst>
          </p:cNvPr>
          <p:cNvSpPr txBox="1"/>
          <p:nvPr/>
        </p:nvSpPr>
        <p:spPr>
          <a:xfrm>
            <a:off x="151357" y="4277772"/>
            <a:ext cx="884962" cy="646331"/>
          </a:xfrm>
          <a:prstGeom prst="rect">
            <a:avLst/>
          </a:prstGeom>
          <a:noFill/>
        </p:spPr>
        <p:txBody>
          <a:bodyPr wrap="square" rtlCol="0">
            <a:spAutoFit/>
          </a:bodyPr>
          <a:lstStyle/>
          <a:p>
            <a:pPr algn="r"/>
            <a:r>
              <a:rPr lang="es-419" sz="900" b="1" dirty="0"/>
              <a:t>Cada Dpto. liderado por un </a:t>
            </a:r>
            <a:r>
              <a:rPr lang="es-419" sz="900" b="1" i="1" dirty="0"/>
              <a:t>decano </a:t>
            </a:r>
            <a:r>
              <a:rPr lang="es-419" sz="900" b="1" dirty="0"/>
              <a:t>o</a:t>
            </a:r>
            <a:r>
              <a:rPr lang="es-419" sz="900" b="1" i="1" dirty="0"/>
              <a:t> director</a:t>
            </a:r>
            <a:endParaRPr lang="en-US" sz="900" b="1" dirty="0"/>
          </a:p>
        </p:txBody>
      </p:sp>
      <p:sp>
        <p:nvSpPr>
          <p:cNvPr id="77" name="TextBox 76">
            <a:extLst>
              <a:ext uri="{FF2B5EF4-FFF2-40B4-BE49-F238E27FC236}">
                <a16:creationId xmlns:a16="http://schemas.microsoft.com/office/drawing/2014/main" id="{81A7AA5E-729F-4532-8BA5-C89ED7DC0A62}"/>
              </a:ext>
            </a:extLst>
          </p:cNvPr>
          <p:cNvSpPr txBox="1"/>
          <p:nvPr/>
        </p:nvSpPr>
        <p:spPr>
          <a:xfrm>
            <a:off x="2209457" y="903400"/>
            <a:ext cx="1695231" cy="1061829"/>
          </a:xfrm>
          <a:prstGeom prst="rect">
            <a:avLst/>
          </a:prstGeom>
          <a:noFill/>
        </p:spPr>
        <p:txBody>
          <a:bodyPr wrap="square" rtlCol="0">
            <a:spAutoFit/>
          </a:bodyPr>
          <a:lstStyle/>
          <a:p>
            <a:pPr algn="r"/>
            <a:r>
              <a:rPr lang="es-419" sz="900" b="1" dirty="0"/>
              <a:t>Consultivo, no decisivo. El rector convoca. El rector determina los miembros con el aval de la Junta Directiva. El rector recibe propuestas y las direcciona a la instancia correspondiente</a:t>
            </a:r>
            <a:r>
              <a:rPr lang="es-419" sz="900" dirty="0"/>
              <a:t>.</a:t>
            </a:r>
            <a:endParaRPr lang="en-US" sz="900" dirty="0"/>
          </a:p>
        </p:txBody>
      </p:sp>
      <p:sp>
        <p:nvSpPr>
          <p:cNvPr id="78" name="TextBox 77">
            <a:extLst>
              <a:ext uri="{FF2B5EF4-FFF2-40B4-BE49-F238E27FC236}">
                <a16:creationId xmlns:a16="http://schemas.microsoft.com/office/drawing/2014/main" id="{0AAD6695-C203-4DB7-A433-1529599DC269}"/>
              </a:ext>
            </a:extLst>
          </p:cNvPr>
          <p:cNvSpPr txBox="1"/>
          <p:nvPr/>
        </p:nvSpPr>
        <p:spPr>
          <a:xfrm>
            <a:off x="8581676" y="572606"/>
            <a:ext cx="1711370" cy="784830"/>
          </a:xfrm>
          <a:prstGeom prst="rect">
            <a:avLst/>
          </a:prstGeom>
          <a:noFill/>
        </p:spPr>
        <p:txBody>
          <a:bodyPr wrap="square" rtlCol="0">
            <a:spAutoFit/>
          </a:bodyPr>
          <a:lstStyle/>
          <a:p>
            <a:r>
              <a:rPr lang="es-419" sz="900" b="1" dirty="0"/>
              <a:t>Consultivo, no decisivo.  Las comisiones son nombradas por la Junta Directiva y tienen un propósito específico por un tiempo determinado</a:t>
            </a:r>
            <a:r>
              <a:rPr lang="es-419" sz="900" dirty="0"/>
              <a:t>.</a:t>
            </a:r>
            <a:endParaRPr lang="en-US" sz="900" dirty="0"/>
          </a:p>
        </p:txBody>
      </p:sp>
      <p:sp>
        <p:nvSpPr>
          <p:cNvPr id="79" name="TextBox 78">
            <a:extLst>
              <a:ext uri="{FF2B5EF4-FFF2-40B4-BE49-F238E27FC236}">
                <a16:creationId xmlns:a16="http://schemas.microsoft.com/office/drawing/2014/main" id="{11ADF9D3-404B-4AD7-B061-93604AD2950E}"/>
              </a:ext>
            </a:extLst>
          </p:cNvPr>
          <p:cNvSpPr txBox="1"/>
          <p:nvPr/>
        </p:nvSpPr>
        <p:spPr>
          <a:xfrm>
            <a:off x="9634587" y="4133563"/>
            <a:ext cx="1289422" cy="369332"/>
          </a:xfrm>
          <a:prstGeom prst="rect">
            <a:avLst/>
          </a:prstGeom>
          <a:noFill/>
        </p:spPr>
        <p:txBody>
          <a:bodyPr wrap="square" rtlCol="0">
            <a:spAutoFit/>
          </a:bodyPr>
          <a:lstStyle/>
          <a:p>
            <a:pPr algn="ctr"/>
            <a:r>
              <a:rPr lang="es-419" sz="900" b="1" dirty="0"/>
              <a:t>Estos son equipos, </a:t>
            </a:r>
          </a:p>
          <a:p>
            <a:pPr algn="ctr"/>
            <a:r>
              <a:rPr lang="es-419" sz="900" b="1" dirty="0"/>
              <a:t>no departamentos</a:t>
            </a:r>
            <a:endParaRPr lang="en-US" sz="900" b="1" dirty="0"/>
          </a:p>
        </p:txBody>
      </p:sp>
      <p:sp>
        <p:nvSpPr>
          <p:cNvPr id="80" name="Freeform: Shape 79">
            <a:extLst>
              <a:ext uri="{FF2B5EF4-FFF2-40B4-BE49-F238E27FC236}">
                <a16:creationId xmlns:a16="http://schemas.microsoft.com/office/drawing/2014/main" id="{482DBD11-DC7B-43FB-B022-55AF78E60698}"/>
              </a:ext>
            </a:extLst>
          </p:cNvPr>
          <p:cNvSpPr/>
          <p:nvPr/>
        </p:nvSpPr>
        <p:spPr>
          <a:xfrm>
            <a:off x="2593017" y="4261309"/>
            <a:ext cx="822172" cy="592062"/>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accent2">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419" sz="1000" dirty="0"/>
              <a:t>A</a:t>
            </a:r>
            <a:r>
              <a:rPr lang="en-US" sz="1000" dirty="0" err="1"/>
              <a:t>dmisiones</a:t>
            </a:r>
            <a:r>
              <a:rPr lang="en-US" sz="1000" dirty="0"/>
              <a:t> y </a:t>
            </a:r>
            <a:r>
              <a:rPr lang="en-US" sz="1000" dirty="0" err="1"/>
              <a:t>Registro</a:t>
            </a:r>
            <a:r>
              <a:rPr lang="en-US" sz="1000" dirty="0"/>
              <a:t> </a:t>
            </a:r>
          </a:p>
          <a:p>
            <a:pPr marL="0" lvl="0" indent="0" algn="ctr" defTabSz="444500">
              <a:lnSpc>
                <a:spcPct val="90000"/>
              </a:lnSpc>
              <a:spcBef>
                <a:spcPct val="0"/>
              </a:spcBef>
              <a:spcAft>
                <a:spcPct val="35000"/>
              </a:spcAft>
              <a:buNone/>
            </a:pPr>
            <a:r>
              <a:rPr lang="en-US" sz="1000" dirty="0"/>
              <a:t>Rita I. Miranda</a:t>
            </a:r>
          </a:p>
        </p:txBody>
      </p:sp>
      <p:cxnSp>
        <p:nvCxnSpPr>
          <p:cNvPr id="115" name="Straight Connector 114">
            <a:extLst>
              <a:ext uri="{FF2B5EF4-FFF2-40B4-BE49-F238E27FC236}">
                <a16:creationId xmlns:a16="http://schemas.microsoft.com/office/drawing/2014/main" id="{CE97C3B1-020D-4520-A4DC-E0EEB15EF97B}"/>
              </a:ext>
            </a:extLst>
          </p:cNvPr>
          <p:cNvCxnSpPr>
            <a:cxnSpLocks/>
          </p:cNvCxnSpPr>
          <p:nvPr/>
        </p:nvCxnSpPr>
        <p:spPr>
          <a:xfrm>
            <a:off x="6239256" y="2188464"/>
            <a:ext cx="247447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9" name="Freeform: Shape 118">
            <a:extLst>
              <a:ext uri="{FF2B5EF4-FFF2-40B4-BE49-F238E27FC236}">
                <a16:creationId xmlns:a16="http://schemas.microsoft.com/office/drawing/2014/main" id="{B9D00D2B-55A6-460A-ADED-07E7346F8B71}"/>
              </a:ext>
            </a:extLst>
          </p:cNvPr>
          <p:cNvSpPr/>
          <p:nvPr/>
        </p:nvSpPr>
        <p:spPr>
          <a:xfrm>
            <a:off x="8713729" y="1972482"/>
            <a:ext cx="1173184" cy="527474"/>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accent6">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419" sz="1200" dirty="0">
                <a:solidFill>
                  <a:schemeClr val="bg1"/>
                </a:solidFill>
                <a:effectLst>
                  <a:outerShdw blurRad="38100" dist="38100" dir="2700000" algn="tl">
                    <a:srgbClr val="000000">
                      <a:alpha val="43137"/>
                    </a:srgbClr>
                  </a:outerShdw>
                </a:effectLst>
              </a:rPr>
              <a:t>P</a:t>
            </a:r>
            <a:r>
              <a:rPr lang="en-US" sz="1200" dirty="0" err="1">
                <a:solidFill>
                  <a:schemeClr val="bg1"/>
                </a:solidFill>
                <a:effectLst>
                  <a:outerShdw blurRad="38100" dist="38100" dir="2700000" algn="tl">
                    <a:srgbClr val="000000">
                      <a:alpha val="43137"/>
                    </a:srgbClr>
                  </a:outerShdw>
                </a:effectLst>
              </a:rPr>
              <a:t>romoción</a:t>
            </a:r>
            <a:r>
              <a:rPr lang="en-US" sz="1200"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Institucional</a:t>
            </a:r>
            <a:r>
              <a:rPr lang="en-US" sz="1200" dirty="0">
                <a:solidFill>
                  <a:schemeClr val="bg1"/>
                </a:solidFill>
                <a:effectLst>
                  <a:outerShdw blurRad="38100" dist="38100" dir="2700000" algn="tl">
                    <a:srgbClr val="000000">
                      <a:alpha val="43137"/>
                    </a:srgbClr>
                  </a:outerShdw>
                </a:effectLst>
              </a:rPr>
              <a:t> Alexander Cabezas</a:t>
            </a:r>
            <a:endParaRPr lang="en-US" sz="1200" kern="1200" dirty="0">
              <a:solidFill>
                <a:schemeClr val="bg1"/>
              </a:solidFill>
              <a:effectLst>
                <a:outerShdw blurRad="38100" dist="38100" dir="2700000" algn="tl">
                  <a:srgbClr val="000000">
                    <a:alpha val="43137"/>
                  </a:srgbClr>
                </a:outerShdw>
              </a:effectLst>
            </a:endParaRPr>
          </a:p>
        </p:txBody>
      </p:sp>
      <p:cxnSp>
        <p:nvCxnSpPr>
          <p:cNvPr id="126" name="Straight Arrow Connector 125">
            <a:extLst>
              <a:ext uri="{FF2B5EF4-FFF2-40B4-BE49-F238E27FC236}">
                <a16:creationId xmlns:a16="http://schemas.microsoft.com/office/drawing/2014/main" id="{63232CEF-B20C-458E-908F-5E150B5A027A}"/>
              </a:ext>
            </a:extLst>
          </p:cNvPr>
          <p:cNvCxnSpPr/>
          <p:nvPr/>
        </p:nvCxnSpPr>
        <p:spPr>
          <a:xfrm>
            <a:off x="7525287" y="3427602"/>
            <a:ext cx="354165" cy="0"/>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9E9AE392-CDFB-42CE-95F0-5661871249A2}"/>
              </a:ext>
            </a:extLst>
          </p:cNvPr>
          <p:cNvCxnSpPr/>
          <p:nvPr/>
        </p:nvCxnSpPr>
        <p:spPr>
          <a:xfrm>
            <a:off x="7503521" y="3923829"/>
            <a:ext cx="354165" cy="0"/>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FD846CB-B836-4A3C-9874-D638375A3B4D}"/>
              </a:ext>
            </a:extLst>
          </p:cNvPr>
          <p:cNvCxnSpPr/>
          <p:nvPr/>
        </p:nvCxnSpPr>
        <p:spPr>
          <a:xfrm>
            <a:off x="7490913" y="4435680"/>
            <a:ext cx="354165" cy="0"/>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56DE74A0-C6AA-4729-8B69-AE7B766A1CCF}"/>
              </a:ext>
            </a:extLst>
          </p:cNvPr>
          <p:cNvCxnSpPr/>
          <p:nvPr/>
        </p:nvCxnSpPr>
        <p:spPr>
          <a:xfrm>
            <a:off x="7488266" y="5001696"/>
            <a:ext cx="354165" cy="0"/>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sp>
        <p:nvSpPr>
          <p:cNvPr id="135" name="Freeform: Shape 134">
            <a:extLst>
              <a:ext uri="{FF2B5EF4-FFF2-40B4-BE49-F238E27FC236}">
                <a16:creationId xmlns:a16="http://schemas.microsoft.com/office/drawing/2014/main" id="{0798F047-E622-46D7-ADF4-885591C8D9E4}"/>
              </a:ext>
            </a:extLst>
          </p:cNvPr>
          <p:cNvSpPr/>
          <p:nvPr/>
        </p:nvSpPr>
        <p:spPr>
          <a:xfrm>
            <a:off x="8008869" y="3214041"/>
            <a:ext cx="822172" cy="429917"/>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noFill/>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419" sz="1000" kern="1200" dirty="0">
                <a:solidFill>
                  <a:schemeClr val="tx1"/>
                </a:solidFill>
                <a:effectLst>
                  <a:outerShdw blurRad="38100" dist="38100" dir="2700000" algn="tl">
                    <a:srgbClr val="000000">
                      <a:alpha val="43137"/>
                    </a:srgbClr>
                  </a:outerShdw>
                </a:effectLst>
              </a:rPr>
              <a:t>A</a:t>
            </a:r>
            <a:r>
              <a:rPr lang="en-US" sz="1000" kern="1200" dirty="0" err="1">
                <a:solidFill>
                  <a:schemeClr val="tx1"/>
                </a:solidFill>
                <a:effectLst>
                  <a:outerShdw blurRad="38100" dist="38100" dir="2700000" algn="tl">
                    <a:srgbClr val="000000">
                      <a:alpha val="43137"/>
                    </a:srgbClr>
                  </a:outerShdw>
                </a:effectLst>
              </a:rPr>
              <a:t>dministraciónShelley</a:t>
            </a:r>
            <a:r>
              <a:rPr lang="en-US" sz="1000" kern="1200" dirty="0">
                <a:solidFill>
                  <a:schemeClr val="tx1"/>
                </a:solidFill>
                <a:effectLst>
                  <a:outerShdw blurRad="38100" dist="38100" dir="2700000" algn="tl">
                    <a:srgbClr val="000000">
                      <a:alpha val="43137"/>
                    </a:srgbClr>
                  </a:outerShdw>
                </a:effectLst>
              </a:rPr>
              <a:t> Rice</a:t>
            </a:r>
          </a:p>
        </p:txBody>
      </p:sp>
      <p:sp>
        <p:nvSpPr>
          <p:cNvPr id="136" name="Freeform: Shape 135">
            <a:extLst>
              <a:ext uri="{FF2B5EF4-FFF2-40B4-BE49-F238E27FC236}">
                <a16:creationId xmlns:a16="http://schemas.microsoft.com/office/drawing/2014/main" id="{8567AF59-C24A-49A3-A494-DE9804F32589}"/>
              </a:ext>
            </a:extLst>
          </p:cNvPr>
          <p:cNvSpPr/>
          <p:nvPr/>
        </p:nvSpPr>
        <p:spPr>
          <a:xfrm>
            <a:off x="8020126" y="3730808"/>
            <a:ext cx="822172" cy="429917"/>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noFill/>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419" sz="1000" dirty="0">
                <a:solidFill>
                  <a:schemeClr val="tx1"/>
                </a:solidFill>
                <a:effectLst>
                  <a:outerShdw blurRad="38100" dist="38100" dir="2700000" algn="tl">
                    <a:srgbClr val="000000">
                      <a:alpha val="43137"/>
                    </a:srgbClr>
                  </a:outerShdw>
                </a:effectLst>
              </a:rPr>
              <a:t>Tecnología Aldo Cayuba</a:t>
            </a:r>
            <a:endParaRPr lang="en-US" sz="1000" kern="1200" dirty="0">
              <a:solidFill>
                <a:schemeClr val="tx1"/>
              </a:solidFill>
              <a:effectLst>
                <a:outerShdw blurRad="38100" dist="38100" dir="2700000" algn="tl">
                  <a:srgbClr val="000000">
                    <a:alpha val="43137"/>
                  </a:srgbClr>
                </a:outerShdw>
              </a:effectLst>
            </a:endParaRPr>
          </a:p>
        </p:txBody>
      </p:sp>
      <p:sp>
        <p:nvSpPr>
          <p:cNvPr id="137" name="Freeform: Shape 136">
            <a:extLst>
              <a:ext uri="{FF2B5EF4-FFF2-40B4-BE49-F238E27FC236}">
                <a16:creationId xmlns:a16="http://schemas.microsoft.com/office/drawing/2014/main" id="{7666BD51-4A37-429D-91F1-6904D604B043}"/>
              </a:ext>
            </a:extLst>
          </p:cNvPr>
          <p:cNvSpPr/>
          <p:nvPr/>
        </p:nvSpPr>
        <p:spPr>
          <a:xfrm>
            <a:off x="8007987" y="4229085"/>
            <a:ext cx="822172" cy="429917"/>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noFill/>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err="1">
                <a:solidFill>
                  <a:schemeClr val="tx1"/>
                </a:solidFill>
                <a:effectLst>
                  <a:outerShdw blurRad="38100" dist="38100" dir="2700000" algn="tl">
                    <a:srgbClr val="000000">
                      <a:alpha val="43137"/>
                    </a:srgbClr>
                  </a:outerShdw>
                </a:effectLst>
              </a:rPr>
              <a:t>Contabilidad</a:t>
            </a:r>
            <a:r>
              <a:rPr lang="en-US" sz="1000" kern="1200" dirty="0">
                <a:solidFill>
                  <a:schemeClr val="tx1"/>
                </a:solidFill>
                <a:effectLst>
                  <a:outerShdw blurRad="38100" dist="38100" dir="2700000" algn="tl">
                    <a:srgbClr val="000000">
                      <a:alpha val="43137"/>
                    </a:srgbClr>
                  </a:outerShdw>
                </a:effectLst>
              </a:rPr>
              <a:t> Eric </a:t>
            </a:r>
            <a:r>
              <a:rPr lang="en-US" sz="1000" kern="1200" dirty="0" err="1">
                <a:solidFill>
                  <a:schemeClr val="tx1"/>
                </a:solidFill>
                <a:effectLst>
                  <a:outerShdw blurRad="38100" dist="38100" dir="2700000" algn="tl">
                    <a:srgbClr val="000000">
                      <a:alpha val="43137"/>
                    </a:srgbClr>
                  </a:outerShdw>
                </a:effectLst>
              </a:rPr>
              <a:t>Rovira</a:t>
            </a:r>
            <a:endParaRPr lang="en-US" sz="1000" kern="1200" dirty="0">
              <a:solidFill>
                <a:schemeClr val="tx1"/>
              </a:solidFill>
              <a:effectLst>
                <a:outerShdw blurRad="38100" dist="38100" dir="2700000" algn="tl">
                  <a:srgbClr val="000000">
                    <a:alpha val="43137"/>
                  </a:srgbClr>
                </a:outerShdw>
              </a:effectLst>
            </a:endParaRPr>
          </a:p>
        </p:txBody>
      </p:sp>
      <p:sp>
        <p:nvSpPr>
          <p:cNvPr id="138" name="Freeform: Shape 137">
            <a:extLst>
              <a:ext uri="{FF2B5EF4-FFF2-40B4-BE49-F238E27FC236}">
                <a16:creationId xmlns:a16="http://schemas.microsoft.com/office/drawing/2014/main" id="{CB0C687C-A511-441E-A24F-C8DDC5827B6A}"/>
              </a:ext>
            </a:extLst>
          </p:cNvPr>
          <p:cNvSpPr/>
          <p:nvPr/>
        </p:nvSpPr>
        <p:spPr>
          <a:xfrm>
            <a:off x="7942528" y="4801201"/>
            <a:ext cx="971756" cy="429917"/>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noFill/>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buNone/>
            </a:pPr>
            <a:r>
              <a:rPr lang="es-419" sz="1000" dirty="0">
                <a:solidFill>
                  <a:schemeClr val="tx1"/>
                </a:solidFill>
                <a:effectLst>
                  <a:outerShdw blurRad="38100" dist="38100" dir="2700000" algn="tl">
                    <a:srgbClr val="000000">
                      <a:alpha val="43137"/>
                    </a:srgbClr>
                  </a:outerShdw>
                </a:effectLst>
              </a:rPr>
              <a:t>Talento  Humano</a:t>
            </a:r>
          </a:p>
          <a:p>
            <a:pPr marL="0" lvl="0" indent="0" algn="ctr" defTabSz="444500">
              <a:lnSpc>
                <a:spcPct val="90000"/>
              </a:lnSpc>
              <a:spcBef>
                <a:spcPct val="0"/>
              </a:spcBef>
              <a:buNone/>
            </a:pPr>
            <a:r>
              <a:rPr lang="es-419" sz="1000" dirty="0">
                <a:solidFill>
                  <a:schemeClr val="tx1"/>
                </a:solidFill>
                <a:effectLst>
                  <a:outerShdw blurRad="38100" dist="38100" dir="2700000" algn="tl">
                    <a:srgbClr val="000000">
                      <a:alpha val="43137"/>
                    </a:srgbClr>
                  </a:outerShdw>
                </a:effectLst>
              </a:rPr>
              <a:t> Vacante</a:t>
            </a:r>
            <a:endParaRPr lang="en-US" sz="1000" kern="1200" dirty="0">
              <a:solidFill>
                <a:schemeClr val="tx1"/>
              </a:solidFill>
              <a:effectLst>
                <a:outerShdw blurRad="38100" dist="38100" dir="2700000" algn="tl">
                  <a:srgbClr val="000000">
                    <a:alpha val="43137"/>
                  </a:srgbClr>
                </a:outerShdw>
              </a:effectLst>
            </a:endParaRPr>
          </a:p>
        </p:txBody>
      </p:sp>
      <p:cxnSp>
        <p:nvCxnSpPr>
          <p:cNvPr id="93" name="Straight Arrow Connector 92">
            <a:extLst>
              <a:ext uri="{FF2B5EF4-FFF2-40B4-BE49-F238E27FC236}">
                <a16:creationId xmlns:a16="http://schemas.microsoft.com/office/drawing/2014/main" id="{506B54D8-DB47-4692-8FA9-BDD0360B3779}"/>
              </a:ext>
            </a:extLst>
          </p:cNvPr>
          <p:cNvCxnSpPr/>
          <p:nvPr/>
        </p:nvCxnSpPr>
        <p:spPr>
          <a:xfrm>
            <a:off x="9282193" y="2741567"/>
            <a:ext cx="354165" cy="0"/>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D946F81-EF82-44C3-A8A6-FA096512AFB3}"/>
              </a:ext>
            </a:extLst>
          </p:cNvPr>
          <p:cNvCxnSpPr/>
          <p:nvPr/>
        </p:nvCxnSpPr>
        <p:spPr>
          <a:xfrm>
            <a:off x="9263541" y="3305089"/>
            <a:ext cx="354165" cy="0"/>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F04A57D8-51A7-4B6B-B321-998F5146ED2B}"/>
              </a:ext>
            </a:extLst>
          </p:cNvPr>
          <p:cNvCxnSpPr/>
          <p:nvPr/>
        </p:nvCxnSpPr>
        <p:spPr>
          <a:xfrm>
            <a:off x="9263531" y="3752795"/>
            <a:ext cx="354165" cy="0"/>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sp>
        <p:nvSpPr>
          <p:cNvPr id="106" name="Freeform: Shape 105">
            <a:extLst>
              <a:ext uri="{FF2B5EF4-FFF2-40B4-BE49-F238E27FC236}">
                <a16:creationId xmlns:a16="http://schemas.microsoft.com/office/drawing/2014/main" id="{F8670DF8-6791-4060-9BE2-18A7F9A3B9F6}"/>
              </a:ext>
            </a:extLst>
          </p:cNvPr>
          <p:cNvSpPr/>
          <p:nvPr/>
        </p:nvSpPr>
        <p:spPr>
          <a:xfrm>
            <a:off x="9704997" y="2540875"/>
            <a:ext cx="822172" cy="411086"/>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noFill/>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dirty="0" err="1">
                <a:solidFill>
                  <a:schemeClr val="tx1"/>
                </a:solidFill>
                <a:effectLst>
                  <a:outerShdw blurRad="38100" dist="38100" dir="2700000" algn="tl">
                    <a:srgbClr val="000000">
                      <a:alpha val="43137"/>
                    </a:srgbClr>
                  </a:outerShdw>
                </a:effectLst>
              </a:rPr>
              <a:t>Promociones</a:t>
            </a:r>
            <a:endParaRPr lang="en-US" sz="1000" kern="1200" dirty="0">
              <a:solidFill>
                <a:schemeClr val="tx1"/>
              </a:solidFill>
              <a:effectLst>
                <a:outerShdw blurRad="38100" dist="38100" dir="2700000" algn="tl">
                  <a:srgbClr val="000000">
                    <a:alpha val="43137"/>
                  </a:srgbClr>
                </a:outerShdw>
              </a:effectLst>
            </a:endParaRPr>
          </a:p>
        </p:txBody>
      </p:sp>
      <p:sp>
        <p:nvSpPr>
          <p:cNvPr id="116" name="Freeform: Shape 115">
            <a:extLst>
              <a:ext uri="{FF2B5EF4-FFF2-40B4-BE49-F238E27FC236}">
                <a16:creationId xmlns:a16="http://schemas.microsoft.com/office/drawing/2014/main" id="{648C3F1A-8292-40C0-96FF-642B26314D0C}"/>
              </a:ext>
            </a:extLst>
          </p:cNvPr>
          <p:cNvSpPr/>
          <p:nvPr/>
        </p:nvSpPr>
        <p:spPr>
          <a:xfrm>
            <a:off x="9713028" y="3085667"/>
            <a:ext cx="822172" cy="429917"/>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noFill/>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dirty="0" err="1">
                <a:solidFill>
                  <a:schemeClr val="tx1"/>
                </a:solidFill>
                <a:effectLst>
                  <a:outerShdw blurRad="38100" dist="38100" dir="2700000" algn="tl">
                    <a:srgbClr val="000000">
                      <a:alpha val="43137"/>
                    </a:srgbClr>
                  </a:outerShdw>
                </a:effectLst>
              </a:rPr>
              <a:t>Reclutamiento</a:t>
            </a:r>
            <a:endParaRPr lang="en-US" sz="1000" kern="1200" dirty="0">
              <a:solidFill>
                <a:schemeClr val="tx1"/>
              </a:solidFill>
              <a:effectLst>
                <a:outerShdw blurRad="38100" dist="38100" dir="2700000" algn="tl">
                  <a:srgbClr val="000000">
                    <a:alpha val="43137"/>
                  </a:srgbClr>
                </a:outerShdw>
              </a:effectLst>
            </a:endParaRPr>
          </a:p>
        </p:txBody>
      </p:sp>
      <p:sp>
        <p:nvSpPr>
          <p:cNvPr id="117" name="Freeform: Shape 116">
            <a:extLst>
              <a:ext uri="{FF2B5EF4-FFF2-40B4-BE49-F238E27FC236}">
                <a16:creationId xmlns:a16="http://schemas.microsoft.com/office/drawing/2014/main" id="{48C43ABB-3FF9-49F3-AE13-9EF6F4BC97CE}"/>
              </a:ext>
            </a:extLst>
          </p:cNvPr>
          <p:cNvSpPr/>
          <p:nvPr/>
        </p:nvSpPr>
        <p:spPr>
          <a:xfrm>
            <a:off x="9706506" y="3583702"/>
            <a:ext cx="822172" cy="429917"/>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noFill/>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buNone/>
            </a:pPr>
            <a:r>
              <a:rPr lang="en-US" sz="1000" dirty="0">
                <a:solidFill>
                  <a:schemeClr val="tx1"/>
                </a:solidFill>
                <a:effectLst>
                  <a:outerShdw blurRad="38100" dist="38100" dir="2700000" algn="tl">
                    <a:srgbClr val="000000">
                      <a:alpha val="43137"/>
                    </a:srgbClr>
                  </a:outerShdw>
                </a:effectLst>
              </a:rPr>
              <a:t>Sitio web</a:t>
            </a:r>
          </a:p>
          <a:p>
            <a:pPr marL="0" lvl="0" indent="0" algn="ctr" defTabSz="444500">
              <a:lnSpc>
                <a:spcPct val="90000"/>
              </a:lnSpc>
              <a:spcBef>
                <a:spcPct val="0"/>
              </a:spcBef>
              <a:buNone/>
            </a:pPr>
            <a:r>
              <a:rPr lang="en-US" sz="1000" dirty="0">
                <a:solidFill>
                  <a:schemeClr val="tx1"/>
                </a:solidFill>
                <a:effectLst>
                  <a:outerShdw blurRad="38100" dist="38100" dir="2700000" algn="tl">
                    <a:srgbClr val="000000">
                      <a:alpha val="43137"/>
                    </a:srgbClr>
                  </a:outerShdw>
                </a:effectLst>
              </a:rPr>
              <a:t>Redes </a:t>
            </a:r>
            <a:r>
              <a:rPr lang="en-US" sz="1000" dirty="0" err="1">
                <a:solidFill>
                  <a:schemeClr val="tx1"/>
                </a:solidFill>
                <a:effectLst>
                  <a:outerShdw blurRad="38100" dist="38100" dir="2700000" algn="tl">
                    <a:srgbClr val="000000">
                      <a:alpha val="43137"/>
                    </a:srgbClr>
                  </a:outerShdw>
                </a:effectLst>
              </a:rPr>
              <a:t>Sociales</a:t>
            </a:r>
            <a:r>
              <a:rPr lang="en-US" sz="1000" dirty="0">
                <a:solidFill>
                  <a:schemeClr val="tx1"/>
                </a:solidFill>
                <a:effectLst>
                  <a:outerShdw blurRad="38100" dist="38100" dir="2700000" algn="tl">
                    <a:srgbClr val="000000">
                      <a:alpha val="43137"/>
                    </a:srgbClr>
                  </a:outerShdw>
                </a:effectLst>
              </a:rPr>
              <a:t> </a:t>
            </a:r>
            <a:endParaRPr lang="en-US" sz="1000" kern="1200" dirty="0">
              <a:solidFill>
                <a:schemeClr val="tx1"/>
              </a:solidFill>
              <a:effectLst>
                <a:outerShdw blurRad="38100" dist="38100" dir="2700000" algn="tl">
                  <a:srgbClr val="000000">
                    <a:alpha val="43137"/>
                  </a:srgbClr>
                </a:outerShdw>
              </a:effectLst>
            </a:endParaRPr>
          </a:p>
        </p:txBody>
      </p:sp>
      <p:sp>
        <p:nvSpPr>
          <p:cNvPr id="121" name="TextBox 120">
            <a:extLst>
              <a:ext uri="{FF2B5EF4-FFF2-40B4-BE49-F238E27FC236}">
                <a16:creationId xmlns:a16="http://schemas.microsoft.com/office/drawing/2014/main" id="{FD743E3A-942C-4EA9-8415-2BAC019EE0D6}"/>
              </a:ext>
            </a:extLst>
          </p:cNvPr>
          <p:cNvSpPr txBox="1"/>
          <p:nvPr/>
        </p:nvSpPr>
        <p:spPr>
          <a:xfrm>
            <a:off x="7784691" y="5373087"/>
            <a:ext cx="1289422" cy="369332"/>
          </a:xfrm>
          <a:prstGeom prst="rect">
            <a:avLst/>
          </a:prstGeom>
          <a:noFill/>
        </p:spPr>
        <p:txBody>
          <a:bodyPr wrap="square" rtlCol="0">
            <a:spAutoFit/>
          </a:bodyPr>
          <a:lstStyle/>
          <a:p>
            <a:pPr algn="ctr"/>
            <a:r>
              <a:rPr lang="es-419" sz="900" b="1" dirty="0"/>
              <a:t>Estos son equipos, </a:t>
            </a:r>
          </a:p>
          <a:p>
            <a:pPr algn="ctr"/>
            <a:r>
              <a:rPr lang="es-419" sz="900" b="1" dirty="0"/>
              <a:t>no departamentos</a:t>
            </a:r>
            <a:endParaRPr lang="en-US" sz="900" b="1" dirty="0"/>
          </a:p>
        </p:txBody>
      </p:sp>
      <p:sp>
        <p:nvSpPr>
          <p:cNvPr id="86" name="Freeform: Shape 85">
            <a:extLst>
              <a:ext uri="{FF2B5EF4-FFF2-40B4-BE49-F238E27FC236}">
                <a16:creationId xmlns:a16="http://schemas.microsoft.com/office/drawing/2014/main" id="{8845C481-605E-4D77-8300-FF0BC4067B6A}"/>
              </a:ext>
            </a:extLst>
          </p:cNvPr>
          <p:cNvSpPr/>
          <p:nvPr/>
        </p:nvSpPr>
        <p:spPr>
          <a:xfrm>
            <a:off x="2601997" y="5005530"/>
            <a:ext cx="822172" cy="592062"/>
          </a:xfrm>
          <a:custGeom>
            <a:avLst/>
            <a:gdLst>
              <a:gd name="connsiteX0" fmla="*/ 0 w 822172"/>
              <a:gd name="connsiteY0" fmla="*/ 0 h 411086"/>
              <a:gd name="connsiteX1" fmla="*/ 822172 w 822172"/>
              <a:gd name="connsiteY1" fmla="*/ 0 h 411086"/>
              <a:gd name="connsiteX2" fmla="*/ 822172 w 822172"/>
              <a:gd name="connsiteY2" fmla="*/ 411086 h 411086"/>
              <a:gd name="connsiteX3" fmla="*/ 0 w 822172"/>
              <a:gd name="connsiteY3" fmla="*/ 411086 h 411086"/>
              <a:gd name="connsiteX4" fmla="*/ 0 w 822172"/>
              <a:gd name="connsiteY4" fmla="*/ 0 h 41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172" h="411086">
                <a:moveTo>
                  <a:pt x="0" y="0"/>
                </a:moveTo>
                <a:lnTo>
                  <a:pt x="822172" y="0"/>
                </a:lnTo>
                <a:lnTo>
                  <a:pt x="822172" y="411086"/>
                </a:lnTo>
                <a:lnTo>
                  <a:pt x="0" y="411086"/>
                </a:lnTo>
                <a:lnTo>
                  <a:pt x="0" y="0"/>
                </a:lnTo>
                <a:close/>
              </a:path>
            </a:pathLst>
          </a:custGeom>
          <a:solidFill>
            <a:schemeClr val="accent2">
              <a:lumMod val="75000"/>
            </a:schemeClr>
          </a:solidFill>
          <a:ln>
            <a:solidFill>
              <a:srgbClr val="C00000"/>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L" sz="1000" dirty="0"/>
              <a:t>Bienestar estudiantil</a:t>
            </a:r>
            <a:endParaRPr lang="en-US" sz="1000" dirty="0"/>
          </a:p>
          <a:p>
            <a:pPr marL="0" lvl="0" indent="0" algn="ctr" defTabSz="444500">
              <a:lnSpc>
                <a:spcPct val="90000"/>
              </a:lnSpc>
              <a:spcBef>
                <a:spcPct val="0"/>
              </a:spcBef>
              <a:spcAft>
                <a:spcPct val="35000"/>
              </a:spcAft>
              <a:buNone/>
            </a:pPr>
            <a:r>
              <a:rPr lang="en-US" sz="1000" dirty="0"/>
              <a:t>Craig Rice</a:t>
            </a:r>
          </a:p>
        </p:txBody>
      </p:sp>
    </p:spTree>
    <p:extLst>
      <p:ext uri="{BB962C8B-B14F-4D97-AF65-F5344CB8AC3E}">
        <p14:creationId xmlns:p14="http://schemas.microsoft.com/office/powerpoint/2010/main" val="2338982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D82EAAA-0973-403F-B625-13C2DB0F8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8381" y="0"/>
            <a:ext cx="5780314" cy="6858000"/>
          </a:xfrm>
          <a:prstGeom prst="rect">
            <a:avLst/>
          </a:prstGeom>
        </p:spPr>
      </p:pic>
    </p:spTree>
    <p:extLst>
      <p:ext uri="{BB962C8B-B14F-4D97-AF65-F5344CB8AC3E}">
        <p14:creationId xmlns:p14="http://schemas.microsoft.com/office/powerpoint/2010/main" val="122922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36" name="TextBox 35">
            <a:extLst>
              <a:ext uri="{FF2B5EF4-FFF2-40B4-BE49-F238E27FC236}">
                <a16:creationId xmlns:a16="http://schemas.microsoft.com/office/drawing/2014/main" id="{BA8C2236-09D4-447B-BC72-D17E8EAD3CBE}"/>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Tree>
    <p:extLst>
      <p:ext uri="{BB962C8B-B14F-4D97-AF65-F5344CB8AC3E}">
        <p14:creationId xmlns:p14="http://schemas.microsoft.com/office/powerpoint/2010/main" val="1946505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36" name="TextBox 35">
            <a:extLst>
              <a:ext uri="{FF2B5EF4-FFF2-40B4-BE49-F238E27FC236}">
                <a16:creationId xmlns:a16="http://schemas.microsoft.com/office/drawing/2014/main" id="{BA8C2236-09D4-447B-BC72-D17E8EAD3CBE}"/>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a:t>
            </a:r>
            <a:r>
              <a:rPr lang="es-EC" dirty="0" err="1"/>
              <a:t>organiizar</a:t>
            </a:r>
            <a:r>
              <a:rPr lang="es-EC" dirty="0"/>
              <a:t> –  visionar – coordinar – hace mover y navegar</a:t>
            </a:r>
            <a:endParaRPr lang="en-US" dirty="0"/>
          </a:p>
        </p:txBody>
      </p:sp>
      <p:grpSp>
        <p:nvGrpSpPr>
          <p:cNvPr id="16" name="Group 15">
            <a:extLst>
              <a:ext uri="{FF2B5EF4-FFF2-40B4-BE49-F238E27FC236}">
                <a16:creationId xmlns:a16="http://schemas.microsoft.com/office/drawing/2014/main" id="{FA7F2A74-AAE8-4E5C-89BB-112A7D3B2DBC}"/>
              </a:ext>
            </a:extLst>
          </p:cNvPr>
          <p:cNvGrpSpPr/>
          <p:nvPr/>
        </p:nvGrpSpPr>
        <p:grpSpPr>
          <a:xfrm>
            <a:off x="289711" y="2261920"/>
            <a:ext cx="1906218" cy="877702"/>
            <a:chOff x="289711" y="2261920"/>
            <a:chExt cx="1906218" cy="877702"/>
          </a:xfrm>
        </p:grpSpPr>
        <p:sp>
          <p:nvSpPr>
            <p:cNvPr id="21" name="TextBox 20">
              <a:extLst>
                <a:ext uri="{FF2B5EF4-FFF2-40B4-BE49-F238E27FC236}">
                  <a16:creationId xmlns:a16="http://schemas.microsoft.com/office/drawing/2014/main" id="{AAD016F7-F230-4A52-A470-F9C8231AA3CE}"/>
                </a:ext>
              </a:extLst>
            </p:cNvPr>
            <p:cNvSpPr txBox="1"/>
            <p:nvPr/>
          </p:nvSpPr>
          <p:spPr>
            <a:xfrm rot="20405749">
              <a:off x="581248" y="2493291"/>
              <a:ext cx="1474591" cy="646331"/>
            </a:xfrm>
            <a:prstGeom prst="rect">
              <a:avLst/>
            </a:prstGeom>
            <a:noFill/>
          </p:spPr>
          <p:txBody>
            <a:bodyPr wrap="square" rtlCol="0">
              <a:spAutoFit/>
            </a:bodyPr>
            <a:lstStyle/>
            <a:p>
              <a:r>
                <a:rPr lang="es-EC" dirty="0">
                  <a:solidFill>
                    <a:schemeClr val="accent4">
                      <a:lumMod val="50000"/>
                    </a:schemeClr>
                  </a:solidFill>
                  <a:latin typeface="Aharoni" panose="020B0604020202020204" pitchFamily="2" charset="-79"/>
                  <a:cs typeface="Aharoni" panose="020B0604020202020204" pitchFamily="2" charset="-79"/>
                </a:rPr>
                <a:t>IDENTIDAD</a:t>
              </a:r>
            </a:p>
            <a:p>
              <a:endParaRPr lang="en-US" dirty="0"/>
            </a:p>
          </p:txBody>
        </p:sp>
        <p:sp>
          <p:nvSpPr>
            <p:cNvPr id="25" name="Explosion: 8 Points 24">
              <a:extLst>
                <a:ext uri="{FF2B5EF4-FFF2-40B4-BE49-F238E27FC236}">
                  <a16:creationId xmlns:a16="http://schemas.microsoft.com/office/drawing/2014/main" id="{B9F997E9-C641-4404-9416-B1DD2DE26961}"/>
                </a:ext>
              </a:extLst>
            </p:cNvPr>
            <p:cNvSpPr/>
            <p:nvPr/>
          </p:nvSpPr>
          <p:spPr>
            <a:xfrm rot="20653370">
              <a:off x="289711" y="2261920"/>
              <a:ext cx="1906218" cy="862555"/>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830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36" name="TextBox 35">
            <a:extLst>
              <a:ext uri="{FF2B5EF4-FFF2-40B4-BE49-F238E27FC236}">
                <a16:creationId xmlns:a16="http://schemas.microsoft.com/office/drawing/2014/main" id="{BA8C2236-09D4-447B-BC72-D17E8EAD3CBE}"/>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a:t>
            </a:r>
            <a:r>
              <a:rPr lang="es-EC" dirty="0" err="1"/>
              <a:t>organiizar</a:t>
            </a:r>
            <a:r>
              <a:rPr lang="es-EC" dirty="0"/>
              <a:t> –  visionar – coordinar – hace mover y navegar</a:t>
            </a:r>
            <a:endParaRPr lang="en-US" dirty="0"/>
          </a:p>
        </p:txBody>
      </p:sp>
      <p:grpSp>
        <p:nvGrpSpPr>
          <p:cNvPr id="16" name="Group 15">
            <a:extLst>
              <a:ext uri="{FF2B5EF4-FFF2-40B4-BE49-F238E27FC236}">
                <a16:creationId xmlns:a16="http://schemas.microsoft.com/office/drawing/2014/main" id="{FA7F2A74-AAE8-4E5C-89BB-112A7D3B2DBC}"/>
              </a:ext>
            </a:extLst>
          </p:cNvPr>
          <p:cNvGrpSpPr/>
          <p:nvPr/>
        </p:nvGrpSpPr>
        <p:grpSpPr>
          <a:xfrm>
            <a:off x="289711" y="2261920"/>
            <a:ext cx="1906218" cy="877702"/>
            <a:chOff x="289711" y="2261920"/>
            <a:chExt cx="1906218" cy="877702"/>
          </a:xfrm>
        </p:grpSpPr>
        <p:sp>
          <p:nvSpPr>
            <p:cNvPr id="21" name="TextBox 20">
              <a:extLst>
                <a:ext uri="{FF2B5EF4-FFF2-40B4-BE49-F238E27FC236}">
                  <a16:creationId xmlns:a16="http://schemas.microsoft.com/office/drawing/2014/main" id="{AAD016F7-F230-4A52-A470-F9C8231AA3CE}"/>
                </a:ext>
              </a:extLst>
            </p:cNvPr>
            <p:cNvSpPr txBox="1"/>
            <p:nvPr/>
          </p:nvSpPr>
          <p:spPr>
            <a:xfrm rot="20405749">
              <a:off x="581248" y="2493291"/>
              <a:ext cx="1474591" cy="646331"/>
            </a:xfrm>
            <a:prstGeom prst="rect">
              <a:avLst/>
            </a:prstGeom>
            <a:noFill/>
          </p:spPr>
          <p:txBody>
            <a:bodyPr wrap="square" rtlCol="0">
              <a:spAutoFit/>
            </a:bodyPr>
            <a:lstStyle/>
            <a:p>
              <a:r>
                <a:rPr lang="es-EC" dirty="0">
                  <a:solidFill>
                    <a:schemeClr val="accent4">
                      <a:lumMod val="50000"/>
                    </a:schemeClr>
                  </a:solidFill>
                  <a:latin typeface="Aharoni" panose="020B0604020202020204" pitchFamily="2" charset="-79"/>
                  <a:cs typeface="Aharoni" panose="020B0604020202020204" pitchFamily="2" charset="-79"/>
                </a:rPr>
                <a:t>IDENTIDAD</a:t>
              </a:r>
            </a:p>
            <a:p>
              <a:endParaRPr lang="en-US" dirty="0"/>
            </a:p>
          </p:txBody>
        </p:sp>
        <p:sp>
          <p:nvSpPr>
            <p:cNvPr id="25" name="Explosion: 8 Points 24">
              <a:extLst>
                <a:ext uri="{FF2B5EF4-FFF2-40B4-BE49-F238E27FC236}">
                  <a16:creationId xmlns:a16="http://schemas.microsoft.com/office/drawing/2014/main" id="{B9F997E9-C641-4404-9416-B1DD2DE26961}"/>
                </a:ext>
              </a:extLst>
            </p:cNvPr>
            <p:cNvSpPr/>
            <p:nvPr/>
          </p:nvSpPr>
          <p:spPr>
            <a:xfrm rot="20653370">
              <a:off x="289711" y="2261920"/>
              <a:ext cx="1906218" cy="862555"/>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F65CBB8-BB38-4890-8219-57E6E9E0326A}"/>
              </a:ext>
            </a:extLst>
          </p:cNvPr>
          <p:cNvGrpSpPr/>
          <p:nvPr/>
        </p:nvGrpSpPr>
        <p:grpSpPr>
          <a:xfrm>
            <a:off x="2383404" y="-146951"/>
            <a:ext cx="2473583" cy="1145167"/>
            <a:chOff x="2383404" y="-146951"/>
            <a:chExt cx="2473583" cy="1145167"/>
          </a:xfrm>
        </p:grpSpPr>
        <p:sp>
          <p:nvSpPr>
            <p:cNvPr id="31" name="TextBox 30">
              <a:extLst>
                <a:ext uri="{FF2B5EF4-FFF2-40B4-BE49-F238E27FC236}">
                  <a16:creationId xmlns:a16="http://schemas.microsoft.com/office/drawing/2014/main" id="{6D20738F-B755-4705-A132-302320D24F29}"/>
                </a:ext>
              </a:extLst>
            </p:cNvPr>
            <p:cNvSpPr txBox="1"/>
            <p:nvPr/>
          </p:nvSpPr>
          <p:spPr>
            <a:xfrm rot="20621797">
              <a:off x="2783558" y="268114"/>
              <a:ext cx="1576011" cy="646331"/>
            </a:xfrm>
            <a:prstGeom prst="rect">
              <a:avLst/>
            </a:prstGeom>
            <a:noFill/>
          </p:spPr>
          <p:txBody>
            <a:bodyPr wrap="square" rtlCol="0">
              <a:spAutoFit/>
            </a:bodyPr>
            <a:lstStyle/>
            <a:p>
              <a:r>
                <a:rPr lang="es-EC" dirty="0">
                  <a:solidFill>
                    <a:schemeClr val="accent4">
                      <a:lumMod val="50000"/>
                    </a:schemeClr>
                  </a:solidFill>
                  <a:latin typeface="Aharoni" panose="02010803020104030203" pitchFamily="2" charset="-79"/>
                  <a:cs typeface="Aharoni" panose="02010803020104030203" pitchFamily="2" charset="-79"/>
                </a:rPr>
                <a:t>FORMACIÓN</a:t>
              </a:r>
            </a:p>
            <a:p>
              <a:endParaRPr lang="en-US" dirty="0"/>
            </a:p>
          </p:txBody>
        </p:sp>
        <p:sp>
          <p:nvSpPr>
            <p:cNvPr id="32" name="Explosion: 8 Points 31">
              <a:extLst>
                <a:ext uri="{FF2B5EF4-FFF2-40B4-BE49-F238E27FC236}">
                  <a16:creationId xmlns:a16="http://schemas.microsoft.com/office/drawing/2014/main" id="{B6314E86-1E66-440B-B031-DA8FAD8F13A7}"/>
                </a:ext>
              </a:extLst>
            </p:cNvPr>
            <p:cNvSpPr/>
            <p:nvPr/>
          </p:nvSpPr>
          <p:spPr>
            <a:xfrm rot="20615530">
              <a:off x="2383404" y="-146951"/>
              <a:ext cx="2473583" cy="1145167"/>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6162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36" name="TextBox 35">
            <a:extLst>
              <a:ext uri="{FF2B5EF4-FFF2-40B4-BE49-F238E27FC236}">
                <a16:creationId xmlns:a16="http://schemas.microsoft.com/office/drawing/2014/main" id="{BA8C2236-09D4-447B-BC72-D17E8EAD3CBE}"/>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a:t>
            </a:r>
            <a:r>
              <a:rPr lang="es-EC" dirty="0" err="1"/>
              <a:t>organiizar</a:t>
            </a:r>
            <a:r>
              <a:rPr lang="es-EC" dirty="0"/>
              <a:t> –  visionar – coordinar – hace mover y navegar</a:t>
            </a:r>
            <a:endParaRPr lang="en-US" dirty="0"/>
          </a:p>
        </p:txBody>
      </p:sp>
      <p:grpSp>
        <p:nvGrpSpPr>
          <p:cNvPr id="16" name="Group 15">
            <a:extLst>
              <a:ext uri="{FF2B5EF4-FFF2-40B4-BE49-F238E27FC236}">
                <a16:creationId xmlns:a16="http://schemas.microsoft.com/office/drawing/2014/main" id="{FA7F2A74-AAE8-4E5C-89BB-112A7D3B2DBC}"/>
              </a:ext>
            </a:extLst>
          </p:cNvPr>
          <p:cNvGrpSpPr/>
          <p:nvPr/>
        </p:nvGrpSpPr>
        <p:grpSpPr>
          <a:xfrm>
            <a:off x="289711" y="2306890"/>
            <a:ext cx="1906218" cy="877702"/>
            <a:chOff x="289711" y="2261920"/>
            <a:chExt cx="1906218" cy="877702"/>
          </a:xfrm>
        </p:grpSpPr>
        <p:sp>
          <p:nvSpPr>
            <p:cNvPr id="21" name="TextBox 20">
              <a:extLst>
                <a:ext uri="{FF2B5EF4-FFF2-40B4-BE49-F238E27FC236}">
                  <a16:creationId xmlns:a16="http://schemas.microsoft.com/office/drawing/2014/main" id="{AAD016F7-F230-4A52-A470-F9C8231AA3CE}"/>
                </a:ext>
              </a:extLst>
            </p:cNvPr>
            <p:cNvSpPr txBox="1"/>
            <p:nvPr/>
          </p:nvSpPr>
          <p:spPr>
            <a:xfrm rot="20405749">
              <a:off x="581248" y="2493291"/>
              <a:ext cx="1474591" cy="646331"/>
            </a:xfrm>
            <a:prstGeom prst="rect">
              <a:avLst/>
            </a:prstGeom>
            <a:noFill/>
          </p:spPr>
          <p:txBody>
            <a:bodyPr wrap="square" rtlCol="0">
              <a:spAutoFit/>
            </a:bodyPr>
            <a:lstStyle/>
            <a:p>
              <a:r>
                <a:rPr lang="es-EC" dirty="0">
                  <a:solidFill>
                    <a:schemeClr val="accent4">
                      <a:lumMod val="50000"/>
                    </a:schemeClr>
                  </a:solidFill>
                  <a:latin typeface="Aharoni" panose="020B0604020202020204" pitchFamily="2" charset="-79"/>
                  <a:cs typeface="Aharoni" panose="020B0604020202020204" pitchFamily="2" charset="-79"/>
                </a:rPr>
                <a:t>IDENTIDAD</a:t>
              </a:r>
            </a:p>
            <a:p>
              <a:endParaRPr lang="en-US" dirty="0"/>
            </a:p>
          </p:txBody>
        </p:sp>
        <p:sp>
          <p:nvSpPr>
            <p:cNvPr id="25" name="Explosion: 8 Points 24">
              <a:extLst>
                <a:ext uri="{FF2B5EF4-FFF2-40B4-BE49-F238E27FC236}">
                  <a16:creationId xmlns:a16="http://schemas.microsoft.com/office/drawing/2014/main" id="{B9F997E9-C641-4404-9416-B1DD2DE26961}"/>
                </a:ext>
              </a:extLst>
            </p:cNvPr>
            <p:cNvSpPr/>
            <p:nvPr/>
          </p:nvSpPr>
          <p:spPr>
            <a:xfrm rot="20653370">
              <a:off x="289711" y="2261920"/>
              <a:ext cx="1906218" cy="862555"/>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F65CBB8-BB38-4890-8219-57E6E9E0326A}"/>
              </a:ext>
            </a:extLst>
          </p:cNvPr>
          <p:cNvGrpSpPr/>
          <p:nvPr/>
        </p:nvGrpSpPr>
        <p:grpSpPr>
          <a:xfrm>
            <a:off x="2383404" y="-146951"/>
            <a:ext cx="2473583" cy="1145167"/>
            <a:chOff x="2383404" y="-146951"/>
            <a:chExt cx="2473583" cy="1145167"/>
          </a:xfrm>
        </p:grpSpPr>
        <p:sp>
          <p:nvSpPr>
            <p:cNvPr id="31" name="TextBox 30">
              <a:extLst>
                <a:ext uri="{FF2B5EF4-FFF2-40B4-BE49-F238E27FC236}">
                  <a16:creationId xmlns:a16="http://schemas.microsoft.com/office/drawing/2014/main" id="{6D20738F-B755-4705-A132-302320D24F29}"/>
                </a:ext>
              </a:extLst>
            </p:cNvPr>
            <p:cNvSpPr txBox="1"/>
            <p:nvPr/>
          </p:nvSpPr>
          <p:spPr>
            <a:xfrm rot="20621797">
              <a:off x="2783558" y="268114"/>
              <a:ext cx="1576011" cy="646331"/>
            </a:xfrm>
            <a:prstGeom prst="rect">
              <a:avLst/>
            </a:prstGeom>
            <a:noFill/>
          </p:spPr>
          <p:txBody>
            <a:bodyPr wrap="square" rtlCol="0">
              <a:spAutoFit/>
            </a:bodyPr>
            <a:lstStyle/>
            <a:p>
              <a:r>
                <a:rPr lang="es-EC" dirty="0">
                  <a:solidFill>
                    <a:schemeClr val="accent4">
                      <a:lumMod val="50000"/>
                    </a:schemeClr>
                  </a:solidFill>
                  <a:latin typeface="Aharoni" panose="02010803020104030203" pitchFamily="2" charset="-79"/>
                  <a:cs typeface="Aharoni" panose="02010803020104030203" pitchFamily="2" charset="-79"/>
                </a:rPr>
                <a:t>FORMACIÓN</a:t>
              </a:r>
            </a:p>
            <a:p>
              <a:endParaRPr lang="en-US" dirty="0"/>
            </a:p>
          </p:txBody>
        </p:sp>
        <p:sp>
          <p:nvSpPr>
            <p:cNvPr id="32" name="Explosion: 8 Points 31">
              <a:extLst>
                <a:ext uri="{FF2B5EF4-FFF2-40B4-BE49-F238E27FC236}">
                  <a16:creationId xmlns:a16="http://schemas.microsoft.com/office/drawing/2014/main" id="{B6314E86-1E66-440B-B031-DA8FAD8F13A7}"/>
                </a:ext>
              </a:extLst>
            </p:cNvPr>
            <p:cNvSpPr/>
            <p:nvPr/>
          </p:nvSpPr>
          <p:spPr>
            <a:xfrm rot="20615530">
              <a:off x="2383404" y="-146951"/>
              <a:ext cx="2473583" cy="1145167"/>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788A675-5F0F-486A-9928-2C511D3FBE5F}"/>
              </a:ext>
            </a:extLst>
          </p:cNvPr>
          <p:cNvGrpSpPr/>
          <p:nvPr/>
        </p:nvGrpSpPr>
        <p:grpSpPr>
          <a:xfrm>
            <a:off x="8609703" y="498563"/>
            <a:ext cx="2730060" cy="1337231"/>
            <a:chOff x="8609703" y="498563"/>
            <a:chExt cx="2730060" cy="1337231"/>
          </a:xfrm>
        </p:grpSpPr>
        <p:sp>
          <p:nvSpPr>
            <p:cNvPr id="34" name="TextBox 33">
              <a:extLst>
                <a:ext uri="{FF2B5EF4-FFF2-40B4-BE49-F238E27FC236}">
                  <a16:creationId xmlns:a16="http://schemas.microsoft.com/office/drawing/2014/main" id="{9E5CF433-62D6-4806-BAD7-46DD1789D40A}"/>
                </a:ext>
              </a:extLst>
            </p:cNvPr>
            <p:cNvSpPr txBox="1"/>
            <p:nvPr/>
          </p:nvSpPr>
          <p:spPr>
            <a:xfrm rot="20405749">
              <a:off x="9077028" y="948094"/>
              <a:ext cx="1967509" cy="646331"/>
            </a:xfrm>
            <a:prstGeom prst="rect">
              <a:avLst/>
            </a:prstGeom>
            <a:noFill/>
          </p:spPr>
          <p:txBody>
            <a:bodyPr wrap="square" rtlCol="0">
              <a:spAutoFit/>
            </a:bodyPr>
            <a:lstStyle/>
            <a:p>
              <a:r>
                <a:rPr lang="es-EC" dirty="0">
                  <a:solidFill>
                    <a:schemeClr val="accent4">
                      <a:lumMod val="50000"/>
                    </a:schemeClr>
                  </a:solidFill>
                  <a:latin typeface="Aharoni" panose="02010803020104030203" pitchFamily="2" charset="-79"/>
                  <a:cs typeface="Aharoni" panose="02010803020104030203" pitchFamily="2" charset="-79"/>
                </a:rPr>
                <a:t>CAPACITACIÓN</a:t>
              </a:r>
            </a:p>
            <a:p>
              <a:endParaRPr lang="en-US" dirty="0"/>
            </a:p>
          </p:txBody>
        </p:sp>
        <p:sp>
          <p:nvSpPr>
            <p:cNvPr id="35" name="Explosion: 8 Points 34">
              <a:extLst>
                <a:ext uri="{FF2B5EF4-FFF2-40B4-BE49-F238E27FC236}">
                  <a16:creationId xmlns:a16="http://schemas.microsoft.com/office/drawing/2014/main" id="{DD112B3A-C3FC-4692-A61A-C55658A998F7}"/>
                </a:ext>
              </a:extLst>
            </p:cNvPr>
            <p:cNvSpPr/>
            <p:nvPr/>
          </p:nvSpPr>
          <p:spPr>
            <a:xfrm rot="20653370">
              <a:off x="8609703" y="498563"/>
              <a:ext cx="2730060" cy="133723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80171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7D06E2-851D-42ED-9257-B6FA40B808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21" y="706593"/>
            <a:ext cx="4303648" cy="5571066"/>
          </a:xfrm>
          <a:prstGeom prst="rect">
            <a:avLst/>
          </a:prstGeom>
        </p:spPr>
      </p:pic>
      <p:pic>
        <p:nvPicPr>
          <p:cNvPr id="5" name="Picture 4">
            <a:extLst>
              <a:ext uri="{FF2B5EF4-FFF2-40B4-BE49-F238E27FC236}">
                <a16:creationId xmlns:a16="http://schemas.microsoft.com/office/drawing/2014/main" id="{00C49437-873C-479B-B310-8EE8830A13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1496" y="394692"/>
            <a:ext cx="3300870" cy="2475653"/>
          </a:xfrm>
          <a:prstGeom prst="rect">
            <a:avLst/>
          </a:prstGeom>
        </p:spPr>
      </p:pic>
      <p:sp>
        <p:nvSpPr>
          <p:cNvPr id="12" name="TextBox 11">
            <a:extLst>
              <a:ext uri="{FF2B5EF4-FFF2-40B4-BE49-F238E27FC236}">
                <a16:creationId xmlns:a16="http://schemas.microsoft.com/office/drawing/2014/main" id="{F1C33F5E-6005-4C33-B48F-975E31F87A46}"/>
              </a:ext>
            </a:extLst>
          </p:cNvPr>
          <p:cNvSpPr txBox="1"/>
          <p:nvPr/>
        </p:nvSpPr>
        <p:spPr>
          <a:xfrm>
            <a:off x="4391247" y="394692"/>
            <a:ext cx="4029739" cy="6555641"/>
          </a:xfrm>
          <a:prstGeom prst="rect">
            <a:avLst/>
          </a:prstGeom>
          <a:noFill/>
        </p:spPr>
        <p:txBody>
          <a:bodyPr wrap="square" rtlCol="0">
            <a:spAutoFit/>
          </a:bodyPr>
          <a:lstStyle/>
          <a:p>
            <a:r>
              <a:rPr lang="es-EC" sz="2800" dirty="0"/>
              <a:t>David Hunter</a:t>
            </a:r>
          </a:p>
          <a:p>
            <a:r>
              <a:rPr lang="es-EC" dirty="0"/>
              <a:t>Pastor, Misionero, Profesor</a:t>
            </a:r>
          </a:p>
          <a:p>
            <a:endParaRPr lang="es-EC" dirty="0"/>
          </a:p>
          <a:p>
            <a:r>
              <a:rPr lang="es-EC" dirty="0"/>
              <a:t>Lic. Ministerios Internacional –    </a:t>
            </a:r>
            <a:r>
              <a:rPr lang="es-EC" dirty="0" err="1"/>
              <a:t>Seminary</a:t>
            </a:r>
            <a:r>
              <a:rPr lang="es-EC" dirty="0"/>
              <a:t> </a:t>
            </a:r>
            <a:r>
              <a:rPr lang="es-EC" dirty="0" err="1"/>
              <a:t>Moody</a:t>
            </a:r>
            <a:r>
              <a:rPr lang="es-EC" dirty="0"/>
              <a:t> </a:t>
            </a:r>
            <a:r>
              <a:rPr lang="es-EC" dirty="0" err="1"/>
              <a:t>Bible</a:t>
            </a:r>
            <a:r>
              <a:rPr lang="es-EC" dirty="0"/>
              <a:t> </a:t>
            </a:r>
            <a:r>
              <a:rPr lang="es-EC" dirty="0" err="1"/>
              <a:t>Institite</a:t>
            </a:r>
            <a:r>
              <a:rPr lang="es-EC" dirty="0"/>
              <a:t> 1990</a:t>
            </a:r>
          </a:p>
          <a:p>
            <a:endParaRPr lang="es-EC" dirty="0"/>
          </a:p>
          <a:p>
            <a:r>
              <a:rPr lang="es-EC" dirty="0"/>
              <a:t>MDIV. Educación Teológico  Internacional y Liderazgo Ministerial, Columbia Internacional </a:t>
            </a:r>
            <a:r>
              <a:rPr lang="es-EC" dirty="0" err="1"/>
              <a:t>University</a:t>
            </a:r>
            <a:r>
              <a:rPr lang="es-EC" dirty="0"/>
              <a:t> 2015</a:t>
            </a:r>
          </a:p>
          <a:p>
            <a:endParaRPr lang="es-EC" dirty="0"/>
          </a:p>
          <a:p>
            <a:r>
              <a:rPr lang="es-EC" dirty="0"/>
              <a:t>PhD (Candidato) Estudios Interculturales Investigaciones en la educación teológica Quichua. 2020+</a:t>
            </a:r>
          </a:p>
          <a:p>
            <a:endParaRPr lang="es-EC" dirty="0"/>
          </a:p>
          <a:p>
            <a:r>
              <a:rPr lang="es-EC" dirty="0"/>
              <a:t>Misionero en la obra Quichua Ecuador con la UME, EFCCM y Pioneros 1990-2023 </a:t>
            </a:r>
          </a:p>
          <a:p>
            <a:endParaRPr lang="es-EC" dirty="0"/>
          </a:p>
          <a:p>
            <a:r>
              <a:rPr lang="es-EC" dirty="0"/>
              <a:t>Ordinación de pastor (2014 EFCA)</a:t>
            </a:r>
          </a:p>
          <a:p>
            <a:endParaRPr lang="es-EC" dirty="0"/>
          </a:p>
          <a:p>
            <a:r>
              <a:rPr lang="es-EC" dirty="0"/>
              <a:t>Director ejecutiva de CETI</a:t>
            </a:r>
          </a:p>
          <a:p>
            <a:r>
              <a:rPr lang="es-EC" dirty="0"/>
              <a:t> 1996-2023</a:t>
            </a:r>
          </a:p>
          <a:p>
            <a:endParaRPr lang="es-EC" dirty="0"/>
          </a:p>
        </p:txBody>
      </p:sp>
      <p:pic>
        <p:nvPicPr>
          <p:cNvPr id="4" name="Picture 3">
            <a:extLst>
              <a:ext uri="{FF2B5EF4-FFF2-40B4-BE49-F238E27FC236}">
                <a16:creationId xmlns:a16="http://schemas.microsoft.com/office/drawing/2014/main" id="{66D45C9E-DDDD-4BD7-8FB2-9522793281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269"/>
          <a:stretch/>
        </p:blipFill>
        <p:spPr>
          <a:xfrm>
            <a:off x="8597084" y="3295673"/>
            <a:ext cx="3549595" cy="1727177"/>
          </a:xfrm>
          <a:prstGeom prst="rect">
            <a:avLst/>
          </a:prstGeom>
        </p:spPr>
      </p:pic>
    </p:spTree>
    <p:extLst>
      <p:ext uri="{BB962C8B-B14F-4D97-AF65-F5344CB8AC3E}">
        <p14:creationId xmlns:p14="http://schemas.microsoft.com/office/powerpoint/2010/main" val="3930791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36" name="TextBox 35">
            <a:extLst>
              <a:ext uri="{FF2B5EF4-FFF2-40B4-BE49-F238E27FC236}">
                <a16:creationId xmlns:a16="http://schemas.microsoft.com/office/drawing/2014/main" id="{BA8C2236-09D4-447B-BC72-D17E8EAD3CBE}"/>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a:t>
            </a:r>
            <a:r>
              <a:rPr lang="es-EC" dirty="0" err="1"/>
              <a:t>organiizar</a:t>
            </a:r>
            <a:r>
              <a:rPr lang="es-EC" dirty="0"/>
              <a:t> –  visionar – coordinar – hace mover y navegar</a:t>
            </a:r>
            <a:endParaRPr lang="en-US" dirty="0"/>
          </a:p>
        </p:txBody>
      </p:sp>
      <p:grpSp>
        <p:nvGrpSpPr>
          <p:cNvPr id="5" name="Group 4">
            <a:extLst>
              <a:ext uri="{FF2B5EF4-FFF2-40B4-BE49-F238E27FC236}">
                <a16:creationId xmlns:a16="http://schemas.microsoft.com/office/drawing/2014/main" id="{D331507E-19D4-4015-9848-8D35272A551F}"/>
              </a:ext>
            </a:extLst>
          </p:cNvPr>
          <p:cNvGrpSpPr/>
          <p:nvPr/>
        </p:nvGrpSpPr>
        <p:grpSpPr>
          <a:xfrm>
            <a:off x="289711" y="2261920"/>
            <a:ext cx="1906218" cy="877702"/>
            <a:chOff x="289711" y="2261920"/>
            <a:chExt cx="1906218" cy="877702"/>
          </a:xfrm>
        </p:grpSpPr>
        <p:sp>
          <p:nvSpPr>
            <p:cNvPr id="6" name="TextBox 5">
              <a:extLst>
                <a:ext uri="{FF2B5EF4-FFF2-40B4-BE49-F238E27FC236}">
                  <a16:creationId xmlns:a16="http://schemas.microsoft.com/office/drawing/2014/main" id="{A1A48DC0-E81C-4790-9DF1-E0A90A5AB69C}"/>
                </a:ext>
              </a:extLst>
            </p:cNvPr>
            <p:cNvSpPr txBox="1"/>
            <p:nvPr/>
          </p:nvSpPr>
          <p:spPr>
            <a:xfrm rot="20405749">
              <a:off x="581248" y="2493291"/>
              <a:ext cx="1474591" cy="646331"/>
            </a:xfrm>
            <a:prstGeom prst="rect">
              <a:avLst/>
            </a:prstGeom>
            <a:noFill/>
          </p:spPr>
          <p:txBody>
            <a:bodyPr wrap="square" rtlCol="0">
              <a:spAutoFit/>
            </a:bodyPr>
            <a:lstStyle/>
            <a:p>
              <a:r>
                <a:rPr lang="es-EC" dirty="0">
                  <a:solidFill>
                    <a:schemeClr val="accent4">
                      <a:lumMod val="50000"/>
                    </a:schemeClr>
                  </a:solidFill>
                  <a:latin typeface="Aharoni" panose="020B0604020202020204" pitchFamily="2" charset="-79"/>
                  <a:cs typeface="Aharoni" panose="020B0604020202020204" pitchFamily="2" charset="-79"/>
                </a:rPr>
                <a:t>IDENTIDAD</a:t>
              </a:r>
            </a:p>
            <a:p>
              <a:endParaRPr lang="en-US" dirty="0"/>
            </a:p>
          </p:txBody>
        </p:sp>
        <p:sp>
          <p:nvSpPr>
            <p:cNvPr id="7" name="Explosion: 8 Points 6">
              <a:extLst>
                <a:ext uri="{FF2B5EF4-FFF2-40B4-BE49-F238E27FC236}">
                  <a16:creationId xmlns:a16="http://schemas.microsoft.com/office/drawing/2014/main" id="{8410955C-2C3D-449C-819A-20E813432741}"/>
                </a:ext>
              </a:extLst>
            </p:cNvPr>
            <p:cNvSpPr/>
            <p:nvPr/>
          </p:nvSpPr>
          <p:spPr>
            <a:xfrm rot="20653370">
              <a:off x="289711" y="2261920"/>
              <a:ext cx="1906218" cy="862555"/>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7034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28A7E-2AB4-4019-B21F-A86195849097}"/>
              </a:ext>
            </a:extLst>
          </p:cNvPr>
          <p:cNvPicPr>
            <a:picLocks noChangeAspect="1"/>
          </p:cNvPicPr>
          <p:nvPr/>
        </p:nvPicPr>
        <p:blipFill rotWithShape="1">
          <a:blip r:embed="rId2">
            <a:extLst>
              <a:ext uri="{28A0092B-C50C-407E-A947-70E740481C1C}">
                <a14:useLocalDpi xmlns:a14="http://schemas.microsoft.com/office/drawing/2010/main" val="0"/>
              </a:ext>
            </a:extLst>
          </a:blip>
          <a:srcRect l="15646" r="19246"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 name="Rectangle 3">
            <a:extLst>
              <a:ext uri="{FF2B5EF4-FFF2-40B4-BE49-F238E27FC236}">
                <a16:creationId xmlns:a16="http://schemas.microsoft.com/office/drawing/2014/main" id="{96AA8EF7-F574-4EB2-838D-617E4BC91146}"/>
              </a:ext>
            </a:extLst>
          </p:cNvPr>
          <p:cNvSpPr/>
          <p:nvPr/>
        </p:nvSpPr>
        <p:spPr>
          <a:xfrm>
            <a:off x="6747145" y="536969"/>
            <a:ext cx="4928444" cy="6052674"/>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s-ES" sz="2400" dirty="0">
                <a:solidFill>
                  <a:schemeClr val="tx1">
                    <a:alpha val="80000"/>
                  </a:schemeClr>
                </a:solidFill>
              </a:rPr>
              <a:t>¿Qué es su Doctrina </a:t>
            </a:r>
          </a:p>
          <a:p>
            <a:pPr indent="-228600" defTabSz="914400">
              <a:lnSpc>
                <a:spcPct val="90000"/>
              </a:lnSpc>
              <a:spcAft>
                <a:spcPts val="600"/>
              </a:spcAft>
              <a:buFont typeface="Arial" panose="020B0604020202020204" pitchFamily="34" charset="0"/>
              <a:buChar char="•"/>
            </a:pPr>
            <a:endParaRPr lang="es-ES" sz="2400" dirty="0">
              <a:solidFill>
                <a:schemeClr val="tx1">
                  <a:alpha val="80000"/>
                </a:schemeClr>
              </a:solidFill>
            </a:endParaRPr>
          </a:p>
          <a:p>
            <a:pPr indent="-228600" defTabSz="914400">
              <a:lnSpc>
                <a:spcPct val="90000"/>
              </a:lnSpc>
              <a:spcAft>
                <a:spcPts val="600"/>
              </a:spcAft>
              <a:buFont typeface="Arial" panose="020B0604020202020204" pitchFamily="34" charset="0"/>
              <a:buChar char="•"/>
            </a:pPr>
            <a:r>
              <a:rPr lang="es-ES" sz="2400" dirty="0">
                <a:solidFill>
                  <a:schemeClr val="tx1">
                    <a:alpha val="80000"/>
                  </a:schemeClr>
                </a:solidFill>
              </a:rPr>
              <a:t>¿su creencia en lo que dice la Biblia representa con la posición de fe de la organización mayor?</a:t>
            </a:r>
          </a:p>
          <a:p>
            <a:pPr indent="-228600" defTabSz="914400">
              <a:lnSpc>
                <a:spcPct val="90000"/>
              </a:lnSpc>
              <a:spcAft>
                <a:spcPts val="600"/>
              </a:spcAft>
              <a:buFont typeface="Arial" panose="020B0604020202020204" pitchFamily="34" charset="0"/>
              <a:buChar char="•"/>
            </a:pPr>
            <a:endParaRPr lang="es-ES" sz="2400" dirty="0">
              <a:solidFill>
                <a:schemeClr val="tx1">
                  <a:alpha val="80000"/>
                </a:schemeClr>
              </a:solidFill>
            </a:endParaRPr>
          </a:p>
          <a:p>
            <a:pPr indent="-228600" defTabSz="914400">
              <a:lnSpc>
                <a:spcPct val="90000"/>
              </a:lnSpc>
              <a:spcAft>
                <a:spcPts val="600"/>
              </a:spcAft>
              <a:buFont typeface="Arial" panose="020B0604020202020204" pitchFamily="34" charset="0"/>
              <a:buChar char="•"/>
            </a:pPr>
            <a:r>
              <a:rPr lang="es-ES" sz="2400" dirty="0">
                <a:solidFill>
                  <a:schemeClr val="tx1">
                    <a:alpha val="80000"/>
                  </a:schemeClr>
                </a:solidFill>
              </a:rPr>
              <a:t>¿Quién decide estas cosas? ¿un individual? ¿un concilio? o es simplemente copiado y pegado.</a:t>
            </a:r>
          </a:p>
          <a:p>
            <a:pPr indent="-228600" defTabSz="914400">
              <a:lnSpc>
                <a:spcPct val="90000"/>
              </a:lnSpc>
              <a:spcAft>
                <a:spcPts val="600"/>
              </a:spcAft>
              <a:buFont typeface="Arial" panose="020B0604020202020204" pitchFamily="34" charset="0"/>
              <a:buChar char="•"/>
            </a:pPr>
            <a:endParaRPr lang="es-ES" sz="2400" dirty="0">
              <a:solidFill>
                <a:schemeClr val="tx1">
                  <a:alpha val="80000"/>
                </a:schemeClr>
              </a:solidFill>
            </a:endParaRPr>
          </a:p>
          <a:p>
            <a:pPr indent="-228600" defTabSz="914400">
              <a:lnSpc>
                <a:spcPct val="90000"/>
              </a:lnSpc>
              <a:spcAft>
                <a:spcPts val="600"/>
              </a:spcAft>
              <a:buFont typeface="Arial" panose="020B0604020202020204" pitchFamily="34" charset="0"/>
              <a:buChar char="•"/>
            </a:pPr>
            <a:r>
              <a:rPr lang="es-ES" sz="2400" dirty="0">
                <a:solidFill>
                  <a:schemeClr val="tx1">
                    <a:alpha val="80000"/>
                  </a:schemeClr>
                </a:solidFill>
              </a:rPr>
              <a:t>Comprobar las raíces históricas (UME) con el presente declaración en el SINAI.</a:t>
            </a:r>
          </a:p>
          <a:p>
            <a:pPr defTabSz="914400">
              <a:lnSpc>
                <a:spcPct val="90000"/>
              </a:lnSpc>
              <a:spcAft>
                <a:spcPts val="600"/>
              </a:spcAft>
            </a:pPr>
            <a:endParaRPr lang="es-ES" sz="2400" dirty="0">
              <a:solidFill>
                <a:schemeClr val="tx1">
                  <a:alpha val="80000"/>
                </a:schemeClr>
              </a:solidFill>
            </a:endParaRPr>
          </a:p>
          <a:p>
            <a:pPr indent="-228600" defTabSz="914400">
              <a:lnSpc>
                <a:spcPct val="90000"/>
              </a:lnSpc>
              <a:spcAft>
                <a:spcPts val="600"/>
              </a:spcAft>
              <a:buFont typeface="Arial" panose="020B0604020202020204" pitchFamily="34" charset="0"/>
              <a:buChar char="•"/>
            </a:pPr>
            <a:endParaRPr lang="es-ES" sz="2400" dirty="0">
              <a:solidFill>
                <a:schemeClr val="tx1">
                  <a:alpha val="80000"/>
                </a:schemeClr>
              </a:solidFill>
            </a:endParaRPr>
          </a:p>
          <a:p>
            <a:pPr indent="-228600" defTabSz="914400">
              <a:lnSpc>
                <a:spcPct val="90000"/>
              </a:lnSpc>
              <a:spcAft>
                <a:spcPts val="600"/>
              </a:spcAft>
              <a:buFont typeface="Arial" panose="020B0604020202020204" pitchFamily="34" charset="0"/>
              <a:buChar char="•"/>
            </a:pPr>
            <a:endParaRPr lang="es-ES" sz="2400" dirty="0">
              <a:solidFill>
                <a:schemeClr val="tx1">
                  <a:alpha val="80000"/>
                </a:schemeClr>
              </a:solidFill>
            </a:endParaRPr>
          </a:p>
          <a:p>
            <a:pPr indent="-228600" defTabSz="914400">
              <a:lnSpc>
                <a:spcPct val="90000"/>
              </a:lnSpc>
              <a:spcAft>
                <a:spcPts val="600"/>
              </a:spcAft>
              <a:buFont typeface="Arial" panose="020B0604020202020204" pitchFamily="34" charset="0"/>
              <a:buChar char="•"/>
            </a:pPr>
            <a:endParaRPr lang="es-ES" sz="2400" dirty="0">
              <a:solidFill>
                <a:schemeClr val="tx1">
                  <a:alpha val="80000"/>
                </a:schemeClr>
              </a:solidFill>
            </a:endParaRPr>
          </a:p>
        </p:txBody>
      </p:sp>
      <p:sp>
        <p:nvSpPr>
          <p:cNvPr id="4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923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A73F1-CEA9-41B5-AF2C-559B10964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37" y="575829"/>
            <a:ext cx="3342272" cy="5381625"/>
          </a:xfrm>
          <a:prstGeom prst="rect">
            <a:avLst/>
          </a:prstGeom>
        </p:spPr>
      </p:pic>
      <p:sp>
        <p:nvSpPr>
          <p:cNvPr id="4" name="Rectangle 3">
            <a:extLst>
              <a:ext uri="{FF2B5EF4-FFF2-40B4-BE49-F238E27FC236}">
                <a16:creationId xmlns:a16="http://schemas.microsoft.com/office/drawing/2014/main" id="{C5E79955-FC1E-497D-8CCE-97C10B1ABE34}"/>
              </a:ext>
            </a:extLst>
          </p:cNvPr>
          <p:cNvSpPr/>
          <p:nvPr/>
        </p:nvSpPr>
        <p:spPr>
          <a:xfrm>
            <a:off x="4548809" y="758262"/>
            <a:ext cx="6096000" cy="5016758"/>
          </a:xfrm>
          <a:prstGeom prst="rect">
            <a:avLst/>
          </a:prstGeom>
        </p:spPr>
        <p:txBody>
          <a:bodyPr>
            <a:spAutoFit/>
          </a:bodyPr>
          <a:lstStyle/>
          <a:p>
            <a:r>
              <a:rPr lang="es-ES" sz="4000" dirty="0"/>
              <a:t>Cuándo tiene un diferencia, ¿Cómo Respetar las convicciones de la organización a la que sirve?</a:t>
            </a:r>
          </a:p>
          <a:p>
            <a:endParaRPr lang="es-ES" sz="4000" dirty="0"/>
          </a:p>
          <a:p>
            <a:r>
              <a:rPr lang="es-ES" sz="4000" dirty="0"/>
              <a:t>¿Por qué es importante a mantener una convicción y tener tolerancia en otra?</a:t>
            </a:r>
            <a:endParaRPr lang="es-EC" sz="4000" dirty="0"/>
          </a:p>
        </p:txBody>
      </p:sp>
    </p:spTree>
    <p:extLst>
      <p:ext uri="{BB962C8B-B14F-4D97-AF65-F5344CB8AC3E}">
        <p14:creationId xmlns:p14="http://schemas.microsoft.com/office/powerpoint/2010/main" val="3316962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1F2A77-957F-46CA-861E-28CE67A27FE1}"/>
              </a:ext>
            </a:extLst>
          </p:cNvPr>
          <p:cNvSpPr txBox="1"/>
          <p:nvPr/>
        </p:nvSpPr>
        <p:spPr>
          <a:xfrm>
            <a:off x="6887818" y="374374"/>
            <a:ext cx="5187995" cy="6001643"/>
          </a:xfrm>
          <a:prstGeom prst="rect">
            <a:avLst/>
          </a:prstGeom>
          <a:noFill/>
        </p:spPr>
        <p:txBody>
          <a:bodyPr wrap="square" rtlCol="0">
            <a:spAutoFit/>
          </a:bodyPr>
          <a:lstStyle/>
          <a:p>
            <a:r>
              <a:rPr lang="es-EC" sz="3200" dirty="0"/>
              <a:t>¿</a:t>
            </a:r>
            <a:r>
              <a:rPr lang="es-ES" sz="3200" dirty="0"/>
              <a:t>Como estamos adentro el seminario? ¿Las personas con  que trabajan, enseñan o estudian, tienen una doctrina diferente de COPAEQUE?</a:t>
            </a:r>
          </a:p>
          <a:p>
            <a:endParaRPr lang="es-ES" sz="3200" dirty="0"/>
          </a:p>
          <a:p>
            <a:r>
              <a:rPr lang="es-ES" sz="3200" dirty="0"/>
              <a:t>¿cómo afectaría la diferencia doctrinal en al seminario?</a:t>
            </a:r>
          </a:p>
          <a:p>
            <a:endParaRPr lang="es-ES" sz="3200" dirty="0"/>
          </a:p>
          <a:p>
            <a:r>
              <a:rPr lang="es-ES" sz="3200" dirty="0"/>
              <a:t>¿La selección de profesores?</a:t>
            </a:r>
          </a:p>
          <a:p>
            <a:endParaRPr lang="es-ES" sz="3200" dirty="0"/>
          </a:p>
          <a:p>
            <a:r>
              <a:rPr lang="es-ES" sz="3200" dirty="0"/>
              <a:t>¿El currículo?</a:t>
            </a:r>
            <a:endParaRPr lang="en-US" sz="3200" dirty="0"/>
          </a:p>
        </p:txBody>
      </p:sp>
      <p:pic>
        <p:nvPicPr>
          <p:cNvPr id="3074" name="Picture 2" descr="What Every Christian Should Know About the Inquisition - ReformationSA.org">
            <a:extLst>
              <a:ext uri="{FF2B5EF4-FFF2-40B4-BE49-F238E27FC236}">
                <a16:creationId xmlns:a16="http://schemas.microsoft.com/office/drawing/2014/main" id="{5DBC7A5E-F6E1-4CFD-AB8E-6FAA3250E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65" y="374374"/>
            <a:ext cx="6125817" cy="612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284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2D5B40-4984-49A9-BCB2-012A90424846}"/>
              </a:ext>
            </a:extLst>
          </p:cNvPr>
          <p:cNvSpPr txBox="1"/>
          <p:nvPr/>
        </p:nvSpPr>
        <p:spPr>
          <a:xfrm>
            <a:off x="978195" y="637953"/>
            <a:ext cx="10281684" cy="369332"/>
          </a:xfrm>
          <a:prstGeom prst="rect">
            <a:avLst/>
          </a:prstGeom>
          <a:noFill/>
        </p:spPr>
        <p:txBody>
          <a:bodyPr wrap="square" rtlCol="0">
            <a:spAutoFit/>
          </a:bodyPr>
          <a:lstStyle/>
          <a:p>
            <a:endParaRPr lang="es-EC" dirty="0"/>
          </a:p>
        </p:txBody>
      </p:sp>
      <p:pic>
        <p:nvPicPr>
          <p:cNvPr id="6146" name="Picture 2" descr="Electromagnetic spectrum | New Scientist">
            <a:extLst>
              <a:ext uri="{FF2B5EF4-FFF2-40B4-BE49-F238E27FC236}">
                <a16:creationId xmlns:a16="http://schemas.microsoft.com/office/drawing/2014/main" id="{25437099-F921-4E9B-87CE-CF500D29D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CEFC55A-5440-4AA5-95C5-8D7C05807DF9}"/>
              </a:ext>
            </a:extLst>
          </p:cNvPr>
          <p:cNvSpPr/>
          <p:nvPr/>
        </p:nvSpPr>
        <p:spPr>
          <a:xfrm>
            <a:off x="1860119" y="1009134"/>
            <a:ext cx="9353686" cy="2554545"/>
          </a:xfrm>
          <a:prstGeom prst="rect">
            <a:avLst/>
          </a:prstGeom>
        </p:spPr>
        <p:txBody>
          <a:bodyPr wrap="square">
            <a:spAutoFit/>
          </a:bodyPr>
          <a:lstStyle/>
          <a:p>
            <a:pPr algn="ctr"/>
            <a:r>
              <a:rPr lang="es-ES_tradnl" sz="3200" b="1" u="sng" dirty="0">
                <a:latin typeface="Times New Roman" panose="02020603050405020304" pitchFamily="18" charset="0"/>
                <a:ea typeface="Times New Roman" panose="02020603050405020304" pitchFamily="18" charset="0"/>
              </a:rPr>
              <a:t>En lo Esencial - Unidad, en lo No Esencial - Amor.</a:t>
            </a:r>
          </a:p>
          <a:p>
            <a:pPr algn="ctr"/>
            <a:endParaRPr lang="es-ES_tradnl" sz="3200" b="1" dirty="0">
              <a:latin typeface="Times New Roman" panose="02020603050405020304" pitchFamily="18" charset="0"/>
            </a:endParaRPr>
          </a:p>
          <a:p>
            <a:pPr algn="ctr"/>
            <a:r>
              <a:rPr lang="es-ES" sz="3200" b="1" dirty="0"/>
              <a:t>¿Cuáles son sus elementos esenciales de la fe?</a:t>
            </a:r>
          </a:p>
          <a:p>
            <a:endParaRPr lang="es-ES" sz="3200" b="1" dirty="0"/>
          </a:p>
          <a:p>
            <a:endParaRPr lang="en-US" sz="3200" b="1" dirty="0"/>
          </a:p>
        </p:txBody>
      </p:sp>
      <p:sp>
        <p:nvSpPr>
          <p:cNvPr id="7" name="TextBox 6">
            <a:extLst>
              <a:ext uri="{FF2B5EF4-FFF2-40B4-BE49-F238E27FC236}">
                <a16:creationId xmlns:a16="http://schemas.microsoft.com/office/drawing/2014/main" id="{2AE8AF3C-FC5B-4654-B61D-88FDCB52B96E}"/>
              </a:ext>
            </a:extLst>
          </p:cNvPr>
          <p:cNvSpPr txBox="1"/>
          <p:nvPr/>
        </p:nvSpPr>
        <p:spPr>
          <a:xfrm>
            <a:off x="894580" y="6028359"/>
            <a:ext cx="2693446" cy="830997"/>
          </a:xfrm>
          <a:prstGeom prst="rect">
            <a:avLst/>
          </a:prstGeom>
          <a:noFill/>
        </p:spPr>
        <p:txBody>
          <a:bodyPr wrap="square" rtlCol="0">
            <a:spAutoFit/>
          </a:bodyPr>
          <a:lstStyle/>
          <a:p>
            <a:r>
              <a:rPr lang="es-EC" sz="4800" dirty="0"/>
              <a:t>Esencial</a:t>
            </a:r>
            <a:endParaRPr lang="en-US" sz="4800" dirty="0"/>
          </a:p>
        </p:txBody>
      </p:sp>
      <p:sp>
        <p:nvSpPr>
          <p:cNvPr id="9" name="TextBox 8">
            <a:extLst>
              <a:ext uri="{FF2B5EF4-FFF2-40B4-BE49-F238E27FC236}">
                <a16:creationId xmlns:a16="http://schemas.microsoft.com/office/drawing/2014/main" id="{CEA0127F-4A65-4287-95B5-449837A3D6BB}"/>
              </a:ext>
            </a:extLst>
          </p:cNvPr>
          <p:cNvSpPr txBox="1"/>
          <p:nvPr/>
        </p:nvSpPr>
        <p:spPr>
          <a:xfrm>
            <a:off x="9498554" y="5848005"/>
            <a:ext cx="2693446" cy="830997"/>
          </a:xfrm>
          <a:prstGeom prst="rect">
            <a:avLst/>
          </a:prstGeom>
          <a:noFill/>
        </p:spPr>
        <p:txBody>
          <a:bodyPr wrap="square" rtlCol="0">
            <a:spAutoFit/>
          </a:bodyPr>
          <a:lstStyle/>
          <a:p>
            <a:r>
              <a:rPr lang="es-EC" sz="4800" dirty="0"/>
              <a:t>Amor</a:t>
            </a:r>
            <a:endParaRPr lang="en-US" sz="4800" dirty="0"/>
          </a:p>
        </p:txBody>
      </p:sp>
    </p:spTree>
    <p:extLst>
      <p:ext uri="{BB962C8B-B14F-4D97-AF65-F5344CB8AC3E}">
        <p14:creationId xmlns:p14="http://schemas.microsoft.com/office/powerpoint/2010/main" val="3589074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22CEB38-FE15-4ADD-860E-CA221BC00753}"/>
              </a:ext>
            </a:extLst>
          </p:cNvPr>
          <p:cNvPicPr>
            <a:picLocks noChangeAspect="1"/>
          </p:cNvPicPr>
          <p:nvPr/>
        </p:nvPicPr>
        <p:blipFill rotWithShape="1">
          <a:blip r:embed="rId2">
            <a:extLst>
              <a:ext uri="{28A0092B-C50C-407E-A947-70E740481C1C}">
                <a14:useLocalDpi xmlns:a14="http://schemas.microsoft.com/office/drawing/2010/main" val="0"/>
              </a:ext>
            </a:extLst>
          </a:blip>
          <a:srcRect l="12745" r="16756"/>
          <a:stretch/>
        </p:blipFill>
        <p:spPr>
          <a:xfrm>
            <a:off x="-755374" y="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E8CFEA49-8F98-474F-A56A-053FDA269109}"/>
              </a:ext>
            </a:extLst>
          </p:cNvPr>
          <p:cNvSpPr/>
          <p:nvPr/>
        </p:nvSpPr>
        <p:spPr>
          <a:xfrm>
            <a:off x="7531610" y="512618"/>
            <a:ext cx="4452572" cy="5967695"/>
          </a:xfrm>
          <a:prstGeom prst="rect">
            <a:avLst/>
          </a:prstGeom>
        </p:spPr>
        <p:txBody>
          <a:bodyPr vert="horz" lIns="91440" tIns="45720" rIns="91440" bIns="45720" rtlCol="0">
            <a:normAutofit lnSpcReduction="10000"/>
          </a:bodyPr>
          <a:lstStyle/>
          <a:p>
            <a:pPr indent="-228600" defTabSz="914400">
              <a:lnSpc>
                <a:spcPct val="90000"/>
              </a:lnSpc>
              <a:spcAft>
                <a:spcPts val="600"/>
              </a:spcAft>
              <a:buFont typeface="Arial" panose="020B0604020202020204" pitchFamily="34" charset="0"/>
              <a:buChar char="•"/>
            </a:pPr>
            <a:r>
              <a:rPr lang="es-ES" sz="3200" dirty="0"/>
              <a:t>Nuestra declaración de fe es la expresión de nuestras convicciones.</a:t>
            </a:r>
          </a:p>
          <a:p>
            <a:pPr indent="-228600" defTabSz="914400">
              <a:lnSpc>
                <a:spcPct val="90000"/>
              </a:lnSpc>
              <a:spcAft>
                <a:spcPts val="600"/>
              </a:spcAft>
              <a:buFont typeface="Arial" panose="020B0604020202020204" pitchFamily="34" charset="0"/>
              <a:buChar char="•"/>
            </a:pPr>
            <a:endParaRPr lang="es-ES" sz="3200" dirty="0"/>
          </a:p>
          <a:p>
            <a:pPr indent="-228600" defTabSz="914400">
              <a:lnSpc>
                <a:spcPct val="90000"/>
              </a:lnSpc>
              <a:spcAft>
                <a:spcPts val="600"/>
              </a:spcAft>
              <a:buFont typeface="Arial" panose="020B0604020202020204" pitchFamily="34" charset="0"/>
              <a:buChar char="•"/>
            </a:pPr>
            <a:r>
              <a:rPr lang="es-ES" sz="3200" dirty="0"/>
              <a:t>Nuestras convicciones son las que nos impulsan a formar un seminario</a:t>
            </a:r>
          </a:p>
          <a:p>
            <a:pPr indent="-228600" defTabSz="914400">
              <a:lnSpc>
                <a:spcPct val="90000"/>
              </a:lnSpc>
              <a:spcAft>
                <a:spcPts val="600"/>
              </a:spcAft>
              <a:buFont typeface="Arial" panose="020B0604020202020204" pitchFamily="34" charset="0"/>
              <a:buChar char="•"/>
            </a:pPr>
            <a:endParaRPr lang="es-ES" sz="3200" dirty="0"/>
          </a:p>
          <a:p>
            <a:pPr indent="-228600" defTabSz="914400">
              <a:lnSpc>
                <a:spcPct val="90000"/>
              </a:lnSpc>
              <a:spcAft>
                <a:spcPts val="600"/>
              </a:spcAft>
              <a:buFont typeface="Arial" panose="020B0604020202020204" pitchFamily="34" charset="0"/>
              <a:buChar char="•"/>
            </a:pPr>
            <a:r>
              <a:rPr lang="es-ES" sz="3200" dirty="0"/>
              <a:t>¿Qué sucede cuando reemplazamos nuestras convicciones teológicas con aspiraciones políticas?</a:t>
            </a:r>
            <a:endParaRPr lang="en-US" sz="3200" dirty="0"/>
          </a:p>
        </p:txBody>
      </p:sp>
      <p:sp>
        <p:nvSpPr>
          <p:cNvPr id="7" name="TextBox 6">
            <a:extLst>
              <a:ext uri="{FF2B5EF4-FFF2-40B4-BE49-F238E27FC236}">
                <a16:creationId xmlns:a16="http://schemas.microsoft.com/office/drawing/2014/main" id="{8B4EBA40-24B5-4B4C-AF98-40974923EA49}"/>
              </a:ext>
            </a:extLst>
          </p:cNvPr>
          <p:cNvSpPr txBox="1"/>
          <p:nvPr/>
        </p:nvSpPr>
        <p:spPr>
          <a:xfrm rot="20969671">
            <a:off x="472664" y="4775202"/>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Tree>
    <p:extLst>
      <p:ext uri="{BB962C8B-B14F-4D97-AF65-F5344CB8AC3E}">
        <p14:creationId xmlns:p14="http://schemas.microsoft.com/office/powerpoint/2010/main" val="2259116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22CEB38-FE15-4ADD-860E-CA221BC00753}"/>
              </a:ext>
            </a:extLst>
          </p:cNvPr>
          <p:cNvPicPr>
            <a:picLocks noChangeAspect="1"/>
          </p:cNvPicPr>
          <p:nvPr/>
        </p:nvPicPr>
        <p:blipFill rotWithShape="1">
          <a:blip r:embed="rId2">
            <a:extLst>
              <a:ext uri="{28A0092B-C50C-407E-A947-70E740481C1C}">
                <a14:useLocalDpi xmlns:a14="http://schemas.microsoft.com/office/drawing/2010/main" val="0"/>
              </a:ext>
            </a:extLst>
          </a:blip>
          <a:srcRect l="12745" r="16756"/>
          <a:stretch/>
        </p:blipFill>
        <p:spPr>
          <a:xfrm>
            <a:off x="-755374" y="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E8CFEA49-8F98-474F-A56A-053FDA269109}"/>
              </a:ext>
            </a:extLst>
          </p:cNvPr>
          <p:cNvSpPr/>
          <p:nvPr/>
        </p:nvSpPr>
        <p:spPr>
          <a:xfrm>
            <a:off x="7531610" y="512618"/>
            <a:ext cx="4452572" cy="5967695"/>
          </a:xfrm>
          <a:prstGeom prst="rect">
            <a:avLst/>
          </a:prstGeom>
        </p:spPr>
        <p:txBody>
          <a:bodyPr vert="horz" lIns="91440" tIns="45720" rIns="91440" bIns="45720" rtlCol="0">
            <a:normAutofit/>
          </a:bodyPr>
          <a:lstStyle/>
          <a:p>
            <a:pPr defTabSz="914400">
              <a:lnSpc>
                <a:spcPct val="90000"/>
              </a:lnSpc>
              <a:spcAft>
                <a:spcPts val="600"/>
              </a:spcAft>
            </a:pPr>
            <a:endParaRPr lang="es-ES" sz="3200" dirty="0"/>
          </a:p>
          <a:p>
            <a:pPr indent="-228600" defTabSz="914400">
              <a:lnSpc>
                <a:spcPct val="90000"/>
              </a:lnSpc>
              <a:spcAft>
                <a:spcPts val="600"/>
              </a:spcAft>
              <a:buFont typeface="Arial" panose="020B0604020202020204" pitchFamily="34" charset="0"/>
              <a:buChar char="•"/>
            </a:pPr>
            <a:r>
              <a:rPr lang="es-ES" sz="3200" dirty="0"/>
              <a:t>¿Qué sucede cuando reemplazamos nuestras convicciones teológicas con aspiraciones políticas?</a:t>
            </a:r>
            <a:endParaRPr lang="en-US" sz="3200" dirty="0"/>
          </a:p>
        </p:txBody>
      </p:sp>
      <p:sp>
        <p:nvSpPr>
          <p:cNvPr id="7" name="TextBox 6">
            <a:extLst>
              <a:ext uri="{FF2B5EF4-FFF2-40B4-BE49-F238E27FC236}">
                <a16:creationId xmlns:a16="http://schemas.microsoft.com/office/drawing/2014/main" id="{8B4EBA40-24B5-4B4C-AF98-40974923EA49}"/>
              </a:ext>
            </a:extLst>
          </p:cNvPr>
          <p:cNvSpPr txBox="1"/>
          <p:nvPr/>
        </p:nvSpPr>
        <p:spPr>
          <a:xfrm rot="20969671">
            <a:off x="496480" y="4616413"/>
            <a:ext cx="1663700" cy="954107"/>
          </a:xfrm>
          <a:prstGeom prst="rect">
            <a:avLst/>
          </a:prstGeom>
          <a:noFill/>
        </p:spPr>
        <p:txBody>
          <a:bodyPr wrap="square" rtlCol="0">
            <a:spAutoFit/>
          </a:bodyPr>
          <a:lstStyle/>
          <a:p>
            <a:r>
              <a:rPr lang="es-EC" sz="3200" b="1" dirty="0" err="1">
                <a:solidFill>
                  <a:srgbClr val="FF0000"/>
                </a:solidFill>
              </a:rPr>
              <a:t>Politica</a:t>
            </a:r>
            <a:endParaRPr lang="es-EC" sz="3200" b="1" dirty="0">
              <a:solidFill>
                <a:srgbClr val="FF0000"/>
              </a:solidFill>
            </a:endParaRPr>
          </a:p>
          <a:p>
            <a:r>
              <a:rPr lang="es-EC" sz="2400" b="1" dirty="0">
                <a:solidFill>
                  <a:srgbClr val="FF0000"/>
                </a:solidFill>
              </a:rPr>
              <a:t>Doctrina</a:t>
            </a:r>
            <a:endParaRPr lang="en-US" sz="2400" b="1" dirty="0">
              <a:solidFill>
                <a:srgbClr val="FF0000"/>
              </a:solidFill>
            </a:endParaRPr>
          </a:p>
        </p:txBody>
      </p:sp>
      <p:cxnSp>
        <p:nvCxnSpPr>
          <p:cNvPr id="5" name="Straight Connector 4">
            <a:extLst>
              <a:ext uri="{FF2B5EF4-FFF2-40B4-BE49-F238E27FC236}">
                <a16:creationId xmlns:a16="http://schemas.microsoft.com/office/drawing/2014/main" id="{55A2BF0D-455D-4480-90D4-E000E340A46F}"/>
              </a:ext>
            </a:extLst>
          </p:cNvPr>
          <p:cNvCxnSpPr/>
          <p:nvPr/>
        </p:nvCxnSpPr>
        <p:spPr>
          <a:xfrm>
            <a:off x="621104" y="5210352"/>
            <a:ext cx="993387" cy="301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DEA9B88-D0D7-4F11-86A6-7D347C31FAE8}"/>
              </a:ext>
            </a:extLst>
          </p:cNvPr>
          <p:cNvCxnSpPr/>
          <p:nvPr/>
        </p:nvCxnSpPr>
        <p:spPr>
          <a:xfrm flipH="1">
            <a:off x="724618" y="5110718"/>
            <a:ext cx="707366" cy="6207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15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E0AEED-16AF-4AB3-85B5-1B608483110D}"/>
              </a:ext>
            </a:extLst>
          </p:cNvPr>
          <p:cNvPicPr>
            <a:picLocks noChangeAspect="1"/>
          </p:cNvPicPr>
          <p:nvPr/>
        </p:nvPicPr>
        <p:blipFill rotWithShape="1">
          <a:blip r:embed="rId2">
            <a:extLst>
              <a:ext uri="{28A0092B-C50C-407E-A947-70E740481C1C}">
                <a14:useLocalDpi xmlns:a14="http://schemas.microsoft.com/office/drawing/2010/main" val="0"/>
              </a:ext>
            </a:extLst>
          </a:blip>
          <a:srcRect t="14893" b="7802"/>
          <a:stretch/>
        </p:blipFill>
        <p:spPr>
          <a:xfrm>
            <a:off x="20" y="1282"/>
            <a:ext cx="12191980" cy="6856718"/>
          </a:xfrm>
          <a:prstGeom prst="rect">
            <a:avLst/>
          </a:prstGeom>
        </p:spPr>
      </p:pic>
    </p:spTree>
    <p:extLst>
      <p:ext uri="{BB962C8B-B14F-4D97-AF65-F5344CB8AC3E}">
        <p14:creationId xmlns:p14="http://schemas.microsoft.com/office/powerpoint/2010/main" val="2904850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A127810-C70A-4A2E-B91B-0EFBB1A00AC9}"/>
              </a:ext>
            </a:extLst>
          </p:cNvPr>
          <p:cNvSpPr txBox="1"/>
          <p:nvPr/>
        </p:nvSpPr>
        <p:spPr>
          <a:xfrm>
            <a:off x="96982" y="235527"/>
            <a:ext cx="5360839" cy="5941436"/>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1700" dirty="0"/>
          </a:p>
          <a:p>
            <a:pPr indent="-228600" defTabSz="914400">
              <a:lnSpc>
                <a:spcPct val="90000"/>
              </a:lnSpc>
              <a:spcAft>
                <a:spcPts val="600"/>
              </a:spcAft>
              <a:buFont typeface="Arial" panose="020B0604020202020204" pitchFamily="34" charset="0"/>
              <a:buChar char="•"/>
            </a:pPr>
            <a:r>
              <a:rPr lang="en-US" sz="2800" dirty="0"/>
              <a:t>Paso 1. </a:t>
            </a:r>
            <a:r>
              <a:rPr lang="en-US" sz="2800" dirty="0" err="1"/>
              <a:t>Establecer</a:t>
            </a:r>
            <a:r>
              <a:rPr lang="en-US" sz="2800" dirty="0"/>
              <a:t> </a:t>
            </a:r>
            <a:r>
              <a:rPr lang="en-US" sz="2800" dirty="0" err="1"/>
              <a:t>nuestra</a:t>
            </a:r>
            <a:r>
              <a:rPr lang="en-US" sz="2800" dirty="0"/>
              <a:t> </a:t>
            </a:r>
            <a:r>
              <a:rPr lang="en-US" sz="2800" dirty="0" err="1"/>
              <a:t>declaración</a:t>
            </a:r>
            <a:r>
              <a:rPr lang="en-US" sz="2800" dirty="0"/>
              <a:t> de </a:t>
            </a:r>
            <a:r>
              <a:rPr lang="en-US" sz="2800" dirty="0" err="1"/>
              <a:t>fe</a:t>
            </a:r>
            <a:r>
              <a:rPr lang="en-US" sz="2800" dirty="0"/>
              <a:t> con </a:t>
            </a:r>
            <a:r>
              <a:rPr lang="en-US" sz="2800" dirty="0" err="1"/>
              <a:t>claridad</a:t>
            </a:r>
            <a:r>
              <a:rPr lang="en-US" sz="2800" dirty="0"/>
              <a:t>. </a:t>
            </a:r>
          </a:p>
          <a:p>
            <a:pPr indent="-228600" defTabSz="914400">
              <a:lnSpc>
                <a:spcPct val="90000"/>
              </a:lnSpc>
              <a:spcAft>
                <a:spcPts val="600"/>
              </a:spcAft>
              <a:buFont typeface="Arial" panose="020B0604020202020204" pitchFamily="34" charset="0"/>
              <a:buChar char="•"/>
            </a:pPr>
            <a:endParaRPr lang="en-US" sz="2800" dirty="0"/>
          </a:p>
          <a:p>
            <a:pPr indent="-228600" defTabSz="914400">
              <a:lnSpc>
                <a:spcPct val="90000"/>
              </a:lnSpc>
              <a:spcAft>
                <a:spcPts val="600"/>
              </a:spcAft>
              <a:buFont typeface="Arial" panose="020B0604020202020204" pitchFamily="34" charset="0"/>
              <a:buChar char="•"/>
            </a:pPr>
            <a:r>
              <a:rPr lang="en-US" sz="2800" dirty="0"/>
              <a:t>Paso 2. </a:t>
            </a:r>
            <a:r>
              <a:rPr lang="en-US" sz="2800" dirty="0" err="1"/>
              <a:t>Definir</a:t>
            </a:r>
            <a:r>
              <a:rPr lang="en-US" sz="2800" dirty="0"/>
              <a:t> los </a:t>
            </a:r>
            <a:r>
              <a:rPr lang="en-US" sz="2800" dirty="0" err="1"/>
              <a:t>permetros</a:t>
            </a:r>
            <a:r>
              <a:rPr lang="en-US" sz="2800" dirty="0"/>
              <a:t> de </a:t>
            </a:r>
            <a:r>
              <a:rPr lang="en-US" sz="2800" dirty="0" err="1"/>
              <a:t>tolerancia</a:t>
            </a:r>
            <a:r>
              <a:rPr lang="en-US" sz="2800" dirty="0"/>
              <a:t> </a:t>
            </a:r>
            <a:r>
              <a:rPr lang="en-US" sz="2800" dirty="0" err="1"/>
              <a:t>en</a:t>
            </a:r>
            <a:r>
              <a:rPr lang="en-US" sz="2800" dirty="0"/>
              <a:t> </a:t>
            </a:r>
            <a:r>
              <a:rPr lang="en-US" sz="2800" dirty="0" err="1"/>
              <a:t>nuestras</a:t>
            </a:r>
            <a:r>
              <a:rPr lang="en-US" sz="2800" dirty="0"/>
              <a:t> </a:t>
            </a:r>
            <a:r>
              <a:rPr lang="en-US" sz="2800" dirty="0" err="1"/>
              <a:t>convicciones</a:t>
            </a:r>
            <a:r>
              <a:rPr lang="en-US" sz="2800" dirty="0"/>
              <a:t>.</a:t>
            </a:r>
          </a:p>
          <a:p>
            <a:pPr indent="-228600" defTabSz="914400">
              <a:lnSpc>
                <a:spcPct val="90000"/>
              </a:lnSpc>
              <a:spcAft>
                <a:spcPts val="600"/>
              </a:spcAft>
              <a:buFont typeface="Arial" panose="020B0604020202020204" pitchFamily="34" charset="0"/>
              <a:buChar char="•"/>
            </a:pPr>
            <a:endParaRPr lang="en-US" sz="2800" dirty="0"/>
          </a:p>
          <a:p>
            <a:pPr indent="-228600" defTabSz="914400">
              <a:lnSpc>
                <a:spcPct val="90000"/>
              </a:lnSpc>
              <a:spcAft>
                <a:spcPts val="600"/>
              </a:spcAft>
              <a:buFont typeface="Arial" panose="020B0604020202020204" pitchFamily="34" charset="0"/>
              <a:buChar char="•"/>
            </a:pPr>
            <a:r>
              <a:rPr lang="en-US" sz="2800" dirty="0"/>
              <a:t>Paso 3. </a:t>
            </a:r>
            <a:r>
              <a:rPr lang="en-US" sz="2800" dirty="0" err="1"/>
              <a:t>Comprométete</a:t>
            </a:r>
            <a:r>
              <a:rPr lang="en-US" sz="2800" dirty="0"/>
              <a:t> a </a:t>
            </a:r>
            <a:r>
              <a:rPr lang="en-US" sz="2800" dirty="0" err="1"/>
              <a:t>mantener</a:t>
            </a:r>
            <a:r>
              <a:rPr lang="en-US" sz="2800" dirty="0"/>
              <a:t> la </a:t>
            </a:r>
            <a:r>
              <a:rPr lang="en-US" sz="2800" dirty="0" err="1"/>
              <a:t>línea</a:t>
            </a:r>
            <a:r>
              <a:rPr lang="en-US" sz="2800" dirty="0"/>
              <a:t>. </a:t>
            </a:r>
            <a:r>
              <a:rPr lang="en-US" sz="2800" dirty="0" err="1"/>
              <a:t>Pida</a:t>
            </a:r>
            <a:r>
              <a:rPr lang="en-US" sz="2800" dirty="0"/>
              <a:t> </a:t>
            </a:r>
            <a:r>
              <a:rPr lang="en-US" sz="2800" dirty="0" err="1"/>
              <a:t>firmas</a:t>
            </a:r>
            <a:r>
              <a:rPr lang="en-US" sz="2800" dirty="0"/>
              <a:t> de </a:t>
            </a:r>
            <a:r>
              <a:rPr lang="en-US" sz="2800" dirty="0" err="1"/>
              <a:t>acuerdo</a:t>
            </a:r>
            <a:r>
              <a:rPr lang="en-US" sz="2800" dirty="0"/>
              <a:t> de </a:t>
            </a:r>
            <a:r>
              <a:rPr lang="en-US" sz="2800" dirty="0" err="1"/>
              <a:t>todas</a:t>
            </a:r>
            <a:r>
              <a:rPr lang="en-US" sz="2800" dirty="0"/>
              <a:t> </a:t>
            </a:r>
            <a:r>
              <a:rPr lang="en-US" sz="2800" dirty="0" err="1"/>
              <a:t>en</a:t>
            </a:r>
            <a:r>
              <a:rPr lang="en-US" sz="2800" dirty="0"/>
              <a:t> el </a:t>
            </a:r>
            <a:r>
              <a:rPr lang="en-US" sz="2800" dirty="0" err="1"/>
              <a:t>seminario</a:t>
            </a:r>
            <a:r>
              <a:rPr lang="en-US" sz="2800" dirty="0"/>
              <a:t>.</a:t>
            </a:r>
          </a:p>
          <a:p>
            <a:pPr indent="-228600" defTabSz="914400">
              <a:lnSpc>
                <a:spcPct val="90000"/>
              </a:lnSpc>
              <a:spcAft>
                <a:spcPts val="600"/>
              </a:spcAft>
              <a:buFont typeface="Arial" panose="020B0604020202020204" pitchFamily="34" charset="0"/>
              <a:buChar char="•"/>
            </a:pPr>
            <a:endParaRPr lang="en-US" sz="2800" dirty="0"/>
          </a:p>
          <a:p>
            <a:pPr indent="-228600" defTabSz="914400">
              <a:lnSpc>
                <a:spcPct val="90000"/>
              </a:lnSpc>
              <a:spcAft>
                <a:spcPts val="600"/>
              </a:spcAft>
              <a:buFont typeface="Arial" panose="020B0604020202020204" pitchFamily="34" charset="0"/>
              <a:buChar char="•"/>
            </a:pPr>
            <a:r>
              <a:rPr lang="en-US" sz="2800" dirty="0"/>
              <a:t>No se </a:t>
            </a:r>
            <a:r>
              <a:rPr lang="en-US" sz="2800" dirty="0" err="1"/>
              <a:t>caye</a:t>
            </a:r>
            <a:r>
              <a:rPr lang="en-US" sz="2800" dirty="0"/>
              <a:t> a las </a:t>
            </a:r>
            <a:r>
              <a:rPr lang="en-US" sz="2800" dirty="0" err="1"/>
              <a:t>tentaciónes</a:t>
            </a:r>
            <a:r>
              <a:rPr lang="en-US" sz="2800" dirty="0"/>
              <a:t>…..</a:t>
            </a:r>
          </a:p>
          <a:p>
            <a:pPr indent="-228600" defTabSz="914400">
              <a:lnSpc>
                <a:spcPct val="90000"/>
              </a:lnSpc>
              <a:spcAft>
                <a:spcPts val="600"/>
              </a:spcAft>
              <a:buFont typeface="Arial" panose="020B0604020202020204" pitchFamily="34" charset="0"/>
              <a:buChar char="•"/>
            </a:pPr>
            <a:endParaRPr lang="en-US" sz="1700" dirty="0"/>
          </a:p>
        </p:txBody>
      </p:sp>
      <p:pic>
        <p:nvPicPr>
          <p:cNvPr id="7170" name="Picture 2" descr="Anima Silente (animasilente) - Profile | Pinterest">
            <a:extLst>
              <a:ext uri="{FF2B5EF4-FFF2-40B4-BE49-F238E27FC236}">
                <a16:creationId xmlns:a16="http://schemas.microsoft.com/office/drawing/2014/main" id="{D0C46671-DEB5-4E8F-9EA9-7B15CA47B5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7" r="4527"/>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988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6" name="TextBox 5">
            <a:extLst>
              <a:ext uri="{FF2B5EF4-FFF2-40B4-BE49-F238E27FC236}">
                <a16:creationId xmlns:a16="http://schemas.microsoft.com/office/drawing/2014/main" id="{9FC282D2-7013-441A-9780-6008696424B9}"/>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cxnSp>
        <p:nvCxnSpPr>
          <p:cNvPr id="4" name="Straight Arrow Connector 3">
            <a:extLst>
              <a:ext uri="{FF2B5EF4-FFF2-40B4-BE49-F238E27FC236}">
                <a16:creationId xmlns:a16="http://schemas.microsoft.com/office/drawing/2014/main" id="{3F8285E0-EA60-4D93-9917-7000C756E852}"/>
              </a:ext>
            </a:extLst>
          </p:cNvPr>
          <p:cNvCxnSpPr>
            <a:cxnSpLocks/>
          </p:cNvCxnSpPr>
          <p:nvPr/>
        </p:nvCxnSpPr>
        <p:spPr>
          <a:xfrm flipH="1" flipV="1">
            <a:off x="3083442" y="4008474"/>
            <a:ext cx="85060" cy="87187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70181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1C0C27B5-030D-445D-89E0-7CC6C29B71C4}"/>
              </a:ext>
            </a:extLst>
          </p:cNvPr>
          <p:cNvSpPr txBox="1"/>
          <p:nvPr/>
        </p:nvSpPr>
        <p:spPr>
          <a:xfrm>
            <a:off x="657445" y="3072656"/>
            <a:ext cx="3944112" cy="2398713"/>
          </a:xfrm>
          <a:prstGeom prst="rect">
            <a:avLst/>
          </a:prstGeom>
        </p:spPr>
        <p:txBody>
          <a:bodyPr vert="horz" lIns="91440" tIns="45720" rIns="91440" bIns="45720" rtlCol="0" anchor="ctr">
            <a:normAutofit fontScale="77500" lnSpcReduction="20000"/>
          </a:bodyPr>
          <a:lstStyle/>
          <a:p>
            <a:pPr algn="ctr" defTabSz="914400">
              <a:lnSpc>
                <a:spcPct val="90000"/>
              </a:lnSpc>
              <a:spcBef>
                <a:spcPct val="0"/>
              </a:spcBef>
              <a:spcAft>
                <a:spcPts val="600"/>
              </a:spcAft>
            </a:pPr>
            <a:r>
              <a:rPr lang="en-US" sz="11300" kern="1200" dirty="0">
                <a:solidFill>
                  <a:schemeClr val="tx1"/>
                </a:solidFill>
                <a:latin typeface="+mj-lt"/>
                <a:ea typeface="+mj-ea"/>
                <a:cs typeface="+mj-cs"/>
              </a:rPr>
              <a:t>CETI</a:t>
            </a:r>
            <a:r>
              <a:rPr lang="en-US" sz="4400" kern="1200" dirty="0">
                <a:solidFill>
                  <a:schemeClr val="tx1"/>
                </a:solidFill>
                <a:latin typeface="+mj-lt"/>
                <a:ea typeface="+mj-ea"/>
                <a:cs typeface="+mj-cs"/>
              </a:rPr>
              <a:t> </a:t>
            </a:r>
            <a:endParaRPr lang="en-US" sz="4400" dirty="0">
              <a:latin typeface="+mj-lt"/>
              <a:ea typeface="+mj-ea"/>
              <a:cs typeface="+mj-cs"/>
            </a:endParaRPr>
          </a:p>
          <a:p>
            <a:pPr algn="ctr" defTabSz="914400">
              <a:lnSpc>
                <a:spcPct val="90000"/>
              </a:lnSpc>
              <a:spcBef>
                <a:spcPct val="0"/>
              </a:spcBef>
              <a:spcAft>
                <a:spcPts val="600"/>
              </a:spcAft>
            </a:pPr>
            <a:r>
              <a:rPr lang="en-US" sz="4400" kern="1200" dirty="0">
                <a:solidFill>
                  <a:schemeClr val="tx1"/>
                </a:solidFill>
                <a:latin typeface="+mj-lt"/>
                <a:ea typeface="+mj-ea"/>
                <a:cs typeface="+mj-cs"/>
              </a:rPr>
              <a:t>El Centro de       </a:t>
            </a:r>
            <a:r>
              <a:rPr lang="en-US" sz="3600" kern="1200" dirty="0" err="1">
                <a:solidFill>
                  <a:schemeClr val="tx1"/>
                </a:solidFill>
                <a:latin typeface="+mj-lt"/>
                <a:ea typeface="+mj-ea"/>
                <a:cs typeface="+mj-cs"/>
              </a:rPr>
              <a:t>Estudios</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Teológicos</a:t>
            </a:r>
            <a:r>
              <a:rPr lang="en-US" sz="4400" kern="1200" dirty="0">
                <a:solidFill>
                  <a:schemeClr val="tx1"/>
                </a:solidFill>
                <a:latin typeface="+mj-lt"/>
                <a:ea typeface="+mj-ea"/>
                <a:cs typeface="+mj-cs"/>
              </a:rPr>
              <a:t>    </a:t>
            </a:r>
            <a:r>
              <a:rPr lang="en-US" sz="4100" kern="1200" dirty="0" err="1">
                <a:solidFill>
                  <a:schemeClr val="tx1"/>
                </a:solidFill>
                <a:latin typeface="+mj-lt"/>
                <a:ea typeface="+mj-ea"/>
                <a:cs typeface="+mj-cs"/>
              </a:rPr>
              <a:t>Internacioná</a:t>
            </a:r>
            <a:r>
              <a:rPr lang="en-US" sz="4600" kern="1200" dirty="0" err="1">
                <a:solidFill>
                  <a:schemeClr val="tx1"/>
                </a:solidFill>
                <a:latin typeface="+mj-lt"/>
                <a:ea typeface="+mj-ea"/>
                <a:cs typeface="+mj-cs"/>
              </a:rPr>
              <a:t>l</a:t>
            </a:r>
            <a:endParaRPr lang="en-US" sz="44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133C1C24-E299-4816-8AA7-1F72FE016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6" y="715220"/>
            <a:ext cx="12097223" cy="1633124"/>
          </a:xfrm>
          <a:prstGeom prst="rect">
            <a:avLst/>
          </a:prstGeom>
        </p:spPr>
      </p:pic>
      <p:sp>
        <p:nvSpPr>
          <p:cNvPr id="3" name="TextBox 2">
            <a:extLst>
              <a:ext uri="{FF2B5EF4-FFF2-40B4-BE49-F238E27FC236}">
                <a16:creationId xmlns:a16="http://schemas.microsoft.com/office/drawing/2014/main" id="{6A86B63F-ECAC-4BE3-A351-735F3CD7893E}"/>
              </a:ext>
            </a:extLst>
          </p:cNvPr>
          <p:cNvSpPr txBox="1"/>
          <p:nvPr/>
        </p:nvSpPr>
        <p:spPr>
          <a:xfrm>
            <a:off x="5053263" y="2454673"/>
            <a:ext cx="7062537" cy="4009627"/>
          </a:xfrm>
          <a:prstGeom prst="rect">
            <a:avLst/>
          </a:prstGeom>
        </p:spPr>
        <p:txBody>
          <a:bodyPr vert="horz" lIns="91440" tIns="45720" rIns="91440" bIns="45720" rtlCol="0" anchor="ctr">
            <a:normAutofit fontScale="55000" lnSpcReduction="20000"/>
          </a:bodyPr>
          <a:lstStyle/>
          <a:p>
            <a:pPr indent="-228600" defTabSz="914400">
              <a:lnSpc>
                <a:spcPct val="90000"/>
              </a:lnSpc>
              <a:spcAft>
                <a:spcPts val="600"/>
              </a:spcAft>
              <a:buFont typeface="Arial" panose="020B0604020202020204" pitchFamily="34" charset="0"/>
              <a:buChar char="•"/>
            </a:pPr>
            <a:endParaRPr lang="en-US" sz="1100" dirty="0"/>
          </a:p>
          <a:p>
            <a:pPr defTabSz="914400">
              <a:lnSpc>
                <a:spcPct val="90000"/>
              </a:lnSpc>
              <a:spcAft>
                <a:spcPts val="600"/>
              </a:spcAft>
            </a:pPr>
            <a:endParaRPr lang="en-US" sz="4400" dirty="0"/>
          </a:p>
          <a:p>
            <a:pPr indent="-228600" defTabSz="914400">
              <a:lnSpc>
                <a:spcPct val="90000"/>
              </a:lnSpc>
              <a:spcAft>
                <a:spcPts val="600"/>
              </a:spcAft>
              <a:buFont typeface="Arial" panose="020B0604020202020204" pitchFamily="34" charset="0"/>
              <a:buChar char="•"/>
            </a:pPr>
            <a:endParaRPr lang="en-US" sz="4400" dirty="0"/>
          </a:p>
          <a:p>
            <a:pPr defTabSz="914400">
              <a:lnSpc>
                <a:spcPct val="90000"/>
              </a:lnSpc>
              <a:spcAft>
                <a:spcPts val="600"/>
              </a:spcAft>
            </a:pPr>
            <a:r>
              <a:rPr lang="en-US" sz="4400" dirty="0"/>
              <a:t>Un </a:t>
            </a:r>
            <a:r>
              <a:rPr lang="en-US" sz="4400" dirty="0" err="1"/>
              <a:t>programa</a:t>
            </a:r>
            <a:r>
              <a:rPr lang="en-US" sz="4400" dirty="0"/>
              <a:t>  para la </a:t>
            </a:r>
            <a:r>
              <a:rPr lang="en-US" sz="4400" dirty="0" err="1"/>
              <a:t>Formación</a:t>
            </a:r>
            <a:r>
              <a:rPr lang="en-US" sz="4400" dirty="0"/>
              <a:t> </a:t>
            </a:r>
            <a:r>
              <a:rPr lang="en-US" sz="4400" dirty="0" err="1"/>
              <a:t>Teológica</a:t>
            </a:r>
            <a:r>
              <a:rPr lang="en-US" sz="4400" dirty="0"/>
              <a:t> para a </a:t>
            </a:r>
            <a:r>
              <a:rPr lang="en-US" sz="4400" dirty="0" err="1"/>
              <a:t>grupos</a:t>
            </a:r>
            <a:r>
              <a:rPr lang="en-US" sz="4400" dirty="0"/>
              <a:t> </a:t>
            </a:r>
            <a:r>
              <a:rPr lang="en-US" sz="4400" dirty="0" err="1"/>
              <a:t>indígenas</a:t>
            </a:r>
            <a:endParaRPr lang="en-US" sz="4400" dirty="0"/>
          </a:p>
          <a:p>
            <a:pPr defTabSz="914400">
              <a:lnSpc>
                <a:spcPct val="90000"/>
              </a:lnSpc>
              <a:spcAft>
                <a:spcPts val="600"/>
              </a:spcAft>
            </a:pPr>
            <a:endParaRPr lang="en-US" sz="4400" dirty="0"/>
          </a:p>
          <a:p>
            <a:pPr defTabSz="914400">
              <a:lnSpc>
                <a:spcPct val="90000"/>
              </a:lnSpc>
              <a:spcAft>
                <a:spcPts val="600"/>
              </a:spcAft>
            </a:pPr>
            <a:r>
              <a:rPr lang="en-US" sz="4400" dirty="0"/>
              <a:t>Un Centro de </a:t>
            </a:r>
            <a:r>
              <a:rPr lang="en-US" sz="4400" dirty="0" err="1"/>
              <a:t>investigación</a:t>
            </a:r>
            <a:r>
              <a:rPr lang="en-US" sz="4400" dirty="0"/>
              <a:t> </a:t>
            </a:r>
            <a:r>
              <a:rPr lang="en-US" sz="4400" dirty="0" err="1"/>
              <a:t>indígena</a:t>
            </a:r>
            <a:r>
              <a:rPr lang="en-US" sz="4400" dirty="0"/>
              <a:t> para </a:t>
            </a:r>
            <a:r>
              <a:rPr lang="en-US" sz="4400" dirty="0" err="1"/>
              <a:t>cruzar</a:t>
            </a:r>
            <a:r>
              <a:rPr lang="en-US" sz="4400" dirty="0"/>
              <a:t> las </a:t>
            </a:r>
            <a:r>
              <a:rPr lang="en-US" sz="4400" dirty="0" err="1"/>
              <a:t>barreras</a:t>
            </a:r>
            <a:r>
              <a:rPr lang="en-US" sz="4400" dirty="0"/>
              <a:t> de la </a:t>
            </a:r>
            <a:r>
              <a:rPr lang="en-US" sz="4400" dirty="0" err="1"/>
              <a:t>educación</a:t>
            </a:r>
            <a:r>
              <a:rPr lang="en-US" sz="4400" dirty="0"/>
              <a:t>  </a:t>
            </a:r>
            <a:r>
              <a:rPr lang="en-US" sz="4400" dirty="0" err="1"/>
              <a:t>teológica</a:t>
            </a:r>
            <a:r>
              <a:rPr lang="en-US" sz="4400" dirty="0"/>
              <a:t> del </a:t>
            </a:r>
            <a:r>
              <a:rPr lang="en-US" sz="4400" dirty="0" err="1"/>
              <a:t>oxidente</a:t>
            </a:r>
            <a:r>
              <a:rPr lang="en-US" sz="4400" dirty="0"/>
              <a:t>. </a:t>
            </a:r>
          </a:p>
          <a:p>
            <a:pPr defTabSz="914400">
              <a:lnSpc>
                <a:spcPct val="90000"/>
              </a:lnSpc>
              <a:spcAft>
                <a:spcPts val="600"/>
              </a:spcAft>
            </a:pPr>
            <a:endParaRPr lang="en-US" sz="4400" dirty="0"/>
          </a:p>
          <a:p>
            <a:pPr defTabSz="914400">
              <a:lnSpc>
                <a:spcPct val="90000"/>
              </a:lnSpc>
              <a:spcAft>
                <a:spcPts val="600"/>
              </a:spcAft>
            </a:pPr>
            <a:r>
              <a:rPr lang="en-US" sz="4400" dirty="0" err="1"/>
              <a:t>Educación</a:t>
            </a:r>
            <a:r>
              <a:rPr lang="en-US" sz="4400" dirty="0"/>
              <a:t> </a:t>
            </a:r>
            <a:r>
              <a:rPr lang="en-US" sz="4400" dirty="0" err="1"/>
              <a:t>bíblica</a:t>
            </a:r>
            <a:r>
              <a:rPr lang="en-US" sz="4400" dirty="0"/>
              <a:t> y </a:t>
            </a:r>
            <a:r>
              <a:rPr lang="en-US" sz="4400" dirty="0" err="1"/>
              <a:t>teológica</a:t>
            </a:r>
            <a:r>
              <a:rPr lang="en-US" sz="4400" dirty="0"/>
              <a:t> a </a:t>
            </a:r>
            <a:r>
              <a:rPr lang="en-US" sz="4400" dirty="0" err="1"/>
              <a:t>través</a:t>
            </a:r>
            <a:r>
              <a:rPr lang="en-US" sz="4400" dirty="0"/>
              <a:t> de un  </a:t>
            </a:r>
            <a:r>
              <a:rPr lang="en-US" sz="4400" dirty="0" err="1"/>
              <a:t>capacitación</a:t>
            </a:r>
            <a:r>
              <a:rPr lang="en-US" sz="4400" dirty="0"/>
              <a:t>,  mentoring y </a:t>
            </a:r>
            <a:r>
              <a:rPr lang="en-US" sz="4400" dirty="0" err="1"/>
              <a:t>discipulado</a:t>
            </a:r>
            <a:endParaRPr lang="es-EC" sz="4400" dirty="0"/>
          </a:p>
          <a:p>
            <a:pPr indent="-228600" defTabSz="914400">
              <a:lnSpc>
                <a:spcPct val="90000"/>
              </a:lnSpc>
              <a:spcAft>
                <a:spcPts val="600"/>
              </a:spcAft>
              <a:buFont typeface="Arial" panose="020B0604020202020204" pitchFamily="34" charset="0"/>
              <a:buChar char="•"/>
            </a:pPr>
            <a:endParaRPr lang="en-US" sz="4400" dirty="0"/>
          </a:p>
          <a:p>
            <a:pPr defTabSz="914400">
              <a:lnSpc>
                <a:spcPct val="90000"/>
              </a:lnSpc>
              <a:spcAft>
                <a:spcPts val="600"/>
              </a:spcAft>
            </a:pPr>
            <a:r>
              <a:rPr lang="en-US" sz="4400" dirty="0" err="1"/>
              <a:t>Asesoramiento</a:t>
            </a:r>
            <a:r>
              <a:rPr lang="en-US" sz="4400" dirty="0"/>
              <a:t> a </a:t>
            </a:r>
            <a:r>
              <a:rPr lang="en-US" sz="4400" dirty="0" err="1"/>
              <a:t>seminarios</a:t>
            </a:r>
            <a:r>
              <a:rPr lang="en-US" sz="4400" dirty="0"/>
              <a:t> </a:t>
            </a:r>
            <a:r>
              <a:rPr lang="en-US" sz="4400" dirty="0" err="1"/>
              <a:t>teológicos</a:t>
            </a:r>
            <a:r>
              <a:rPr lang="en-US" sz="4400" dirty="0"/>
              <a:t> </a:t>
            </a:r>
            <a:r>
              <a:rPr lang="en-US" sz="4400" dirty="0" err="1"/>
              <a:t>indígenas</a:t>
            </a:r>
            <a:endParaRPr lang="en-US" sz="1100" dirty="0"/>
          </a:p>
          <a:p>
            <a:pPr indent="-228600" defTabSz="914400">
              <a:lnSpc>
                <a:spcPct val="90000"/>
              </a:lnSpc>
              <a:spcAft>
                <a:spcPts val="600"/>
              </a:spcAft>
              <a:buFont typeface="Arial" panose="020B0604020202020204" pitchFamily="34" charset="0"/>
              <a:buChar char="•"/>
            </a:pPr>
            <a:endParaRPr lang="en-US" sz="1100" dirty="0"/>
          </a:p>
          <a:p>
            <a:pPr indent="-228600" defTabSz="914400">
              <a:lnSpc>
                <a:spcPct val="90000"/>
              </a:lnSpc>
              <a:spcAft>
                <a:spcPts val="600"/>
              </a:spcAft>
              <a:buFont typeface="Arial" panose="020B0604020202020204" pitchFamily="34" charset="0"/>
              <a:buChar char="•"/>
            </a:pPr>
            <a:endParaRPr lang="en-US" sz="1100" dirty="0"/>
          </a:p>
          <a:p>
            <a:pPr indent="-228600" defTabSz="914400">
              <a:lnSpc>
                <a:spcPct val="90000"/>
              </a:lnSpc>
              <a:spcAft>
                <a:spcPts val="600"/>
              </a:spcAft>
              <a:buFont typeface="Arial" panose="020B0604020202020204" pitchFamily="34" charset="0"/>
              <a:buChar char="•"/>
            </a:pPr>
            <a:endParaRPr lang="en-US" sz="1100" dirty="0"/>
          </a:p>
          <a:p>
            <a:pPr indent="-228600" defTabSz="914400">
              <a:lnSpc>
                <a:spcPct val="90000"/>
              </a:lnSpc>
              <a:spcAft>
                <a:spcPts val="600"/>
              </a:spcAft>
              <a:buFont typeface="Arial" panose="020B0604020202020204" pitchFamily="34" charset="0"/>
              <a:buChar char="•"/>
            </a:pPr>
            <a:endParaRPr lang="en-US" sz="1100" dirty="0"/>
          </a:p>
          <a:p>
            <a:pPr indent="-228600" defTabSz="914400">
              <a:lnSpc>
                <a:spcPct val="90000"/>
              </a:lnSpc>
              <a:spcAft>
                <a:spcPts val="600"/>
              </a:spcAft>
              <a:buFont typeface="Arial" panose="020B0604020202020204" pitchFamily="34" charset="0"/>
              <a:buChar char="•"/>
            </a:pPr>
            <a:endParaRPr lang="en-US" sz="1100" dirty="0"/>
          </a:p>
          <a:p>
            <a:pPr indent="-228600" defTabSz="9144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692100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5">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02F13F4-224A-492E-80D5-8FD3C616E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78056" cy="2912657"/>
          </a:xfrm>
          <a:prstGeom prst="rect">
            <a:avLst/>
          </a:prstGeom>
        </p:spPr>
      </p:pic>
      <p:pic>
        <p:nvPicPr>
          <p:cNvPr id="5" name="Picture 4">
            <a:extLst>
              <a:ext uri="{FF2B5EF4-FFF2-40B4-BE49-F238E27FC236}">
                <a16:creationId xmlns:a16="http://schemas.microsoft.com/office/drawing/2014/main" id="{C7C2F3D6-D51C-9FCB-4287-00E682953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68" y="89305"/>
            <a:ext cx="7841116" cy="5854700"/>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graphicFrame>
        <p:nvGraphicFramePr>
          <p:cNvPr id="4" name="TextBox 1">
            <a:extLst>
              <a:ext uri="{FF2B5EF4-FFF2-40B4-BE49-F238E27FC236}">
                <a16:creationId xmlns:a16="http://schemas.microsoft.com/office/drawing/2014/main" id="{1D1F7077-BB4F-E0D9-32A5-5959F118734C}"/>
              </a:ext>
            </a:extLst>
          </p:cNvPr>
          <p:cNvGraphicFramePr/>
          <p:nvPr>
            <p:extLst>
              <p:ext uri="{D42A27DB-BD31-4B8C-83A1-F6EECF244321}">
                <p14:modId xmlns:p14="http://schemas.microsoft.com/office/powerpoint/2010/main" val="3535312174"/>
              </p:ext>
            </p:extLst>
          </p:nvPr>
        </p:nvGraphicFramePr>
        <p:xfrm>
          <a:off x="541155" y="2509692"/>
          <a:ext cx="11109689" cy="71242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95885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A9C84-4CE4-4278-A4BC-D33B134594A7}"/>
              </a:ext>
            </a:extLst>
          </p:cNvPr>
          <p:cNvPicPr>
            <a:picLocks noChangeAspect="1"/>
          </p:cNvPicPr>
          <p:nvPr/>
        </p:nvPicPr>
        <p:blipFill>
          <a:blip r:embed="rId2"/>
          <a:stretch>
            <a:fillRect/>
          </a:stretch>
        </p:blipFill>
        <p:spPr>
          <a:xfrm>
            <a:off x="2605308" y="497404"/>
            <a:ext cx="6619875" cy="1971675"/>
          </a:xfrm>
          <a:prstGeom prst="rect">
            <a:avLst/>
          </a:prstGeom>
        </p:spPr>
      </p:pic>
      <p:sp>
        <p:nvSpPr>
          <p:cNvPr id="3" name="Rectangle 2">
            <a:extLst>
              <a:ext uri="{FF2B5EF4-FFF2-40B4-BE49-F238E27FC236}">
                <a16:creationId xmlns:a16="http://schemas.microsoft.com/office/drawing/2014/main" id="{6E3B9622-1B59-40EC-B493-58625EC6708D}"/>
              </a:ext>
            </a:extLst>
          </p:cNvPr>
          <p:cNvSpPr/>
          <p:nvPr/>
        </p:nvSpPr>
        <p:spPr>
          <a:xfrm>
            <a:off x="1162415" y="3696424"/>
            <a:ext cx="10015870" cy="1384995"/>
          </a:xfrm>
          <a:prstGeom prst="rect">
            <a:avLst/>
          </a:prstGeom>
        </p:spPr>
        <p:txBody>
          <a:bodyPr wrap="square">
            <a:spAutoFit/>
          </a:bodyPr>
          <a:lstStyle/>
          <a:p>
            <a:r>
              <a:rPr lang="es-ES" sz="2800" i="1" dirty="0" err="1"/>
              <a:t>ProMETA</a:t>
            </a:r>
            <a:r>
              <a:rPr lang="es-ES" sz="2800" i="1" dirty="0"/>
              <a:t> existe </a:t>
            </a:r>
            <a:r>
              <a:rPr lang="es-ES" sz="2800" b="1" i="1" u="sng" dirty="0">
                <a:solidFill>
                  <a:srgbClr val="FF0000"/>
                </a:solidFill>
              </a:rPr>
              <a:t>para formar líderes cristianos</a:t>
            </a:r>
            <a:r>
              <a:rPr lang="es-ES" sz="2800" b="1" i="1" dirty="0">
                <a:solidFill>
                  <a:srgbClr val="FF0000"/>
                </a:solidFill>
              </a:rPr>
              <a:t> </a:t>
            </a:r>
            <a:r>
              <a:rPr lang="es-ES" sz="2800" i="1" dirty="0"/>
              <a:t>a través de educación accesible que contextualiza en forma relevante la verdad de la Biblia. (Ayudarte a cumplir tu llamado)</a:t>
            </a:r>
            <a:endParaRPr lang="es-EC" sz="2800" dirty="0"/>
          </a:p>
        </p:txBody>
      </p:sp>
    </p:spTree>
    <p:extLst>
      <p:ext uri="{BB962C8B-B14F-4D97-AF65-F5344CB8AC3E}">
        <p14:creationId xmlns:p14="http://schemas.microsoft.com/office/powerpoint/2010/main" val="1705309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16FD4058-53AE-4282-80CD-9A4EC546905D}"/>
              </a:ext>
            </a:extLst>
          </p:cNvPr>
          <p:cNvPicPr>
            <a:picLocks noChangeAspect="1"/>
          </p:cNvPicPr>
          <p:nvPr/>
        </p:nvPicPr>
        <p:blipFill rotWithShape="1">
          <a:blip r:embed="rId2">
            <a:extLst>
              <a:ext uri="{28A0092B-C50C-407E-A947-70E740481C1C}">
                <a14:useLocalDpi xmlns:a14="http://schemas.microsoft.com/office/drawing/2010/main" val="0"/>
              </a:ext>
            </a:extLst>
          </a:blip>
          <a:srcRect l="4901" t="370" r="210" b="16477"/>
          <a:stretch/>
        </p:blipFill>
        <p:spPr>
          <a:xfrm>
            <a:off x="3948569" y="927451"/>
            <a:ext cx="5546011" cy="3608661"/>
          </a:xfrm>
          <a:prstGeom prst="rect">
            <a:avLst/>
          </a:prstGeom>
        </p:spPr>
      </p:pic>
      <p:sp>
        <p:nvSpPr>
          <p:cNvPr id="7" name="Rectangle 6">
            <a:extLst>
              <a:ext uri="{FF2B5EF4-FFF2-40B4-BE49-F238E27FC236}">
                <a16:creationId xmlns:a16="http://schemas.microsoft.com/office/drawing/2014/main" id="{EF7C2AD0-AFC7-4080-B8A1-64AC56A3E7CF}"/>
              </a:ext>
            </a:extLst>
          </p:cNvPr>
          <p:cNvSpPr/>
          <p:nvPr/>
        </p:nvSpPr>
        <p:spPr>
          <a:xfrm>
            <a:off x="549349" y="4859102"/>
            <a:ext cx="10944446" cy="1569660"/>
          </a:xfrm>
          <a:prstGeom prst="rect">
            <a:avLst/>
          </a:prstGeom>
        </p:spPr>
        <p:txBody>
          <a:bodyPr wrap="square">
            <a:spAutoFit/>
          </a:bodyPr>
          <a:lstStyle/>
          <a:p>
            <a:r>
              <a:rPr lang="es-ES" sz="2400" dirty="0"/>
              <a:t>Seminario Teológico Hebrón, existe para dar gloria a Dios, </a:t>
            </a:r>
            <a:r>
              <a:rPr lang="es-ES" sz="2400" b="1" i="1" u="sng" dirty="0">
                <a:solidFill>
                  <a:srgbClr val="FF0000"/>
                </a:solidFill>
              </a:rPr>
              <a:t>formando siervos-líderes de excelencia</a:t>
            </a:r>
            <a:r>
              <a:rPr lang="es-ES" sz="2400" dirty="0"/>
              <a:t>, que provienen de Iglesias evangélicas conservadoras; capacitándolos con profundo conocimiento bíblico-teológico y ministerial, con alta integridad, fidelidad a las Escrituras, humildad y un discipulado interpersonal</a:t>
            </a:r>
          </a:p>
        </p:txBody>
      </p:sp>
      <p:pic>
        <p:nvPicPr>
          <p:cNvPr id="19" name="Picture 18">
            <a:extLst>
              <a:ext uri="{FF2B5EF4-FFF2-40B4-BE49-F238E27FC236}">
                <a16:creationId xmlns:a16="http://schemas.microsoft.com/office/drawing/2014/main" id="{33F8D366-3FE6-4438-9F28-60B843A51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11" y="3379304"/>
            <a:ext cx="3438525" cy="1238250"/>
          </a:xfrm>
          <a:prstGeom prst="rect">
            <a:avLst/>
          </a:prstGeom>
        </p:spPr>
      </p:pic>
    </p:spTree>
    <p:extLst>
      <p:ext uri="{BB962C8B-B14F-4D97-AF65-F5344CB8AC3E}">
        <p14:creationId xmlns:p14="http://schemas.microsoft.com/office/powerpoint/2010/main" val="1424260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C449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E8AFFF0-4957-4ACF-9531-93C0B0180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7277" y="769581"/>
            <a:ext cx="7446372" cy="5318837"/>
          </a:xfrm>
          <a:prstGeom prst="rect">
            <a:avLst/>
          </a:prstGeom>
        </p:spPr>
      </p:pic>
      <p:pic>
        <p:nvPicPr>
          <p:cNvPr id="5" name="Picture 4">
            <a:extLst>
              <a:ext uri="{FF2B5EF4-FFF2-40B4-BE49-F238E27FC236}">
                <a16:creationId xmlns:a16="http://schemas.microsoft.com/office/drawing/2014/main" id="{28EB786C-B4C8-43F4-B7C2-A336C5814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277" y="3945293"/>
            <a:ext cx="2143125" cy="2143125"/>
          </a:xfrm>
          <a:prstGeom prst="rect">
            <a:avLst/>
          </a:prstGeom>
        </p:spPr>
      </p:pic>
      <p:sp>
        <p:nvSpPr>
          <p:cNvPr id="9" name="Rectangle 8">
            <a:extLst>
              <a:ext uri="{FF2B5EF4-FFF2-40B4-BE49-F238E27FC236}">
                <a16:creationId xmlns:a16="http://schemas.microsoft.com/office/drawing/2014/main" id="{C00601A7-F98E-4F0C-BD2D-583EEDE25088}"/>
              </a:ext>
            </a:extLst>
          </p:cNvPr>
          <p:cNvSpPr/>
          <p:nvPr/>
        </p:nvSpPr>
        <p:spPr>
          <a:xfrm>
            <a:off x="295260" y="769581"/>
            <a:ext cx="3253405" cy="5016758"/>
          </a:xfrm>
          <a:prstGeom prst="rect">
            <a:avLst/>
          </a:prstGeom>
        </p:spPr>
        <p:txBody>
          <a:bodyPr wrap="square">
            <a:spAutoFit/>
          </a:bodyPr>
          <a:lstStyle/>
          <a:p>
            <a:r>
              <a:rPr lang="es-ES" sz="3200" dirty="0"/>
              <a:t>El Seminario Bíblico Río Grande existe con el propósito de </a:t>
            </a:r>
            <a:r>
              <a:rPr lang="es-ES" sz="3200" b="1" i="1" u="sng" dirty="0">
                <a:solidFill>
                  <a:srgbClr val="FF0000"/>
                </a:solidFill>
              </a:rPr>
              <a:t>desarrollar líderes</a:t>
            </a:r>
            <a:r>
              <a:rPr lang="es-ES" sz="3200" b="1" i="1" dirty="0">
                <a:solidFill>
                  <a:srgbClr val="FF0000"/>
                </a:solidFill>
              </a:rPr>
              <a:t> </a:t>
            </a:r>
            <a:r>
              <a:rPr lang="es-ES" sz="3200" b="1" dirty="0"/>
              <a:t>Cristo- céntricos con una cosmovisión bíblica para la iglesia global</a:t>
            </a:r>
            <a:r>
              <a:rPr lang="es-ES" sz="3200" dirty="0"/>
              <a:t>.</a:t>
            </a:r>
            <a:endParaRPr lang="es-EC" sz="3200" dirty="0"/>
          </a:p>
        </p:txBody>
      </p:sp>
    </p:spTree>
    <p:extLst>
      <p:ext uri="{BB962C8B-B14F-4D97-AF65-F5344CB8AC3E}">
        <p14:creationId xmlns:p14="http://schemas.microsoft.com/office/powerpoint/2010/main" val="3940988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087564-FC1B-43A0-B9E7-01558A675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900535"/>
            <a:ext cx="10363200" cy="2133600"/>
          </a:xfrm>
          <a:prstGeom prst="rect">
            <a:avLst/>
          </a:prstGeom>
        </p:spPr>
      </p:pic>
      <p:pic>
        <p:nvPicPr>
          <p:cNvPr id="5" name="Picture 4">
            <a:extLst>
              <a:ext uri="{FF2B5EF4-FFF2-40B4-BE49-F238E27FC236}">
                <a16:creationId xmlns:a16="http://schemas.microsoft.com/office/drawing/2014/main" id="{512C1B0F-A8A1-4B04-ADC6-7E05B0F25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63" y="338928"/>
            <a:ext cx="3602438" cy="1109380"/>
          </a:xfrm>
          <a:prstGeom prst="rect">
            <a:avLst/>
          </a:prstGeom>
        </p:spPr>
      </p:pic>
      <p:sp>
        <p:nvSpPr>
          <p:cNvPr id="6" name="Rectangle 5">
            <a:extLst>
              <a:ext uri="{FF2B5EF4-FFF2-40B4-BE49-F238E27FC236}">
                <a16:creationId xmlns:a16="http://schemas.microsoft.com/office/drawing/2014/main" id="{12FEF545-B712-47A1-897C-DA1656CA2AAD}"/>
              </a:ext>
            </a:extLst>
          </p:cNvPr>
          <p:cNvSpPr/>
          <p:nvPr/>
        </p:nvSpPr>
        <p:spPr>
          <a:xfrm>
            <a:off x="811695" y="4486362"/>
            <a:ext cx="10363200" cy="1569660"/>
          </a:xfrm>
          <a:prstGeom prst="rect">
            <a:avLst/>
          </a:prstGeom>
        </p:spPr>
        <p:txBody>
          <a:bodyPr wrap="square">
            <a:spAutoFit/>
          </a:bodyPr>
          <a:lstStyle/>
          <a:p>
            <a:r>
              <a:rPr lang="es-ES" sz="3200" dirty="0"/>
              <a:t>SETECA  existe para </a:t>
            </a:r>
            <a:r>
              <a:rPr lang="es-ES" sz="3200" b="1" u="sng" dirty="0">
                <a:solidFill>
                  <a:srgbClr val="FF0000"/>
                </a:solidFill>
              </a:rPr>
              <a:t>Formar discípulos de Jesucristo </a:t>
            </a:r>
            <a:r>
              <a:rPr lang="es-ES" sz="3200" dirty="0"/>
              <a:t>que encarnan el evangelio del reino de Dios, comunican las Sagradas Escrituras y ejercen un liderazgo de servicio</a:t>
            </a:r>
          </a:p>
        </p:txBody>
      </p:sp>
    </p:spTree>
    <p:extLst>
      <p:ext uri="{BB962C8B-B14F-4D97-AF65-F5344CB8AC3E}">
        <p14:creationId xmlns:p14="http://schemas.microsoft.com/office/powerpoint/2010/main" val="4199751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347E97-114B-433F-A16C-89F3B9D634AF}"/>
              </a:ext>
            </a:extLst>
          </p:cNvPr>
          <p:cNvSpPr/>
          <p:nvPr/>
        </p:nvSpPr>
        <p:spPr>
          <a:xfrm>
            <a:off x="259341" y="454161"/>
            <a:ext cx="10986977" cy="2868093"/>
          </a:xfrm>
          <a:prstGeom prst="rect">
            <a:avLst/>
          </a:prstGeom>
        </p:spPr>
        <p:txBody>
          <a:bodyPr wrap="square">
            <a:spAutoFit/>
          </a:bodyPr>
          <a:lstStyle/>
          <a:p>
            <a:pPr>
              <a:lnSpc>
                <a:spcPct val="107000"/>
              </a:lnSpc>
              <a:spcAft>
                <a:spcPts val="800"/>
              </a:spcAft>
            </a:pPr>
            <a:r>
              <a:rPr lang="es-EC" sz="2400" dirty="0">
                <a:latin typeface="Calibri" panose="020F0502020204030204" pitchFamily="34" charset="0"/>
                <a:ea typeface="Calibri" panose="020F0502020204030204" pitchFamily="34" charset="0"/>
                <a:cs typeface="Times New Roman" panose="02020603050405020304" pitchFamily="18" charset="0"/>
              </a:rPr>
              <a:t>El Seminario la Facultad Existe para…</a:t>
            </a: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B101257-CDD9-414B-86F6-790630404F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212"/>
          <a:stretch/>
        </p:blipFill>
        <p:spPr>
          <a:xfrm rot="10800000">
            <a:off x="5354810" y="1671690"/>
            <a:ext cx="6096000" cy="2701636"/>
          </a:xfrm>
          <a:prstGeom prst="rect">
            <a:avLst/>
          </a:prstGeom>
        </p:spPr>
      </p:pic>
    </p:spTree>
    <p:extLst>
      <p:ext uri="{BB962C8B-B14F-4D97-AF65-F5344CB8AC3E}">
        <p14:creationId xmlns:p14="http://schemas.microsoft.com/office/powerpoint/2010/main" val="2285185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7" name="TextBox 6">
            <a:extLst>
              <a:ext uri="{FF2B5EF4-FFF2-40B4-BE49-F238E27FC236}">
                <a16:creationId xmlns:a16="http://schemas.microsoft.com/office/drawing/2014/main" id="{1442B430-E019-4430-9940-716FDD1ED1FA}"/>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cxnSp>
        <p:nvCxnSpPr>
          <p:cNvPr id="8" name="Straight Arrow Connector 7">
            <a:extLst>
              <a:ext uri="{FF2B5EF4-FFF2-40B4-BE49-F238E27FC236}">
                <a16:creationId xmlns:a16="http://schemas.microsoft.com/office/drawing/2014/main" id="{94768376-35E5-4469-BB12-958E604353F0}"/>
              </a:ext>
            </a:extLst>
          </p:cNvPr>
          <p:cNvCxnSpPr>
            <a:cxnSpLocks/>
          </p:cNvCxnSpPr>
          <p:nvPr/>
        </p:nvCxnSpPr>
        <p:spPr>
          <a:xfrm flipH="1" flipV="1">
            <a:off x="3083442" y="4008474"/>
            <a:ext cx="85060" cy="87187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269CC7F1-456B-435B-BEFD-A3D8284FB230}"/>
              </a:ext>
            </a:extLst>
          </p:cNvPr>
          <p:cNvCxnSpPr>
            <a:cxnSpLocks/>
          </p:cNvCxnSpPr>
          <p:nvPr/>
        </p:nvCxnSpPr>
        <p:spPr>
          <a:xfrm flipH="1" flipV="1">
            <a:off x="2959796" y="2832408"/>
            <a:ext cx="85060" cy="87187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85894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3B2266A-FF39-4F0D-B8F4-8115E10BB4C5}"/>
              </a:ext>
            </a:extLst>
          </p:cNvPr>
          <p:cNvPicPr>
            <a:picLocks noChangeAspect="1"/>
          </p:cNvPicPr>
          <p:nvPr/>
        </p:nvPicPr>
        <p:blipFill rotWithShape="1">
          <a:blip r:embed="rId2">
            <a:extLst>
              <a:ext uri="{28A0092B-C50C-407E-A947-70E740481C1C}">
                <a14:useLocalDpi xmlns:a14="http://schemas.microsoft.com/office/drawing/2010/main" val="0"/>
              </a:ext>
            </a:extLst>
          </a:blip>
          <a:srcRect t="17324" r="9090" b="26936"/>
          <a:stretch/>
        </p:blipFill>
        <p:spPr>
          <a:xfrm>
            <a:off x="5283016" y="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04F3CE00-2E4F-4BB6-9415-C79C12906C5F}"/>
              </a:ext>
            </a:extLst>
          </p:cNvPr>
          <p:cNvSpPr/>
          <p:nvPr/>
        </p:nvSpPr>
        <p:spPr>
          <a:xfrm>
            <a:off x="254001" y="152401"/>
            <a:ext cx="5168900" cy="6705600"/>
          </a:xfrm>
          <a:prstGeom prst="rect">
            <a:avLst/>
          </a:prstGeom>
        </p:spPr>
        <p:txBody>
          <a:bodyPr vert="horz" lIns="91440" tIns="45720" rIns="91440" bIns="45720" rtlCol="0" anchor="t">
            <a:normAutofit lnSpcReduction="10000"/>
          </a:bodyPr>
          <a:lstStyle/>
          <a:p>
            <a:pPr indent="-228600" defTabSz="914400">
              <a:lnSpc>
                <a:spcPct val="90000"/>
              </a:lnSpc>
              <a:spcAft>
                <a:spcPts val="600"/>
              </a:spcAft>
              <a:buFont typeface="Arial" panose="020B0604020202020204" pitchFamily="34" charset="0"/>
              <a:buChar char="•"/>
            </a:pPr>
            <a:r>
              <a:rPr lang="en-US" sz="2400" dirty="0"/>
              <a:t> “</a:t>
            </a:r>
            <a:r>
              <a:rPr lang="en-US" sz="2400" dirty="0" err="1"/>
              <a:t>Donde</a:t>
            </a:r>
            <a:r>
              <a:rPr lang="en-US" sz="2400" dirty="0"/>
              <a:t> no hay </a:t>
            </a:r>
            <a:r>
              <a:rPr lang="en-US" sz="2400" dirty="0" err="1"/>
              <a:t>visión</a:t>
            </a:r>
            <a:r>
              <a:rPr lang="en-US" sz="2400" dirty="0"/>
              <a:t>, el pueblo se </a:t>
            </a:r>
            <a:r>
              <a:rPr lang="en-US" sz="2400" dirty="0" err="1"/>
              <a:t>desenfrena</a:t>
            </a:r>
            <a:r>
              <a:rPr lang="en-US" sz="2400" dirty="0"/>
              <a:t>” (Prov. 29:18 LBA)</a:t>
            </a:r>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s-ES" sz="2400" dirty="0"/>
              <a:t>Una declaración de visión para la educación teológica se refiere a un estándar que guía la toma de decisiones internas de una institución y alinea sus objetivos. Las declaraciones de visión son pragmáticas y son la fuerza impulsora que atrae y motiva directamente a sus instructores y alumnos.</a:t>
            </a:r>
          </a:p>
          <a:p>
            <a:pPr defTabSz="914400">
              <a:lnSpc>
                <a:spcPct val="90000"/>
              </a:lnSpc>
              <a:spcAft>
                <a:spcPts val="600"/>
              </a:spcAft>
            </a:pPr>
            <a:endParaRPr lang="es-ES" sz="2400" dirty="0"/>
          </a:p>
          <a:p>
            <a:pPr indent="-228600" defTabSz="914400">
              <a:lnSpc>
                <a:spcPct val="90000"/>
              </a:lnSpc>
              <a:spcAft>
                <a:spcPts val="600"/>
              </a:spcAft>
              <a:buFont typeface="Arial" panose="020B0604020202020204" pitchFamily="34" charset="0"/>
              <a:buChar char="•"/>
            </a:pPr>
            <a:r>
              <a:rPr lang="es-ES" sz="2400" dirty="0"/>
              <a:t>La visión es “el acto del poder de la imaginación”. Cuando aplica la visión al futuro, puede crear una imagen mental que puede usarse para dirigir sus acciones. La visión sirve como tú guía y puede usarse para proporcionar un sentido de propósito.</a:t>
            </a:r>
            <a:endParaRPr lang="en-US" sz="2400" dirty="0"/>
          </a:p>
          <a:p>
            <a:pPr indent="-228600" defTabSz="914400">
              <a:lnSpc>
                <a:spcPct val="90000"/>
              </a:lnSpc>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3607489569"/>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A9C84-4CE4-4278-A4BC-D33B134594A7}"/>
              </a:ext>
            </a:extLst>
          </p:cNvPr>
          <p:cNvPicPr>
            <a:picLocks noChangeAspect="1"/>
          </p:cNvPicPr>
          <p:nvPr/>
        </p:nvPicPr>
        <p:blipFill>
          <a:blip r:embed="rId2"/>
          <a:stretch>
            <a:fillRect/>
          </a:stretch>
        </p:blipFill>
        <p:spPr>
          <a:xfrm>
            <a:off x="2605308" y="497404"/>
            <a:ext cx="6619875" cy="1971675"/>
          </a:xfrm>
          <a:prstGeom prst="rect">
            <a:avLst/>
          </a:prstGeom>
        </p:spPr>
      </p:pic>
      <p:sp>
        <p:nvSpPr>
          <p:cNvPr id="3" name="Rectangle 2">
            <a:extLst>
              <a:ext uri="{FF2B5EF4-FFF2-40B4-BE49-F238E27FC236}">
                <a16:creationId xmlns:a16="http://schemas.microsoft.com/office/drawing/2014/main" id="{6E3B9622-1B59-40EC-B493-58625EC6708D}"/>
              </a:ext>
            </a:extLst>
          </p:cNvPr>
          <p:cNvSpPr/>
          <p:nvPr/>
        </p:nvSpPr>
        <p:spPr>
          <a:xfrm>
            <a:off x="1810115" y="3150324"/>
            <a:ext cx="10015870" cy="2123658"/>
          </a:xfrm>
          <a:prstGeom prst="rect">
            <a:avLst/>
          </a:prstGeom>
        </p:spPr>
        <p:txBody>
          <a:bodyPr wrap="square">
            <a:spAutoFit/>
          </a:bodyPr>
          <a:lstStyle/>
          <a:p>
            <a:r>
              <a:rPr lang="es-ES" sz="6600" b="1" dirty="0"/>
              <a:t>Buscamos</a:t>
            </a:r>
            <a:r>
              <a:rPr lang="es-ES" sz="6600" dirty="0"/>
              <a:t> </a:t>
            </a:r>
            <a:r>
              <a:rPr lang="es-ES" sz="6600" dirty="0">
                <a:solidFill>
                  <a:srgbClr val="FF0000"/>
                </a:solidFill>
              </a:rPr>
              <a:t>transformar</a:t>
            </a:r>
            <a:r>
              <a:rPr lang="es-ES" sz="6600" dirty="0"/>
              <a:t> la iglesia latinoamericana</a:t>
            </a:r>
            <a:endParaRPr lang="es-EC" sz="8800" dirty="0"/>
          </a:p>
        </p:txBody>
      </p:sp>
    </p:spTree>
    <p:extLst>
      <p:ext uri="{BB962C8B-B14F-4D97-AF65-F5344CB8AC3E}">
        <p14:creationId xmlns:p14="http://schemas.microsoft.com/office/powerpoint/2010/main" val="1162275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FD4058-53AE-4282-80CD-9A4EC546905D}"/>
              </a:ext>
            </a:extLst>
          </p:cNvPr>
          <p:cNvPicPr>
            <a:picLocks noChangeAspect="1"/>
          </p:cNvPicPr>
          <p:nvPr/>
        </p:nvPicPr>
        <p:blipFill rotWithShape="1">
          <a:blip r:embed="rId2">
            <a:extLst>
              <a:ext uri="{28A0092B-C50C-407E-A947-70E740481C1C}">
                <a14:useLocalDpi xmlns:a14="http://schemas.microsoft.com/office/drawing/2010/main" val="0"/>
              </a:ext>
            </a:extLst>
          </a:blip>
          <a:srcRect l="4901" t="370" r="210" b="16477"/>
          <a:stretch/>
        </p:blipFill>
        <p:spPr>
          <a:xfrm>
            <a:off x="3948569" y="927451"/>
            <a:ext cx="5546011" cy="3608661"/>
          </a:xfrm>
          <a:prstGeom prst="rect">
            <a:avLst/>
          </a:prstGeom>
        </p:spPr>
      </p:pic>
      <p:sp>
        <p:nvSpPr>
          <p:cNvPr id="7" name="Rectangle 6">
            <a:extLst>
              <a:ext uri="{FF2B5EF4-FFF2-40B4-BE49-F238E27FC236}">
                <a16:creationId xmlns:a16="http://schemas.microsoft.com/office/drawing/2014/main" id="{EF7C2AD0-AFC7-4080-B8A1-64AC56A3E7CF}"/>
              </a:ext>
            </a:extLst>
          </p:cNvPr>
          <p:cNvSpPr/>
          <p:nvPr/>
        </p:nvSpPr>
        <p:spPr>
          <a:xfrm>
            <a:off x="549349" y="4859102"/>
            <a:ext cx="10944446" cy="1815882"/>
          </a:xfrm>
          <a:prstGeom prst="rect">
            <a:avLst/>
          </a:prstGeom>
        </p:spPr>
        <p:txBody>
          <a:bodyPr wrap="square">
            <a:spAutoFit/>
          </a:bodyPr>
          <a:lstStyle/>
          <a:p>
            <a:r>
              <a:rPr lang="es-ES" sz="2800" dirty="0">
                <a:solidFill>
                  <a:srgbClr val="FF0000"/>
                </a:solidFill>
              </a:rPr>
              <a:t>La formación de siervos-líderes con un conocimiento profundo de la Biblia y la teología, con un carácter de alta integridad, con la habilidad de predicar y enseñar la Palabra de Dios, ministrando en las iglesias evangélicas y la sociedad en su conjunto.</a:t>
            </a:r>
            <a:endParaRPr lang="es-ES" sz="3600" dirty="0">
              <a:solidFill>
                <a:srgbClr val="FF0000"/>
              </a:solidFill>
            </a:endParaRPr>
          </a:p>
        </p:txBody>
      </p:sp>
      <p:pic>
        <p:nvPicPr>
          <p:cNvPr id="19" name="Picture 18">
            <a:extLst>
              <a:ext uri="{FF2B5EF4-FFF2-40B4-BE49-F238E27FC236}">
                <a16:creationId xmlns:a16="http://schemas.microsoft.com/office/drawing/2014/main" id="{33F8D366-3FE6-4438-9F28-60B843A51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11" y="3379304"/>
            <a:ext cx="3438525" cy="1238250"/>
          </a:xfrm>
          <a:prstGeom prst="rect">
            <a:avLst/>
          </a:prstGeom>
        </p:spPr>
      </p:pic>
    </p:spTree>
    <p:extLst>
      <p:ext uri="{BB962C8B-B14F-4D97-AF65-F5344CB8AC3E}">
        <p14:creationId xmlns:p14="http://schemas.microsoft.com/office/powerpoint/2010/main" val="3176218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1C0C27B5-030D-445D-89E0-7CC6C29B71C4}"/>
              </a:ext>
            </a:extLst>
          </p:cNvPr>
          <p:cNvSpPr txBox="1"/>
          <p:nvPr/>
        </p:nvSpPr>
        <p:spPr>
          <a:xfrm>
            <a:off x="657445" y="3072656"/>
            <a:ext cx="3944112" cy="2398713"/>
          </a:xfrm>
          <a:prstGeom prst="rect">
            <a:avLst/>
          </a:prstGeom>
        </p:spPr>
        <p:txBody>
          <a:bodyPr vert="horz" lIns="91440" tIns="45720" rIns="91440" bIns="45720" rtlCol="0" anchor="ctr">
            <a:normAutofit fontScale="77500" lnSpcReduction="20000"/>
          </a:bodyPr>
          <a:lstStyle/>
          <a:p>
            <a:pPr algn="ctr" defTabSz="914400">
              <a:lnSpc>
                <a:spcPct val="90000"/>
              </a:lnSpc>
              <a:spcBef>
                <a:spcPct val="0"/>
              </a:spcBef>
              <a:spcAft>
                <a:spcPts val="600"/>
              </a:spcAft>
            </a:pPr>
            <a:r>
              <a:rPr lang="en-US" sz="11300" kern="1200" dirty="0">
                <a:solidFill>
                  <a:schemeClr val="tx1"/>
                </a:solidFill>
                <a:latin typeface="+mj-lt"/>
                <a:ea typeface="+mj-ea"/>
                <a:cs typeface="+mj-cs"/>
              </a:rPr>
              <a:t>CETI</a:t>
            </a:r>
            <a:r>
              <a:rPr lang="en-US" sz="4400" kern="1200" dirty="0">
                <a:solidFill>
                  <a:schemeClr val="tx1"/>
                </a:solidFill>
                <a:latin typeface="+mj-lt"/>
                <a:ea typeface="+mj-ea"/>
                <a:cs typeface="+mj-cs"/>
              </a:rPr>
              <a:t> </a:t>
            </a:r>
            <a:endParaRPr lang="en-US" sz="4400" dirty="0">
              <a:latin typeface="+mj-lt"/>
              <a:ea typeface="+mj-ea"/>
              <a:cs typeface="+mj-cs"/>
            </a:endParaRPr>
          </a:p>
          <a:p>
            <a:pPr algn="ctr" defTabSz="914400">
              <a:lnSpc>
                <a:spcPct val="90000"/>
              </a:lnSpc>
              <a:spcBef>
                <a:spcPct val="0"/>
              </a:spcBef>
              <a:spcAft>
                <a:spcPts val="600"/>
              </a:spcAft>
            </a:pPr>
            <a:r>
              <a:rPr lang="en-US" sz="4400" kern="1200" dirty="0">
                <a:solidFill>
                  <a:schemeClr val="tx1"/>
                </a:solidFill>
                <a:latin typeface="+mj-lt"/>
                <a:ea typeface="+mj-ea"/>
                <a:cs typeface="+mj-cs"/>
              </a:rPr>
              <a:t>El Centro de       </a:t>
            </a:r>
            <a:r>
              <a:rPr lang="en-US" sz="3600" kern="1200" dirty="0" err="1">
                <a:solidFill>
                  <a:schemeClr val="tx1"/>
                </a:solidFill>
                <a:latin typeface="+mj-lt"/>
                <a:ea typeface="+mj-ea"/>
                <a:cs typeface="+mj-cs"/>
              </a:rPr>
              <a:t>Estudios</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Teológicos</a:t>
            </a:r>
            <a:r>
              <a:rPr lang="en-US" sz="4400" kern="1200" dirty="0">
                <a:solidFill>
                  <a:schemeClr val="tx1"/>
                </a:solidFill>
                <a:latin typeface="+mj-lt"/>
                <a:ea typeface="+mj-ea"/>
                <a:cs typeface="+mj-cs"/>
              </a:rPr>
              <a:t>    </a:t>
            </a:r>
            <a:r>
              <a:rPr lang="en-US" sz="4100" kern="1200" dirty="0" err="1">
                <a:solidFill>
                  <a:schemeClr val="tx1"/>
                </a:solidFill>
                <a:latin typeface="+mj-lt"/>
                <a:ea typeface="+mj-ea"/>
                <a:cs typeface="+mj-cs"/>
              </a:rPr>
              <a:t>Internaciona</a:t>
            </a:r>
            <a:r>
              <a:rPr lang="en-US" sz="4600" kern="1200" dirty="0" err="1">
                <a:solidFill>
                  <a:schemeClr val="tx1"/>
                </a:solidFill>
                <a:latin typeface="+mj-lt"/>
                <a:ea typeface="+mj-ea"/>
                <a:cs typeface="+mj-cs"/>
              </a:rPr>
              <a:t>l</a:t>
            </a:r>
            <a:endParaRPr lang="en-US" sz="44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133C1C24-E299-4816-8AA7-1F72FE016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6" y="715220"/>
            <a:ext cx="12097223" cy="1633124"/>
          </a:xfrm>
          <a:prstGeom prst="rect">
            <a:avLst/>
          </a:prstGeom>
        </p:spPr>
      </p:pic>
      <p:sp>
        <p:nvSpPr>
          <p:cNvPr id="3" name="TextBox 2">
            <a:extLst>
              <a:ext uri="{FF2B5EF4-FFF2-40B4-BE49-F238E27FC236}">
                <a16:creationId xmlns:a16="http://schemas.microsoft.com/office/drawing/2014/main" id="{6A86B63F-ECAC-4BE3-A351-735F3CD7893E}"/>
              </a:ext>
            </a:extLst>
          </p:cNvPr>
          <p:cNvSpPr txBox="1"/>
          <p:nvPr/>
        </p:nvSpPr>
        <p:spPr>
          <a:xfrm>
            <a:off x="5053263" y="2454673"/>
            <a:ext cx="7062537" cy="4009627"/>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sz="1100" dirty="0"/>
          </a:p>
          <a:p>
            <a:pPr defTabSz="914400">
              <a:lnSpc>
                <a:spcPct val="90000"/>
              </a:lnSpc>
              <a:spcAft>
                <a:spcPts val="600"/>
              </a:spcAft>
            </a:pPr>
            <a:endParaRPr lang="en-US" sz="4400" dirty="0"/>
          </a:p>
          <a:p>
            <a:pPr indent="-228600" defTabSz="914400">
              <a:lnSpc>
                <a:spcPct val="90000"/>
              </a:lnSpc>
              <a:spcAft>
                <a:spcPts val="600"/>
              </a:spcAft>
              <a:buFont typeface="Arial" panose="020B0604020202020204" pitchFamily="34" charset="0"/>
              <a:buChar char="•"/>
            </a:pPr>
            <a:endParaRPr lang="en-US" sz="4400" dirty="0"/>
          </a:p>
          <a:p>
            <a:pPr indent="-228600" defTabSz="914400">
              <a:lnSpc>
                <a:spcPct val="90000"/>
              </a:lnSpc>
              <a:spcAft>
                <a:spcPts val="600"/>
              </a:spcAft>
              <a:buFont typeface="Arial" panose="020B0604020202020204" pitchFamily="34" charset="0"/>
              <a:buChar char="•"/>
            </a:pPr>
            <a:endParaRPr lang="en-US" sz="1100" dirty="0"/>
          </a:p>
          <a:p>
            <a:pPr indent="-228600" defTabSz="914400">
              <a:lnSpc>
                <a:spcPct val="90000"/>
              </a:lnSpc>
              <a:spcAft>
                <a:spcPts val="600"/>
              </a:spcAft>
              <a:buFont typeface="Arial" panose="020B0604020202020204" pitchFamily="34" charset="0"/>
              <a:buChar char="•"/>
            </a:pPr>
            <a:endParaRPr lang="en-US" sz="1100" dirty="0"/>
          </a:p>
          <a:p>
            <a:pPr indent="-228600" defTabSz="914400">
              <a:lnSpc>
                <a:spcPct val="90000"/>
              </a:lnSpc>
              <a:spcAft>
                <a:spcPts val="600"/>
              </a:spcAft>
              <a:buFont typeface="Arial" panose="020B0604020202020204" pitchFamily="34" charset="0"/>
              <a:buChar char="•"/>
            </a:pPr>
            <a:endParaRPr lang="en-US" sz="1100" dirty="0"/>
          </a:p>
          <a:p>
            <a:pPr indent="-228600" defTabSz="914400">
              <a:lnSpc>
                <a:spcPct val="90000"/>
              </a:lnSpc>
              <a:spcAft>
                <a:spcPts val="600"/>
              </a:spcAft>
              <a:buFont typeface="Arial" panose="020B0604020202020204" pitchFamily="34" charset="0"/>
              <a:buChar char="•"/>
            </a:pPr>
            <a:endParaRPr lang="en-US" sz="1100" dirty="0"/>
          </a:p>
          <a:p>
            <a:pPr indent="-228600" defTabSz="914400">
              <a:lnSpc>
                <a:spcPct val="90000"/>
              </a:lnSpc>
              <a:spcAft>
                <a:spcPts val="600"/>
              </a:spcAft>
              <a:buFont typeface="Arial" panose="020B0604020202020204" pitchFamily="34" charset="0"/>
              <a:buChar char="•"/>
            </a:pPr>
            <a:endParaRPr lang="en-US" sz="1100" dirty="0"/>
          </a:p>
          <a:p>
            <a:pPr indent="-228600" defTabSz="914400">
              <a:lnSpc>
                <a:spcPct val="90000"/>
              </a:lnSpc>
              <a:spcAft>
                <a:spcPts val="600"/>
              </a:spcAft>
              <a:buFont typeface="Arial" panose="020B0604020202020204" pitchFamily="34" charset="0"/>
              <a:buChar char="•"/>
            </a:pPr>
            <a:endParaRPr lang="en-US" sz="1100" dirty="0"/>
          </a:p>
        </p:txBody>
      </p:sp>
      <p:sp>
        <p:nvSpPr>
          <p:cNvPr id="13" name="TextBox 12">
            <a:extLst>
              <a:ext uri="{FF2B5EF4-FFF2-40B4-BE49-F238E27FC236}">
                <a16:creationId xmlns:a16="http://schemas.microsoft.com/office/drawing/2014/main" id="{383A51F2-A158-4C38-8CFA-62358F24EE41}"/>
              </a:ext>
            </a:extLst>
          </p:cNvPr>
          <p:cNvSpPr txBox="1"/>
          <p:nvPr/>
        </p:nvSpPr>
        <p:spPr>
          <a:xfrm>
            <a:off x="4601557" y="2854005"/>
            <a:ext cx="7062537" cy="2985433"/>
          </a:xfrm>
          <a:prstGeom prst="rect">
            <a:avLst/>
          </a:prstGeom>
          <a:noFill/>
        </p:spPr>
        <p:txBody>
          <a:bodyPr wrap="square" rtlCol="0">
            <a:spAutoFit/>
          </a:bodyPr>
          <a:lstStyle/>
          <a:p>
            <a:r>
              <a:rPr lang="es-ES" sz="2400" dirty="0"/>
              <a:t>Una comunidad educativa internacional Alumnos - iglesias – seminarios – misiones de EEUU, México</a:t>
            </a:r>
          </a:p>
          <a:p>
            <a:r>
              <a:rPr lang="es-ES" sz="2400" dirty="0"/>
              <a:t>Ecuador, Colombia, Venezuela, Bolivia, Perú, Costa Rica</a:t>
            </a:r>
          </a:p>
          <a:p>
            <a:endParaRPr lang="es-ES" sz="2400" dirty="0"/>
          </a:p>
          <a:p>
            <a:r>
              <a:rPr lang="es-ES" sz="2400" dirty="0"/>
              <a:t>Conserjería Bíblica con atención en áreas de Trauma, relaciones interpersonales,  y la formación espiritual</a:t>
            </a:r>
          </a:p>
          <a:p>
            <a:endParaRPr lang="es-ES" sz="2400" dirty="0"/>
          </a:p>
          <a:p>
            <a:r>
              <a:rPr lang="es-ES" sz="2000" dirty="0"/>
              <a:t>Una Rama de Esperanza Viva, nuestro ministerio en Ecuador</a:t>
            </a:r>
          </a:p>
        </p:txBody>
      </p:sp>
    </p:spTree>
    <p:extLst>
      <p:ext uri="{BB962C8B-B14F-4D97-AF65-F5344CB8AC3E}">
        <p14:creationId xmlns:p14="http://schemas.microsoft.com/office/powerpoint/2010/main" val="3962813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087564-FC1B-43A0-B9E7-01558A675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900535"/>
            <a:ext cx="10363200" cy="2133600"/>
          </a:xfrm>
          <a:prstGeom prst="rect">
            <a:avLst/>
          </a:prstGeom>
        </p:spPr>
      </p:pic>
      <p:pic>
        <p:nvPicPr>
          <p:cNvPr id="5" name="Picture 4">
            <a:extLst>
              <a:ext uri="{FF2B5EF4-FFF2-40B4-BE49-F238E27FC236}">
                <a16:creationId xmlns:a16="http://schemas.microsoft.com/office/drawing/2014/main" id="{512C1B0F-A8A1-4B04-ADC6-7E05B0F25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63" y="338928"/>
            <a:ext cx="3602438" cy="1109380"/>
          </a:xfrm>
          <a:prstGeom prst="rect">
            <a:avLst/>
          </a:prstGeom>
        </p:spPr>
      </p:pic>
      <p:sp>
        <p:nvSpPr>
          <p:cNvPr id="6" name="Rectangle 5">
            <a:extLst>
              <a:ext uri="{FF2B5EF4-FFF2-40B4-BE49-F238E27FC236}">
                <a16:creationId xmlns:a16="http://schemas.microsoft.com/office/drawing/2014/main" id="{12FEF545-B712-47A1-897C-DA1656CA2AAD}"/>
              </a:ext>
            </a:extLst>
          </p:cNvPr>
          <p:cNvSpPr/>
          <p:nvPr/>
        </p:nvSpPr>
        <p:spPr>
          <a:xfrm>
            <a:off x="811695" y="4486362"/>
            <a:ext cx="10363200" cy="2062103"/>
          </a:xfrm>
          <a:prstGeom prst="rect">
            <a:avLst/>
          </a:prstGeom>
        </p:spPr>
        <p:txBody>
          <a:bodyPr wrap="square">
            <a:spAutoFit/>
          </a:bodyPr>
          <a:lstStyle/>
          <a:p>
            <a:r>
              <a:rPr lang="es-ES" sz="3200" dirty="0">
                <a:solidFill>
                  <a:srgbClr val="FF0000"/>
                </a:solidFill>
              </a:rPr>
              <a:t>Ser un seminario transformador</a:t>
            </a:r>
            <a:r>
              <a:rPr lang="es-ES" sz="3200" dirty="0"/>
              <a:t>, de impacto global, cercano a la Iglesia y a su comunidad inmediata, accesible para los que han sido llamados por Dios y a la vanguardia para responder a las exigencias de la sociedad contemporánea.</a:t>
            </a:r>
            <a:endParaRPr lang="es-ES" sz="4800" dirty="0"/>
          </a:p>
        </p:txBody>
      </p:sp>
    </p:spTree>
    <p:extLst>
      <p:ext uri="{BB962C8B-B14F-4D97-AF65-F5344CB8AC3E}">
        <p14:creationId xmlns:p14="http://schemas.microsoft.com/office/powerpoint/2010/main" val="2090207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347E97-114B-433F-A16C-89F3B9D634AF}"/>
              </a:ext>
            </a:extLst>
          </p:cNvPr>
          <p:cNvSpPr/>
          <p:nvPr/>
        </p:nvSpPr>
        <p:spPr>
          <a:xfrm>
            <a:off x="322841" y="149361"/>
            <a:ext cx="10986977" cy="4661533"/>
          </a:xfrm>
          <a:prstGeom prst="rect">
            <a:avLst/>
          </a:prstGeom>
        </p:spPr>
        <p:txBody>
          <a:bodyPr wrap="square">
            <a:spAutoFit/>
          </a:bodyPr>
          <a:lstStyle/>
          <a:p>
            <a:pPr>
              <a:lnSpc>
                <a:spcPct val="107000"/>
              </a:lnSpc>
              <a:spcAft>
                <a:spcPts val="800"/>
              </a:spcAft>
            </a:pPr>
            <a:r>
              <a:rPr lang="es-EC" sz="2400" dirty="0">
                <a:latin typeface="Calibri" panose="020F0502020204030204" pitchFamily="34" charset="0"/>
                <a:ea typeface="Calibri" panose="020F0502020204030204" pitchFamily="34" charset="0"/>
                <a:cs typeface="Times New Roman" panose="02020603050405020304" pitchFamily="18" charset="0"/>
              </a:rPr>
              <a:t>Ser reconocidos como una Institución formal de educación teológico </a:t>
            </a:r>
            <a:r>
              <a:rPr lang="es-EC"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que….</a:t>
            </a:r>
            <a:endParaRPr lang="es-EC"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C" sz="2400" dirty="0"/>
          </a:p>
          <a:p>
            <a:pPr>
              <a:lnSpc>
                <a:spcPct val="107000"/>
              </a:lnSpc>
              <a:spcAft>
                <a:spcPts val="800"/>
              </a:spcAft>
            </a:pPr>
            <a:endParaRPr lang="es-EC" sz="2400" dirty="0"/>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B101257-CDD9-414B-86F6-790630404F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212"/>
          <a:stretch/>
        </p:blipFill>
        <p:spPr>
          <a:xfrm rot="10800000">
            <a:off x="5354810" y="1671690"/>
            <a:ext cx="6096000" cy="2701636"/>
          </a:xfrm>
          <a:prstGeom prst="rect">
            <a:avLst/>
          </a:prstGeom>
        </p:spPr>
      </p:pic>
    </p:spTree>
    <p:extLst>
      <p:ext uri="{BB962C8B-B14F-4D97-AF65-F5344CB8AC3E}">
        <p14:creationId xmlns:p14="http://schemas.microsoft.com/office/powerpoint/2010/main" val="17027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Education Technology Investment">
            <a:extLst>
              <a:ext uri="{FF2B5EF4-FFF2-40B4-BE49-F238E27FC236}">
                <a16:creationId xmlns:a16="http://schemas.microsoft.com/office/drawing/2014/main" id="{EA2E4BE4-DF56-4AAA-9766-9AF4F572A7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944" r="12016" b="909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1" name="Rectangle 820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3" name="Rectangle 820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205" name="Rectangle 820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DB2E363-863E-4FED-A2AB-AC0C4D351736}"/>
              </a:ext>
            </a:extLst>
          </p:cNvPr>
          <p:cNvSpPr/>
          <p:nvPr/>
        </p:nvSpPr>
        <p:spPr>
          <a:xfrm>
            <a:off x="0" y="25399"/>
            <a:ext cx="6375400" cy="6985001"/>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sz="2400" dirty="0"/>
              <a:t>¿</a:t>
            </a:r>
            <a:r>
              <a:rPr lang="en-US" sz="2400" dirty="0" err="1"/>
              <a:t>Cuáles</a:t>
            </a:r>
            <a:r>
              <a:rPr lang="en-US" sz="2400" dirty="0"/>
              <a:t> son las </a:t>
            </a:r>
            <a:r>
              <a:rPr lang="en-US" sz="2400" dirty="0" err="1"/>
              <a:t>partes</a:t>
            </a:r>
            <a:r>
              <a:rPr lang="en-US" sz="2400" dirty="0"/>
              <a:t> de una </a:t>
            </a:r>
            <a:r>
              <a:rPr lang="en-US" sz="2400" dirty="0" err="1"/>
              <a:t>declaración</a:t>
            </a:r>
            <a:r>
              <a:rPr lang="en-US" sz="2400" dirty="0"/>
              <a:t>    </a:t>
            </a:r>
          </a:p>
          <a:p>
            <a:pPr defTabSz="914400">
              <a:lnSpc>
                <a:spcPct val="90000"/>
              </a:lnSpc>
              <a:spcAft>
                <a:spcPts val="600"/>
              </a:spcAft>
            </a:pPr>
            <a:r>
              <a:rPr lang="en-US" sz="2400" dirty="0"/>
              <a:t>de </a:t>
            </a:r>
            <a:r>
              <a:rPr lang="en-US" sz="2400" dirty="0" err="1"/>
              <a:t>su</a:t>
            </a:r>
            <a:r>
              <a:rPr lang="en-US" sz="2400" dirty="0"/>
              <a:t> </a:t>
            </a:r>
            <a:r>
              <a:rPr lang="en-US" sz="2400" dirty="0" err="1"/>
              <a:t>visión</a:t>
            </a:r>
            <a:r>
              <a:rPr lang="en-US" sz="2400" dirty="0"/>
              <a:t>?</a:t>
            </a:r>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n-US" sz="2800" dirty="0"/>
              <a:t>Se </a:t>
            </a:r>
            <a:r>
              <a:rPr lang="en-US" sz="2800" dirty="0" err="1"/>
              <a:t>compone</a:t>
            </a:r>
            <a:r>
              <a:rPr lang="en-US" sz="2800" dirty="0"/>
              <a:t> de </a:t>
            </a:r>
            <a:r>
              <a:rPr lang="en-US" sz="2800" dirty="0" err="1"/>
              <a:t>tres</a:t>
            </a:r>
            <a:r>
              <a:rPr lang="en-US" sz="2800" dirty="0"/>
              <a:t> </a:t>
            </a:r>
            <a:r>
              <a:rPr lang="en-US" sz="2800" dirty="0" err="1"/>
              <a:t>partes</a:t>
            </a:r>
            <a:r>
              <a:rPr lang="en-US" sz="2800" dirty="0"/>
              <a:t>: </a:t>
            </a:r>
            <a:r>
              <a:rPr lang="en-US" sz="2800" b="1" dirty="0" err="1">
                <a:solidFill>
                  <a:srgbClr val="FF0000"/>
                </a:solidFill>
              </a:rPr>
              <a:t>qué</a:t>
            </a:r>
            <a:r>
              <a:rPr lang="en-US" sz="2800" b="1" dirty="0">
                <a:solidFill>
                  <a:srgbClr val="FF0000"/>
                </a:solidFill>
              </a:rPr>
              <a:t> </a:t>
            </a:r>
            <a:r>
              <a:rPr lang="en-US" sz="2800" b="1" dirty="0" err="1">
                <a:solidFill>
                  <a:srgbClr val="FF0000"/>
                </a:solidFill>
              </a:rPr>
              <a:t>haces</a:t>
            </a:r>
            <a:r>
              <a:rPr lang="en-US" sz="2800" dirty="0"/>
              <a:t>, </a:t>
            </a:r>
            <a:r>
              <a:rPr lang="en-US" sz="2800" b="1" dirty="0" err="1">
                <a:solidFill>
                  <a:srgbClr val="FF0000"/>
                </a:solidFill>
              </a:rPr>
              <a:t>cómo</a:t>
            </a:r>
            <a:r>
              <a:rPr lang="en-US" sz="2800" b="1" dirty="0">
                <a:solidFill>
                  <a:srgbClr val="FF0000"/>
                </a:solidFill>
              </a:rPr>
              <a:t> lo </a:t>
            </a:r>
            <a:r>
              <a:rPr lang="en-US" sz="2800" b="1" dirty="0" err="1">
                <a:solidFill>
                  <a:srgbClr val="FF0000"/>
                </a:solidFill>
              </a:rPr>
              <a:t>haces</a:t>
            </a:r>
            <a:r>
              <a:rPr lang="en-US" sz="2800" b="1" dirty="0">
                <a:solidFill>
                  <a:srgbClr val="FF0000"/>
                </a:solidFill>
              </a:rPr>
              <a:t> </a:t>
            </a:r>
            <a:r>
              <a:rPr lang="en-US" sz="2800" dirty="0"/>
              <a:t>y </a:t>
            </a:r>
            <a:r>
              <a:rPr lang="en-US" sz="2800" b="1" dirty="0">
                <a:solidFill>
                  <a:srgbClr val="FF0000"/>
                </a:solidFill>
              </a:rPr>
              <a:t>por </a:t>
            </a:r>
            <a:r>
              <a:rPr lang="en-US" sz="2800" b="1" dirty="0" err="1">
                <a:solidFill>
                  <a:srgbClr val="FF0000"/>
                </a:solidFill>
              </a:rPr>
              <a:t>qué</a:t>
            </a:r>
            <a:r>
              <a:rPr lang="en-US" sz="2800" b="1" dirty="0">
                <a:solidFill>
                  <a:srgbClr val="FF0000"/>
                </a:solidFill>
              </a:rPr>
              <a:t> lo </a:t>
            </a:r>
            <a:r>
              <a:rPr lang="en-US" sz="2800" b="1" dirty="0" err="1">
                <a:solidFill>
                  <a:srgbClr val="FF0000"/>
                </a:solidFill>
              </a:rPr>
              <a:t>haces</a:t>
            </a:r>
            <a:r>
              <a:rPr lang="en-US" sz="2800" dirty="0"/>
              <a:t>. Una </a:t>
            </a:r>
            <a:r>
              <a:rPr lang="en-US" sz="2800" dirty="0" err="1"/>
              <a:t>declaración</a:t>
            </a:r>
            <a:r>
              <a:rPr lang="en-US" sz="2800" dirty="0"/>
              <a:t> de </a:t>
            </a:r>
            <a:r>
              <a:rPr lang="en-US" sz="2800" dirty="0" err="1"/>
              <a:t>visión</a:t>
            </a:r>
            <a:r>
              <a:rPr lang="en-US" sz="2800" dirty="0"/>
              <a:t> describe las </a:t>
            </a:r>
            <a:r>
              <a:rPr lang="en-US" sz="2800" dirty="0" err="1"/>
              <a:t>metas</a:t>
            </a:r>
            <a:r>
              <a:rPr lang="en-US" sz="2800" dirty="0"/>
              <a:t> y </a:t>
            </a:r>
            <a:r>
              <a:rPr lang="en-US" sz="2800" dirty="0" err="1"/>
              <a:t>aspiraciones</a:t>
            </a:r>
            <a:r>
              <a:rPr lang="en-US" sz="2800" dirty="0"/>
              <a:t> a largo </a:t>
            </a:r>
            <a:r>
              <a:rPr lang="en-US" sz="2800" dirty="0" err="1"/>
              <a:t>plazo</a:t>
            </a:r>
            <a:r>
              <a:rPr lang="en-US" sz="2800" dirty="0"/>
              <a:t> del </a:t>
            </a:r>
            <a:r>
              <a:rPr lang="en-US" sz="2800" dirty="0" err="1"/>
              <a:t>seminario</a:t>
            </a:r>
            <a:r>
              <a:rPr lang="en-US" sz="2800" dirty="0"/>
              <a:t> para el </a:t>
            </a:r>
            <a:r>
              <a:rPr lang="en-US" sz="2800" dirty="0" err="1"/>
              <a:t>futuro</a:t>
            </a:r>
            <a:r>
              <a:rPr lang="en-US" sz="2800" dirty="0"/>
              <a:t> </a:t>
            </a:r>
            <a:r>
              <a:rPr lang="en-US" sz="2800" dirty="0" err="1"/>
              <a:t>en</a:t>
            </a:r>
            <a:r>
              <a:rPr lang="en-US" sz="2800" dirty="0"/>
              <a:t> </a:t>
            </a:r>
            <a:r>
              <a:rPr lang="en-US" sz="2800" dirty="0" err="1"/>
              <a:t>términos</a:t>
            </a:r>
            <a:r>
              <a:rPr lang="en-US" sz="2800" dirty="0"/>
              <a:t> de </a:t>
            </a:r>
            <a:r>
              <a:rPr lang="en-US" sz="2800" dirty="0" err="1"/>
              <a:t>su</a:t>
            </a:r>
            <a:r>
              <a:rPr lang="en-US" sz="2800" dirty="0"/>
              <a:t> </a:t>
            </a:r>
            <a:r>
              <a:rPr lang="en-US" sz="2800" dirty="0" err="1"/>
              <a:t>crecimiento</a:t>
            </a:r>
            <a:r>
              <a:rPr lang="en-US" sz="2800" dirty="0"/>
              <a:t> e </a:t>
            </a:r>
            <a:r>
              <a:rPr lang="en-US" sz="2800" dirty="0" err="1"/>
              <a:t>impacto</a:t>
            </a:r>
            <a:r>
              <a:rPr lang="en-US" sz="2800" dirty="0"/>
              <a:t> a largo </a:t>
            </a:r>
            <a:r>
              <a:rPr lang="en-US" sz="2800" dirty="0" err="1"/>
              <a:t>plazo</a:t>
            </a:r>
            <a:r>
              <a:rPr lang="en-US" sz="2800" dirty="0"/>
              <a:t> </a:t>
            </a:r>
            <a:r>
              <a:rPr lang="en-US" sz="2800" dirty="0" err="1"/>
              <a:t>en</a:t>
            </a:r>
            <a:r>
              <a:rPr lang="en-US" sz="2800" dirty="0"/>
              <a:t> el </a:t>
            </a:r>
            <a:r>
              <a:rPr lang="en-US" sz="2800" dirty="0" err="1"/>
              <a:t>mundo</a:t>
            </a:r>
            <a:r>
              <a:rPr lang="en-US" sz="2800" dirty="0"/>
              <a:t>.</a:t>
            </a:r>
          </a:p>
          <a:p>
            <a:pPr indent="-228600" defTabSz="914400">
              <a:lnSpc>
                <a:spcPct val="90000"/>
              </a:lnSpc>
              <a:spcAft>
                <a:spcPts val="600"/>
              </a:spcAft>
              <a:buFont typeface="Arial" panose="020B0604020202020204" pitchFamily="34" charset="0"/>
              <a:buChar char="•"/>
            </a:pPr>
            <a:endParaRPr lang="en-US" sz="2800" dirty="0"/>
          </a:p>
          <a:p>
            <a:pPr indent="-228600" defTabSz="914400">
              <a:lnSpc>
                <a:spcPct val="90000"/>
              </a:lnSpc>
              <a:spcAft>
                <a:spcPts val="600"/>
              </a:spcAft>
              <a:buFont typeface="Arial" panose="020B0604020202020204" pitchFamily="34" charset="0"/>
              <a:buChar char="•"/>
            </a:pPr>
            <a:r>
              <a:rPr lang="en-US" sz="2800" dirty="0"/>
              <a:t>Una </a:t>
            </a:r>
            <a:r>
              <a:rPr lang="en-US" sz="2800" dirty="0" err="1"/>
              <a:t>visión</a:t>
            </a:r>
            <a:r>
              <a:rPr lang="en-US" sz="2800" dirty="0"/>
              <a:t> </a:t>
            </a:r>
            <a:r>
              <a:rPr lang="en-US" sz="2800" dirty="0" err="1"/>
              <a:t>estratégica</a:t>
            </a:r>
            <a:r>
              <a:rPr lang="en-US" sz="2800" dirty="0"/>
              <a:t> </a:t>
            </a:r>
            <a:r>
              <a:rPr lang="en-US" sz="2800" dirty="0" err="1"/>
              <a:t>delinea</a:t>
            </a:r>
            <a:r>
              <a:rPr lang="en-US" sz="2800" dirty="0"/>
              <a:t> las </a:t>
            </a:r>
            <a:r>
              <a:rPr lang="en-US" sz="2800" dirty="0" err="1"/>
              <a:t>aspiraciones</a:t>
            </a:r>
            <a:r>
              <a:rPr lang="en-US" sz="2800" dirty="0"/>
              <a:t> del </a:t>
            </a:r>
            <a:r>
              <a:rPr lang="en-US" sz="2800" dirty="0" err="1"/>
              <a:t>seminario</a:t>
            </a:r>
            <a:r>
              <a:rPr lang="en-US" sz="2800" dirty="0"/>
              <a:t> para el </a:t>
            </a:r>
            <a:r>
              <a:rPr lang="en-US" sz="2800" dirty="0" err="1"/>
              <a:t>futuro</a:t>
            </a:r>
            <a:r>
              <a:rPr lang="en-US" sz="2800" dirty="0"/>
              <a:t>  y </a:t>
            </a:r>
            <a:r>
              <a:rPr lang="en-US" sz="2800" dirty="0" err="1"/>
              <a:t>brinda</a:t>
            </a:r>
            <a:r>
              <a:rPr lang="en-US" sz="2800" dirty="0"/>
              <a:t> una vista </a:t>
            </a:r>
            <a:r>
              <a:rPr lang="en-US" sz="2800" dirty="0" err="1"/>
              <a:t>panorámica</a:t>
            </a:r>
            <a:r>
              <a:rPr lang="en-US" sz="2800" dirty="0"/>
              <a:t> de "</a:t>
            </a:r>
            <a:r>
              <a:rPr lang="en-US" sz="2800" dirty="0" err="1"/>
              <a:t>hacia</a:t>
            </a:r>
            <a:r>
              <a:rPr lang="en-US" sz="2800" dirty="0"/>
              <a:t> </a:t>
            </a:r>
            <a:r>
              <a:rPr lang="en-US" sz="2800" dirty="0" err="1"/>
              <a:t>dónde</a:t>
            </a:r>
            <a:r>
              <a:rPr lang="en-US" sz="2800" dirty="0"/>
              <a:t> </a:t>
            </a:r>
            <a:r>
              <a:rPr lang="en-US" sz="2800" dirty="0" err="1"/>
              <a:t>vamos</a:t>
            </a:r>
            <a:r>
              <a:rPr lang="en-US" sz="2800" dirty="0"/>
              <a:t>" y una </a:t>
            </a:r>
            <a:r>
              <a:rPr lang="en-US" sz="2800" dirty="0" err="1"/>
              <a:t>justificación</a:t>
            </a:r>
            <a:r>
              <a:rPr lang="en-US" sz="2800" dirty="0"/>
              <a:t> </a:t>
            </a:r>
            <a:r>
              <a:rPr lang="en-US" sz="2800" dirty="0" err="1"/>
              <a:t>convincente</a:t>
            </a:r>
            <a:r>
              <a:rPr lang="en-US" sz="2800" dirty="0"/>
              <a:t> de por </a:t>
            </a:r>
            <a:r>
              <a:rPr lang="en-US" sz="2800" dirty="0" err="1"/>
              <a:t>su</a:t>
            </a:r>
            <a:r>
              <a:rPr lang="en-US" sz="2800" dirty="0"/>
              <a:t> plan </a:t>
            </a:r>
            <a:r>
              <a:rPr lang="en-US" sz="2800" dirty="0" err="1"/>
              <a:t>estratégica</a:t>
            </a:r>
            <a:r>
              <a:rPr lang="en-US" sz="2800" dirty="0"/>
              <a:t> para </a:t>
            </a:r>
            <a:r>
              <a:rPr lang="en-US" sz="2800" dirty="0" err="1"/>
              <a:t>cumplir</a:t>
            </a:r>
            <a:r>
              <a:rPr lang="en-US" sz="2800" dirty="0"/>
              <a:t> </a:t>
            </a:r>
            <a:r>
              <a:rPr lang="en-US" sz="2800" dirty="0" err="1"/>
              <a:t>su</a:t>
            </a:r>
            <a:r>
              <a:rPr lang="en-US" sz="2800" dirty="0"/>
              <a:t> </a:t>
            </a:r>
            <a:r>
              <a:rPr lang="en-US" sz="2800" dirty="0" err="1"/>
              <a:t>misión</a:t>
            </a:r>
            <a:r>
              <a:rPr lang="en-US" sz="2800" dirty="0"/>
              <a:t>.</a:t>
            </a:r>
          </a:p>
          <a:p>
            <a:pPr indent="-228600" defTabSz="914400">
              <a:lnSpc>
                <a:spcPct val="90000"/>
              </a:lnSpc>
              <a:spcAft>
                <a:spcPts val="600"/>
              </a:spcAft>
              <a:buFont typeface="Arial" panose="020B0604020202020204" pitchFamily="34" charset="0"/>
              <a:buChar char="•"/>
            </a:pPr>
            <a:endParaRPr lang="en-US" sz="1200" b="0" i="0" dirty="0">
              <a:effectLst/>
            </a:endParaRPr>
          </a:p>
          <a:p>
            <a:pPr indent="-228600" defTabSz="914400">
              <a:lnSpc>
                <a:spcPct val="90000"/>
              </a:lnSpc>
              <a:spcAft>
                <a:spcPts val="600"/>
              </a:spcAft>
              <a:buFont typeface="Arial" panose="020B0604020202020204" pitchFamily="34" charset="0"/>
              <a:buChar char="•"/>
            </a:pPr>
            <a:endParaRPr lang="en-US" sz="1200" b="0" i="0" dirty="0">
              <a:effectLst/>
            </a:endParaRPr>
          </a:p>
        </p:txBody>
      </p:sp>
    </p:spTree>
    <p:extLst>
      <p:ext uri="{BB962C8B-B14F-4D97-AF65-F5344CB8AC3E}">
        <p14:creationId xmlns:p14="http://schemas.microsoft.com/office/powerpoint/2010/main" val="1144745831"/>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250" name="Rectangle 9246">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Cómo Es Cuando Dios Te Da Una Visión Según La Biblia? † Devocionales  Cristianos † Sitio Oficial">
            <a:extLst>
              <a:ext uri="{FF2B5EF4-FFF2-40B4-BE49-F238E27FC236}">
                <a16:creationId xmlns:a16="http://schemas.microsoft.com/office/drawing/2014/main" id="{C61ADF51-AFDF-470D-9A70-16865ECF4C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07" b="13107"/>
          <a:stretch/>
        </p:blipFill>
        <p:spPr bwMode="auto">
          <a:xfrm>
            <a:off x="-22145" y="2768659"/>
            <a:ext cx="6133210" cy="41351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24DAE23-36F7-4DDE-8933-BBE2FF153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32" y="413500"/>
            <a:ext cx="2613376" cy="1915145"/>
          </a:xfrm>
          <a:prstGeom prst="rect">
            <a:avLst/>
          </a:prstGeom>
        </p:spPr>
      </p:pic>
      <p:pic>
        <p:nvPicPr>
          <p:cNvPr id="6" name="Graphic 5" descr="Bank">
            <a:extLst>
              <a:ext uri="{FF2B5EF4-FFF2-40B4-BE49-F238E27FC236}">
                <a16:creationId xmlns:a16="http://schemas.microsoft.com/office/drawing/2014/main" id="{8FD177AA-C04B-48F1-BD8B-5BBEF96C05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14629" y="-154392"/>
            <a:ext cx="3032203" cy="3032203"/>
          </a:xfrm>
          <a:prstGeom prst="rect">
            <a:avLst/>
          </a:prstGeom>
        </p:spPr>
      </p:pic>
      <p:pic>
        <p:nvPicPr>
          <p:cNvPr id="8" name="Picture 7">
            <a:extLst>
              <a:ext uri="{FF2B5EF4-FFF2-40B4-BE49-F238E27FC236}">
                <a16:creationId xmlns:a16="http://schemas.microsoft.com/office/drawing/2014/main" id="{A3FA555D-5470-4A68-9AB1-5002AE51B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1007" y="-62055"/>
            <a:ext cx="2274054" cy="2753389"/>
          </a:xfrm>
          <a:prstGeom prst="rect">
            <a:avLst/>
          </a:prstGeom>
        </p:spPr>
      </p:pic>
      <p:sp>
        <p:nvSpPr>
          <p:cNvPr id="9249" name="Rectangle 9248">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284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0" name="Picture 4" descr="Visión perfecta? ¿Existe?">
            <a:extLst>
              <a:ext uri="{FF2B5EF4-FFF2-40B4-BE49-F238E27FC236}">
                <a16:creationId xmlns:a16="http://schemas.microsoft.com/office/drawing/2014/main" id="{23122CD0-4DDA-4B9F-AFD2-E688FD8E03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4686" y="330249"/>
            <a:ext cx="3507348" cy="23044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3FB1F44-E173-4BA2-8B4D-687652EF7978}"/>
              </a:ext>
            </a:extLst>
          </p:cNvPr>
          <p:cNvSpPr/>
          <p:nvPr/>
        </p:nvSpPr>
        <p:spPr>
          <a:xfrm>
            <a:off x="6111065" y="2768659"/>
            <a:ext cx="6058790" cy="41808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DB2E363-863E-4FED-A2AB-AC0C4D351736}"/>
              </a:ext>
            </a:extLst>
          </p:cNvPr>
          <p:cNvSpPr/>
          <p:nvPr/>
        </p:nvSpPr>
        <p:spPr>
          <a:xfrm>
            <a:off x="6250373" y="3238415"/>
            <a:ext cx="5963772" cy="3653203"/>
          </a:xfrm>
          <a:prstGeom prst="rect">
            <a:avLst/>
          </a:prstGeom>
        </p:spPr>
        <p:txBody>
          <a:bodyPr vert="horz" lIns="91440" tIns="45720" rIns="91440" bIns="45720" rtlCol="0">
            <a:normAutofit lnSpcReduction="10000"/>
          </a:bodyPr>
          <a:lstStyle/>
          <a:p>
            <a:pPr indent="-228600" defTabSz="914400">
              <a:lnSpc>
                <a:spcPct val="90000"/>
              </a:lnSpc>
              <a:spcAft>
                <a:spcPts val="600"/>
              </a:spcAft>
              <a:buFont typeface="Arial" panose="020B0604020202020204" pitchFamily="34" charset="0"/>
              <a:buChar char="•"/>
            </a:pPr>
            <a:r>
              <a:rPr lang="en-US" sz="4000" dirty="0">
                <a:solidFill>
                  <a:srgbClr val="FFFFFF"/>
                </a:solidFill>
              </a:rPr>
              <a:t>Es </a:t>
            </a:r>
            <a:r>
              <a:rPr lang="en-US" sz="4000" dirty="0" err="1">
                <a:solidFill>
                  <a:srgbClr val="FFFFFF"/>
                </a:solidFill>
              </a:rPr>
              <a:t>importante</a:t>
            </a:r>
            <a:r>
              <a:rPr lang="en-US" sz="4000" dirty="0">
                <a:solidFill>
                  <a:srgbClr val="FFFFFF"/>
                </a:solidFill>
              </a:rPr>
              <a:t> </a:t>
            </a:r>
            <a:r>
              <a:rPr lang="en-US" sz="4000" dirty="0" err="1">
                <a:solidFill>
                  <a:srgbClr val="FFFFFF"/>
                </a:solidFill>
              </a:rPr>
              <a:t>ver</a:t>
            </a:r>
            <a:r>
              <a:rPr lang="en-US" sz="4000" dirty="0">
                <a:solidFill>
                  <a:srgbClr val="FFFFFF"/>
                </a:solidFill>
              </a:rPr>
              <a:t> la </a:t>
            </a:r>
            <a:r>
              <a:rPr lang="en-US" sz="4000" dirty="0" err="1">
                <a:solidFill>
                  <a:srgbClr val="FFFFFF"/>
                </a:solidFill>
              </a:rPr>
              <a:t>correlación</a:t>
            </a:r>
            <a:r>
              <a:rPr lang="en-US" sz="4000" dirty="0">
                <a:solidFill>
                  <a:srgbClr val="FFFFFF"/>
                </a:solidFill>
              </a:rPr>
              <a:t> y la </a:t>
            </a:r>
            <a:r>
              <a:rPr lang="en-US" sz="4000" dirty="0" err="1">
                <a:solidFill>
                  <a:srgbClr val="FFFFFF"/>
                </a:solidFill>
              </a:rPr>
              <a:t>coherencia</a:t>
            </a:r>
            <a:r>
              <a:rPr lang="en-US" sz="4000" dirty="0">
                <a:solidFill>
                  <a:srgbClr val="FFFFFF"/>
                </a:solidFill>
              </a:rPr>
              <a:t> de </a:t>
            </a:r>
            <a:r>
              <a:rPr lang="en-US" sz="4000" dirty="0" err="1">
                <a:solidFill>
                  <a:srgbClr val="FFFFFF"/>
                </a:solidFill>
              </a:rPr>
              <a:t>su</a:t>
            </a:r>
            <a:r>
              <a:rPr lang="en-US" sz="4000" dirty="0">
                <a:solidFill>
                  <a:srgbClr val="FFFFFF"/>
                </a:solidFill>
              </a:rPr>
              <a:t> </a:t>
            </a:r>
            <a:r>
              <a:rPr lang="en-US" sz="4000" dirty="0" err="1">
                <a:solidFill>
                  <a:srgbClr val="FFFFFF"/>
                </a:solidFill>
              </a:rPr>
              <a:t>doctrina</a:t>
            </a:r>
            <a:r>
              <a:rPr lang="en-US" sz="4000" dirty="0">
                <a:solidFill>
                  <a:srgbClr val="FFFFFF"/>
                </a:solidFill>
              </a:rPr>
              <a:t> con </a:t>
            </a:r>
            <a:r>
              <a:rPr lang="en-US" sz="4000" dirty="0" err="1">
                <a:solidFill>
                  <a:srgbClr val="FFFFFF"/>
                </a:solidFill>
              </a:rPr>
              <a:t>su</a:t>
            </a:r>
            <a:r>
              <a:rPr lang="en-US" sz="4000" dirty="0">
                <a:solidFill>
                  <a:srgbClr val="FFFFFF"/>
                </a:solidFill>
              </a:rPr>
              <a:t> mission, </a:t>
            </a:r>
            <a:r>
              <a:rPr lang="en-US" sz="4000" dirty="0" err="1">
                <a:solidFill>
                  <a:srgbClr val="FFFFFF"/>
                </a:solidFill>
              </a:rPr>
              <a:t>formando</a:t>
            </a:r>
            <a:r>
              <a:rPr lang="en-US" sz="4000" dirty="0">
                <a:solidFill>
                  <a:srgbClr val="FFFFFF"/>
                </a:solidFill>
              </a:rPr>
              <a:t> </a:t>
            </a:r>
            <a:r>
              <a:rPr lang="en-US" sz="4000" dirty="0" err="1">
                <a:solidFill>
                  <a:srgbClr val="FFFFFF"/>
                </a:solidFill>
              </a:rPr>
              <a:t>su</a:t>
            </a:r>
            <a:r>
              <a:rPr lang="en-US" sz="4000" dirty="0">
                <a:solidFill>
                  <a:srgbClr val="FFFFFF"/>
                </a:solidFill>
              </a:rPr>
              <a:t> </a:t>
            </a:r>
            <a:r>
              <a:rPr lang="en-US" sz="4000" dirty="0" err="1">
                <a:solidFill>
                  <a:srgbClr val="FFFFFF"/>
                </a:solidFill>
              </a:rPr>
              <a:t>visión</a:t>
            </a:r>
            <a:r>
              <a:rPr lang="en-US" sz="4000" dirty="0">
                <a:solidFill>
                  <a:srgbClr val="FFFFFF"/>
                </a:solidFill>
              </a:rPr>
              <a:t>. Al </a:t>
            </a:r>
            <a:r>
              <a:rPr lang="en-US" sz="4000" dirty="0" err="1">
                <a:solidFill>
                  <a:srgbClr val="FFFFFF"/>
                </a:solidFill>
              </a:rPr>
              <a:t>igual</a:t>
            </a:r>
            <a:r>
              <a:rPr lang="en-US" sz="4000" dirty="0">
                <a:solidFill>
                  <a:srgbClr val="FFFFFF"/>
                </a:solidFill>
              </a:rPr>
              <a:t> </a:t>
            </a:r>
            <a:r>
              <a:rPr lang="en-US" sz="4000" dirty="0" err="1">
                <a:solidFill>
                  <a:srgbClr val="FFFFFF"/>
                </a:solidFill>
              </a:rPr>
              <a:t>su</a:t>
            </a:r>
            <a:r>
              <a:rPr lang="en-US" sz="4000" dirty="0">
                <a:solidFill>
                  <a:srgbClr val="FFFFFF"/>
                </a:solidFill>
              </a:rPr>
              <a:t> </a:t>
            </a:r>
            <a:r>
              <a:rPr lang="en-US" sz="4000" dirty="0" err="1">
                <a:solidFill>
                  <a:srgbClr val="FFFFFF"/>
                </a:solidFill>
              </a:rPr>
              <a:t>misión</a:t>
            </a:r>
            <a:r>
              <a:rPr lang="en-US" sz="4000" dirty="0">
                <a:solidFill>
                  <a:srgbClr val="FFFFFF"/>
                </a:solidFill>
              </a:rPr>
              <a:t> debe </a:t>
            </a:r>
            <a:r>
              <a:rPr lang="en-US" sz="4000" dirty="0" err="1">
                <a:solidFill>
                  <a:srgbClr val="FFFFFF"/>
                </a:solidFill>
              </a:rPr>
              <a:t>estar</a:t>
            </a:r>
            <a:r>
              <a:rPr lang="en-US" sz="4000" dirty="0">
                <a:solidFill>
                  <a:srgbClr val="FFFFFF"/>
                </a:solidFill>
              </a:rPr>
              <a:t> </a:t>
            </a:r>
            <a:r>
              <a:rPr lang="en-US" sz="4000" dirty="0" err="1">
                <a:solidFill>
                  <a:srgbClr val="FFFFFF"/>
                </a:solidFill>
              </a:rPr>
              <a:t>vinculada</a:t>
            </a:r>
            <a:r>
              <a:rPr lang="en-US" sz="4000" dirty="0">
                <a:solidFill>
                  <a:srgbClr val="FFFFFF"/>
                </a:solidFill>
              </a:rPr>
              <a:t> a </a:t>
            </a:r>
            <a:r>
              <a:rPr lang="en-US" sz="4000" dirty="0" err="1">
                <a:solidFill>
                  <a:srgbClr val="FFFFFF"/>
                </a:solidFill>
              </a:rPr>
              <a:t>su</a:t>
            </a:r>
            <a:r>
              <a:rPr lang="en-US" sz="4000" dirty="0">
                <a:solidFill>
                  <a:srgbClr val="FFFFFF"/>
                </a:solidFill>
              </a:rPr>
              <a:t> </a:t>
            </a:r>
            <a:r>
              <a:rPr lang="en-US" sz="4000" dirty="0" err="1">
                <a:solidFill>
                  <a:srgbClr val="FFFFFF"/>
                </a:solidFill>
              </a:rPr>
              <a:t>declaración</a:t>
            </a:r>
            <a:r>
              <a:rPr lang="en-US" sz="4000" dirty="0">
                <a:solidFill>
                  <a:srgbClr val="FFFFFF"/>
                </a:solidFill>
              </a:rPr>
              <a:t> de </a:t>
            </a:r>
            <a:r>
              <a:rPr lang="en-US" sz="4000" dirty="0" err="1">
                <a:solidFill>
                  <a:srgbClr val="FFFFFF"/>
                </a:solidFill>
              </a:rPr>
              <a:t>fé</a:t>
            </a:r>
            <a:r>
              <a:rPr lang="en-US" sz="4000" dirty="0">
                <a:solidFill>
                  <a:srgbClr val="FFFFFF"/>
                </a:solidFill>
              </a:rPr>
              <a:t>.</a:t>
            </a:r>
            <a:endParaRPr lang="en-US" sz="4000" b="0" i="0" dirty="0">
              <a:solidFill>
                <a:srgbClr val="FFFFFF"/>
              </a:solidFill>
              <a:effectLst/>
            </a:endParaRPr>
          </a:p>
        </p:txBody>
      </p:sp>
    </p:spTree>
    <p:extLst>
      <p:ext uri="{BB962C8B-B14F-4D97-AF65-F5344CB8AC3E}">
        <p14:creationId xmlns:p14="http://schemas.microsoft.com/office/powerpoint/2010/main" val="2855613747"/>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E0AEED-16AF-4AB3-85B5-1B608483110D}"/>
              </a:ext>
            </a:extLst>
          </p:cNvPr>
          <p:cNvPicPr>
            <a:picLocks noChangeAspect="1"/>
          </p:cNvPicPr>
          <p:nvPr/>
        </p:nvPicPr>
        <p:blipFill rotWithShape="1">
          <a:blip r:embed="rId2">
            <a:extLst>
              <a:ext uri="{28A0092B-C50C-407E-A947-70E740481C1C}">
                <a14:useLocalDpi xmlns:a14="http://schemas.microsoft.com/office/drawing/2010/main" val="0"/>
              </a:ext>
            </a:extLst>
          </a:blip>
          <a:srcRect t="14893" b="7802"/>
          <a:stretch/>
        </p:blipFill>
        <p:spPr>
          <a:xfrm>
            <a:off x="20" y="0"/>
            <a:ext cx="12191980" cy="6856718"/>
          </a:xfrm>
          <a:prstGeom prst="rect">
            <a:avLst/>
          </a:prstGeom>
        </p:spPr>
      </p:pic>
      <p:sp>
        <p:nvSpPr>
          <p:cNvPr id="2" name="Rectangle 1">
            <a:extLst>
              <a:ext uri="{FF2B5EF4-FFF2-40B4-BE49-F238E27FC236}">
                <a16:creationId xmlns:a16="http://schemas.microsoft.com/office/drawing/2014/main" id="{4E345701-C114-4387-AB5A-037C39C61EAB}"/>
              </a:ext>
            </a:extLst>
          </p:cNvPr>
          <p:cNvSpPr/>
          <p:nvPr/>
        </p:nvSpPr>
        <p:spPr>
          <a:xfrm>
            <a:off x="1028680" y="6247763"/>
            <a:ext cx="11163300" cy="461665"/>
          </a:xfrm>
          <a:prstGeom prst="rect">
            <a:avLst/>
          </a:prstGeom>
        </p:spPr>
        <p:txBody>
          <a:bodyPr wrap="square">
            <a:spAutoFit/>
          </a:bodyPr>
          <a:lstStyle/>
          <a:p>
            <a:r>
              <a:rPr lang="es-ES" sz="2400" dirty="0">
                <a:solidFill>
                  <a:schemeClr val="tx2"/>
                </a:solidFill>
                <a:latin typeface="Arial" panose="020B0604020202020204" pitchFamily="34" charset="0"/>
              </a:rPr>
              <a:t> </a:t>
            </a:r>
            <a:r>
              <a:rPr lang="es-ES" sz="2400" dirty="0">
                <a:solidFill>
                  <a:schemeClr val="tx2"/>
                </a:solidFill>
                <a:latin typeface="Arial Black" panose="020B0A04020102020204" pitchFamily="34" charset="0"/>
              </a:rPr>
              <a:t>Donde no hay visión, el pueblo se desenfrena, (Prov. 29:18 LBA)</a:t>
            </a:r>
            <a:endParaRPr lang="en-US" sz="2400"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4047416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8" name="TextBox 7">
            <a:extLst>
              <a:ext uri="{FF2B5EF4-FFF2-40B4-BE49-F238E27FC236}">
                <a16:creationId xmlns:a16="http://schemas.microsoft.com/office/drawing/2014/main" id="{8A49F9E6-EF44-4FCE-BAF2-E8FC697E1FB6}"/>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cxnSp>
        <p:nvCxnSpPr>
          <p:cNvPr id="9" name="Straight Arrow Connector 8">
            <a:extLst>
              <a:ext uri="{FF2B5EF4-FFF2-40B4-BE49-F238E27FC236}">
                <a16:creationId xmlns:a16="http://schemas.microsoft.com/office/drawing/2014/main" id="{4B218C40-9D15-4681-AB95-70FFB53930F3}"/>
              </a:ext>
            </a:extLst>
          </p:cNvPr>
          <p:cNvCxnSpPr>
            <a:cxnSpLocks/>
          </p:cNvCxnSpPr>
          <p:nvPr/>
        </p:nvCxnSpPr>
        <p:spPr>
          <a:xfrm flipH="1" flipV="1">
            <a:off x="3083442" y="4008474"/>
            <a:ext cx="85060" cy="87187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ED4DB94D-D745-43CC-859A-96791C15EEEF}"/>
              </a:ext>
            </a:extLst>
          </p:cNvPr>
          <p:cNvCxnSpPr>
            <a:cxnSpLocks/>
          </p:cNvCxnSpPr>
          <p:nvPr/>
        </p:nvCxnSpPr>
        <p:spPr>
          <a:xfrm flipH="1" flipV="1">
            <a:off x="2959796" y="2832408"/>
            <a:ext cx="85060" cy="87187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E43BF4DA-A7FF-4D74-A855-BE654E5BBDB6}"/>
              </a:ext>
            </a:extLst>
          </p:cNvPr>
          <p:cNvCxnSpPr>
            <a:cxnSpLocks/>
          </p:cNvCxnSpPr>
          <p:nvPr/>
        </p:nvCxnSpPr>
        <p:spPr>
          <a:xfrm flipH="1" flipV="1">
            <a:off x="2913321" y="1997739"/>
            <a:ext cx="42408" cy="51322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75152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8466AC-9A13-4756-9511-36F1E6030DF8}"/>
              </a:ext>
            </a:extLst>
          </p:cNvPr>
          <p:cNvSpPr/>
          <p:nvPr/>
        </p:nvSpPr>
        <p:spPr>
          <a:xfrm>
            <a:off x="556438" y="380709"/>
            <a:ext cx="6096000" cy="2246769"/>
          </a:xfrm>
          <a:prstGeom prst="rect">
            <a:avLst/>
          </a:prstGeom>
        </p:spPr>
        <p:txBody>
          <a:bodyPr>
            <a:spAutoFit/>
          </a:bodyPr>
          <a:lstStyle/>
          <a:p>
            <a:r>
              <a:rPr lang="es-ES" sz="2000" dirty="0">
                <a:solidFill>
                  <a:schemeClr val="accent5">
                    <a:lumMod val="20000"/>
                    <a:lumOff val="80000"/>
                  </a:schemeClr>
                </a:solidFill>
                <a:latin typeface="arial" panose="020B0604020202020204" pitchFamily="34" charset="0"/>
              </a:rPr>
              <a:t>Los valores centrales son principios o estándares de comportamiento que representan las prioridades más altas de una organización, creencias profundamente arraigadas y fuerzas impulsoras fundamentales. Están en el corazón de lo que las organizaciones y los empleados representan desde una perspectiva ética.</a:t>
            </a:r>
            <a:endParaRPr lang="en-US" sz="2000" dirty="0">
              <a:solidFill>
                <a:schemeClr val="accent5">
                  <a:lumMod val="20000"/>
                  <a:lumOff val="80000"/>
                </a:schemeClr>
              </a:solidFill>
            </a:endParaRPr>
          </a:p>
        </p:txBody>
      </p:sp>
      <p:sp>
        <p:nvSpPr>
          <p:cNvPr id="4" name="Rectangle 3">
            <a:extLst>
              <a:ext uri="{FF2B5EF4-FFF2-40B4-BE49-F238E27FC236}">
                <a16:creationId xmlns:a16="http://schemas.microsoft.com/office/drawing/2014/main" id="{4133B795-A252-4F1A-9C87-24AB7AB72FFC}"/>
              </a:ext>
            </a:extLst>
          </p:cNvPr>
          <p:cNvSpPr/>
          <p:nvPr/>
        </p:nvSpPr>
        <p:spPr>
          <a:xfrm>
            <a:off x="556438" y="2815871"/>
            <a:ext cx="6096000" cy="1938992"/>
          </a:xfrm>
          <a:prstGeom prst="rect">
            <a:avLst/>
          </a:prstGeom>
        </p:spPr>
        <p:txBody>
          <a:bodyPr>
            <a:spAutoFit/>
          </a:bodyPr>
          <a:lstStyle/>
          <a:p>
            <a:r>
              <a:rPr lang="es-ES" sz="2000" dirty="0">
                <a:solidFill>
                  <a:schemeClr val="accent5">
                    <a:lumMod val="20000"/>
                    <a:lumOff val="80000"/>
                  </a:schemeClr>
                </a:solidFill>
                <a:latin typeface="arial" panose="020B0604020202020204" pitchFamily="34" charset="0"/>
              </a:rPr>
              <a:t>En resumen, los valores fundamentales son principios que sustentan, influyen y aclaran lo que hace un seminario teológico y cómo lo hace. Proporcionan límites y parámetros en torno a la misión, el liderazgo y la filosofía, las prioridades y la estrategia del ministerio.</a:t>
            </a:r>
            <a:endParaRPr lang="en-US" sz="2000" dirty="0">
              <a:solidFill>
                <a:schemeClr val="accent5">
                  <a:lumMod val="20000"/>
                  <a:lumOff val="80000"/>
                </a:schemeClr>
              </a:solidFill>
            </a:endParaRPr>
          </a:p>
        </p:txBody>
      </p:sp>
      <p:sp>
        <p:nvSpPr>
          <p:cNvPr id="5" name="Rectangle 4">
            <a:extLst>
              <a:ext uri="{FF2B5EF4-FFF2-40B4-BE49-F238E27FC236}">
                <a16:creationId xmlns:a16="http://schemas.microsoft.com/office/drawing/2014/main" id="{90888220-4271-4D4B-870F-AA9F80E8BFDC}"/>
              </a:ext>
            </a:extLst>
          </p:cNvPr>
          <p:cNvSpPr/>
          <p:nvPr/>
        </p:nvSpPr>
        <p:spPr>
          <a:xfrm>
            <a:off x="465764" y="5041941"/>
            <a:ext cx="10984023" cy="1323439"/>
          </a:xfrm>
          <a:prstGeom prst="rect">
            <a:avLst/>
          </a:prstGeom>
        </p:spPr>
        <p:txBody>
          <a:bodyPr wrap="square">
            <a:spAutoFit/>
          </a:bodyPr>
          <a:lstStyle/>
          <a:p>
            <a:r>
              <a:rPr lang="es-ES" sz="2000" dirty="0">
                <a:solidFill>
                  <a:schemeClr val="accent5">
                    <a:lumMod val="20000"/>
                    <a:lumOff val="80000"/>
                  </a:schemeClr>
                </a:solidFill>
                <a:latin typeface="arial" panose="020B0604020202020204" pitchFamily="34" charset="0"/>
              </a:rPr>
              <a:t>Los seminarios entrenan líderes para la iglesia evangélica. Dios ha establecido las cualidades que quiere en sus pastores y las expuso en las Escrituras. Cuando armamos nuestra organización no solo queremos definir los valores para dirigir nuestro seminario, sino también los valores que queremos cultivar en nuestros estudiantes.</a:t>
            </a:r>
            <a:endParaRPr lang="en-US" sz="2000" dirty="0">
              <a:solidFill>
                <a:schemeClr val="accent5">
                  <a:lumMod val="20000"/>
                  <a:lumOff val="80000"/>
                </a:schemeClr>
              </a:solidFill>
            </a:endParaRPr>
          </a:p>
        </p:txBody>
      </p:sp>
      <p:pic>
        <p:nvPicPr>
          <p:cNvPr id="15362" name="Picture 2" descr="CÓMO EDUCAR EN LOS VALORES HUMANOS Y CRISTIANOS - Misioneros Redentoristas">
            <a:extLst>
              <a:ext uri="{FF2B5EF4-FFF2-40B4-BE49-F238E27FC236}">
                <a16:creationId xmlns:a16="http://schemas.microsoft.com/office/drawing/2014/main" id="{E89C6D94-9C20-4D75-A9EE-3C8F05F38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1172" y="492620"/>
            <a:ext cx="5569252" cy="411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646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A9C84-4CE4-4278-A4BC-D33B134594A7}"/>
              </a:ext>
            </a:extLst>
          </p:cNvPr>
          <p:cNvPicPr>
            <a:picLocks noChangeAspect="1"/>
          </p:cNvPicPr>
          <p:nvPr/>
        </p:nvPicPr>
        <p:blipFill>
          <a:blip r:embed="rId2"/>
          <a:stretch>
            <a:fillRect/>
          </a:stretch>
        </p:blipFill>
        <p:spPr>
          <a:xfrm>
            <a:off x="2605308" y="497404"/>
            <a:ext cx="6619875" cy="1971675"/>
          </a:xfrm>
          <a:prstGeom prst="rect">
            <a:avLst/>
          </a:prstGeom>
        </p:spPr>
      </p:pic>
      <p:sp>
        <p:nvSpPr>
          <p:cNvPr id="3" name="Rectangle 2">
            <a:extLst>
              <a:ext uri="{FF2B5EF4-FFF2-40B4-BE49-F238E27FC236}">
                <a16:creationId xmlns:a16="http://schemas.microsoft.com/office/drawing/2014/main" id="{6E3B9622-1B59-40EC-B493-58625EC6708D}"/>
              </a:ext>
            </a:extLst>
          </p:cNvPr>
          <p:cNvSpPr/>
          <p:nvPr/>
        </p:nvSpPr>
        <p:spPr>
          <a:xfrm>
            <a:off x="850900" y="3150324"/>
            <a:ext cx="10975085" cy="830997"/>
          </a:xfrm>
          <a:prstGeom prst="rect">
            <a:avLst/>
          </a:prstGeom>
        </p:spPr>
        <p:txBody>
          <a:bodyPr wrap="square">
            <a:spAutoFit/>
          </a:bodyPr>
          <a:lstStyle/>
          <a:p>
            <a:r>
              <a:rPr lang="en-US" sz="4800" b="1" dirty="0"/>
              <a:t>10 </a:t>
            </a:r>
            <a:r>
              <a:rPr lang="en-US" sz="4800" b="1" dirty="0" err="1"/>
              <a:t>Valores</a:t>
            </a:r>
            <a:r>
              <a:rPr lang="en-US" sz="4800" b="1" dirty="0"/>
              <a:t> </a:t>
            </a:r>
            <a:r>
              <a:rPr lang="en-US" sz="4800" b="1" dirty="0" err="1"/>
              <a:t>Organizacionales</a:t>
            </a:r>
            <a:r>
              <a:rPr lang="en-US" sz="4800" b="1" dirty="0"/>
              <a:t> (v2014-03-07)</a:t>
            </a:r>
            <a:endParaRPr lang="es-EC" sz="34400" dirty="0"/>
          </a:p>
        </p:txBody>
      </p:sp>
    </p:spTree>
    <p:extLst>
      <p:ext uri="{BB962C8B-B14F-4D97-AF65-F5344CB8AC3E}">
        <p14:creationId xmlns:p14="http://schemas.microsoft.com/office/powerpoint/2010/main" val="30987057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A47476C-47D8-4213-9A6D-A11B2785C147}"/>
              </a:ext>
            </a:extLst>
          </p:cNvPr>
          <p:cNvGraphicFramePr>
            <a:graphicFrameLocks noGrp="1"/>
          </p:cNvGraphicFramePr>
          <p:nvPr>
            <p:extLst>
              <p:ext uri="{D42A27DB-BD31-4B8C-83A1-F6EECF244321}">
                <p14:modId xmlns:p14="http://schemas.microsoft.com/office/powerpoint/2010/main" val="626853441"/>
              </p:ext>
            </p:extLst>
          </p:nvPr>
        </p:nvGraphicFramePr>
        <p:xfrm>
          <a:off x="533400" y="266204"/>
          <a:ext cx="10820400" cy="6431280"/>
        </p:xfrm>
        <a:graphic>
          <a:graphicData uri="http://schemas.openxmlformats.org/drawingml/2006/table">
            <a:tbl>
              <a:tblPr firstRow="1" bandRow="1">
                <a:tableStyleId>{5C22544A-7EE6-4342-B048-85BDC9FD1C3A}</a:tableStyleId>
              </a:tblPr>
              <a:tblGrid>
                <a:gridCol w="5410200">
                  <a:extLst>
                    <a:ext uri="{9D8B030D-6E8A-4147-A177-3AD203B41FA5}">
                      <a16:colId xmlns:a16="http://schemas.microsoft.com/office/drawing/2014/main" val="3337598984"/>
                    </a:ext>
                  </a:extLst>
                </a:gridCol>
                <a:gridCol w="5410200">
                  <a:extLst>
                    <a:ext uri="{9D8B030D-6E8A-4147-A177-3AD203B41FA5}">
                      <a16:colId xmlns:a16="http://schemas.microsoft.com/office/drawing/2014/main" val="2184959833"/>
                    </a:ext>
                  </a:extLst>
                </a:gridCol>
              </a:tblGrid>
              <a:tr h="315806">
                <a:tc>
                  <a:txBody>
                    <a:bodyPr/>
                    <a:lstStyle/>
                    <a:p>
                      <a:r>
                        <a:rPr lang="es-ES" sz="2000" dirty="0">
                          <a:latin typeface="Times New Roman" panose="02020603050405020304" pitchFamily="18" charset="0"/>
                        </a:rPr>
                        <a:t>1. </a:t>
                      </a:r>
                      <a:r>
                        <a:rPr lang="es-ES" sz="2800" b="1" dirty="0">
                          <a:latin typeface="Times New Roman" panose="02020603050405020304" pitchFamily="18" charset="0"/>
                        </a:rPr>
                        <a:t>D</a:t>
                      </a:r>
                      <a:r>
                        <a:rPr lang="es-ES" sz="2000" b="1" dirty="0">
                          <a:latin typeface="Times New Roman" panose="02020603050405020304" pitchFamily="18" charset="0"/>
                        </a:rPr>
                        <a:t>EPENDENCIA EN </a:t>
                      </a:r>
                      <a:r>
                        <a:rPr lang="es-ES" sz="2800" b="1" dirty="0">
                          <a:latin typeface="Times New Roman" panose="02020603050405020304" pitchFamily="18" charset="0"/>
                        </a:rPr>
                        <a:t>D</a:t>
                      </a:r>
                      <a:r>
                        <a:rPr lang="es-ES" sz="2000" b="1" dirty="0">
                          <a:latin typeface="Times New Roman" panose="02020603050405020304" pitchFamily="18" charset="0"/>
                        </a:rPr>
                        <a:t>IOS</a:t>
                      </a:r>
                      <a:r>
                        <a:rPr lang="es-ES" sz="2800" b="1" dirty="0">
                          <a:latin typeface="Times New Roman" panose="02020603050405020304" pitchFamily="18" charset="0"/>
                        </a:rPr>
                        <a:t>. </a:t>
                      </a:r>
                      <a:r>
                        <a:rPr lang="es-ES" sz="2000" dirty="0">
                          <a:latin typeface="Times New Roman" panose="02020603050405020304" pitchFamily="18" charset="0"/>
                        </a:rPr>
                        <a:t>Dependemos en Dios y no solamente en nuestras capacidades humanas para cumplir nuestra misión. Reconocemos que el éxito de </a:t>
                      </a:r>
                      <a:r>
                        <a:rPr lang="es-ES" sz="2000" dirty="0" err="1">
                          <a:latin typeface="Times New Roman" panose="02020603050405020304" pitchFamily="18" charset="0"/>
                        </a:rPr>
                        <a:t>ProMETA</a:t>
                      </a:r>
                      <a:r>
                        <a:rPr lang="es-ES" sz="2000" dirty="0">
                          <a:latin typeface="Times New Roman" panose="02020603050405020304" pitchFamily="18" charset="0"/>
                        </a:rPr>
                        <a:t> </a:t>
                      </a:r>
                      <a:r>
                        <a:rPr lang="en-US" sz="2000" dirty="0" err="1">
                          <a:latin typeface="Times New Roman" panose="02020603050405020304" pitchFamily="18" charset="0"/>
                        </a:rPr>
                        <a:t>depende</a:t>
                      </a:r>
                      <a:r>
                        <a:rPr lang="en-US" sz="2000" dirty="0">
                          <a:latin typeface="Times New Roman" panose="02020603050405020304" pitchFamily="18" charset="0"/>
                        </a:rPr>
                        <a:t> de Dios.</a:t>
                      </a:r>
                    </a:p>
                    <a:p>
                      <a:endParaRPr lang="en-US" sz="2000" dirty="0"/>
                    </a:p>
                  </a:txBody>
                  <a:tcPr/>
                </a:tc>
                <a:tc>
                  <a:txBody>
                    <a:bodyPr/>
                    <a:lstStyle/>
                    <a:p>
                      <a:r>
                        <a:rPr lang="es-ES" sz="2000" dirty="0">
                          <a:latin typeface="TT44o00"/>
                        </a:rPr>
                        <a:t>4. </a:t>
                      </a:r>
                      <a:r>
                        <a:rPr lang="es-ES" sz="2800" b="1" dirty="0">
                          <a:latin typeface="Times New Roman" panose="02020603050405020304" pitchFamily="18" charset="0"/>
                        </a:rPr>
                        <a:t>L</a:t>
                      </a:r>
                      <a:r>
                        <a:rPr lang="es-ES" sz="2000" b="1" dirty="0">
                          <a:latin typeface="Times New Roman" panose="02020603050405020304" pitchFamily="18" charset="0"/>
                        </a:rPr>
                        <a:t>ÍDERES EMPODERADOS</a:t>
                      </a:r>
                      <a:r>
                        <a:rPr lang="es-ES" sz="2800" b="1" dirty="0">
                          <a:latin typeface="Times New Roman" panose="02020603050405020304" pitchFamily="18" charset="0"/>
                        </a:rPr>
                        <a:t>. </a:t>
                      </a:r>
                      <a:r>
                        <a:rPr lang="es-ES" sz="2000" dirty="0">
                          <a:latin typeface="Times New Roman" panose="02020603050405020304" pitchFamily="18" charset="0"/>
                        </a:rPr>
                        <a:t>Estamos comprometidos a valorar y empoderar los miembros a servir desde sus esfuerzas utilizando sus dones y habilidades al máximo. Nos posicionamos a cada persona para lograr la máxima eficacia.</a:t>
                      </a:r>
                    </a:p>
                  </a:txBody>
                  <a:tcPr/>
                </a:tc>
                <a:extLst>
                  <a:ext uri="{0D108BD9-81ED-4DB2-BD59-A6C34878D82A}">
                    <a16:rowId xmlns:a16="http://schemas.microsoft.com/office/drawing/2014/main" val="3263007472"/>
                  </a:ext>
                </a:extLst>
              </a:tr>
              <a:tr h="370840">
                <a:tc>
                  <a:txBody>
                    <a:bodyPr/>
                    <a:lstStyle/>
                    <a:p>
                      <a:r>
                        <a:rPr lang="es-ES" sz="2000" dirty="0">
                          <a:latin typeface="TT44o00"/>
                        </a:rPr>
                        <a:t>2. </a:t>
                      </a:r>
                      <a:r>
                        <a:rPr lang="es-ES" sz="2800" b="1" dirty="0">
                          <a:latin typeface="Times New Roman" panose="02020603050405020304" pitchFamily="18" charset="0"/>
                        </a:rPr>
                        <a:t>C</a:t>
                      </a:r>
                      <a:r>
                        <a:rPr lang="es-ES" sz="2000" b="1" dirty="0">
                          <a:latin typeface="Times New Roman" panose="02020603050405020304" pitchFamily="18" charset="0"/>
                        </a:rPr>
                        <a:t>LARIDAD</a:t>
                      </a:r>
                      <a:r>
                        <a:rPr lang="es-ES" sz="2800" b="1" dirty="0">
                          <a:latin typeface="Times New Roman" panose="02020603050405020304" pitchFamily="18" charset="0"/>
                        </a:rPr>
                        <a:t>. </a:t>
                      </a:r>
                      <a:r>
                        <a:rPr lang="es-ES" sz="2000" dirty="0">
                          <a:latin typeface="Times New Roman" panose="02020603050405020304" pitchFamily="18" charset="0"/>
                        </a:rPr>
                        <a:t>Hay máxima claridad misional en </a:t>
                      </a:r>
                      <a:r>
                        <a:rPr lang="es-ES" sz="2000" dirty="0" err="1">
                          <a:latin typeface="Times New Roman" panose="02020603050405020304" pitchFamily="18" charset="0"/>
                        </a:rPr>
                        <a:t>ProMETA</a:t>
                      </a:r>
                      <a:r>
                        <a:rPr lang="es-ES" sz="2000" dirty="0">
                          <a:latin typeface="Times New Roman" panose="02020603050405020304" pitchFamily="18" charset="0"/>
                        </a:rPr>
                        <a:t>. Cada persona puede articular con claridad el propósito, principios objetivos, etc. plan anual etc., de </a:t>
                      </a:r>
                      <a:r>
                        <a:rPr lang="es-ES" sz="2000" dirty="0" err="1">
                          <a:latin typeface="Times New Roman" panose="02020603050405020304" pitchFamily="18" charset="0"/>
                        </a:rPr>
                        <a:t>ProMETA</a:t>
                      </a:r>
                      <a:r>
                        <a:rPr lang="es-ES" sz="2000" dirty="0">
                          <a:latin typeface="Times New Roman" panose="02020603050405020304" pitchFamily="18" charset="0"/>
                        </a:rPr>
                        <a:t>. También cada persona puede articular su rol e importancia en la organización.</a:t>
                      </a:r>
                    </a:p>
                    <a:p>
                      <a:endParaRPr lang="en-US" sz="2000" dirty="0"/>
                    </a:p>
                  </a:txBody>
                  <a:tcPr/>
                </a:tc>
                <a:tc>
                  <a:txBody>
                    <a:bodyPr/>
                    <a:lstStyle/>
                    <a:p>
                      <a:r>
                        <a:rPr lang="es-ES" sz="2000" dirty="0">
                          <a:latin typeface="TT44o00"/>
                        </a:rPr>
                        <a:t>5. </a:t>
                      </a:r>
                      <a:r>
                        <a:rPr lang="es-ES" sz="2800" b="1" dirty="0">
                          <a:latin typeface="Times New Roman" panose="02020603050405020304" pitchFamily="18" charset="0"/>
                        </a:rPr>
                        <a:t>I</a:t>
                      </a:r>
                      <a:r>
                        <a:rPr lang="es-ES" sz="2000" b="1" dirty="0">
                          <a:latin typeface="Times New Roman" panose="02020603050405020304" pitchFamily="18" charset="0"/>
                        </a:rPr>
                        <a:t>NNOVACIÓN</a:t>
                      </a:r>
                      <a:r>
                        <a:rPr lang="es-ES" sz="2800" b="1" dirty="0">
                          <a:latin typeface="Times New Roman" panose="02020603050405020304" pitchFamily="18" charset="0"/>
                        </a:rPr>
                        <a:t>. </a:t>
                      </a:r>
                      <a:r>
                        <a:rPr lang="es-ES" sz="2000" dirty="0">
                          <a:latin typeface="Times New Roman" panose="02020603050405020304" pitchFamily="18" charset="0"/>
                        </a:rPr>
                        <a:t>Estamos comprometidos al pensamiento empresarial, establecer, y</a:t>
                      </a:r>
                    </a:p>
                    <a:p>
                      <a:r>
                        <a:rPr lang="es-ES" sz="2000" dirty="0">
                          <a:latin typeface="Times New Roman" panose="02020603050405020304" pitchFamily="18" charset="0"/>
                        </a:rPr>
                        <a:t>modelar las prácticas mejores en el área de la educación virtual y organización virtual.</a:t>
                      </a:r>
                    </a:p>
                    <a:p>
                      <a:endParaRPr lang="en-US" sz="2000" dirty="0"/>
                    </a:p>
                    <a:p>
                      <a:endParaRPr lang="en-US" sz="2000" dirty="0"/>
                    </a:p>
                  </a:txBody>
                  <a:tcPr/>
                </a:tc>
                <a:extLst>
                  <a:ext uri="{0D108BD9-81ED-4DB2-BD59-A6C34878D82A}">
                    <a16:rowId xmlns:a16="http://schemas.microsoft.com/office/drawing/2014/main" val="3887372931"/>
                  </a:ext>
                </a:extLst>
              </a:tr>
              <a:tr h="370840">
                <a:tc>
                  <a:txBody>
                    <a:bodyPr/>
                    <a:lstStyle/>
                    <a:p>
                      <a:r>
                        <a:rPr lang="es-ES" sz="2000" dirty="0">
                          <a:latin typeface="TT44o00"/>
                        </a:rPr>
                        <a:t>3. </a:t>
                      </a:r>
                      <a:r>
                        <a:rPr lang="es-ES" sz="2800" b="1" dirty="0">
                          <a:latin typeface="Times New Roman" panose="02020603050405020304" pitchFamily="18" charset="0"/>
                        </a:rPr>
                        <a:t>A</a:t>
                      </a:r>
                      <a:r>
                        <a:rPr lang="es-ES" sz="2000" b="1" dirty="0">
                          <a:latin typeface="Times New Roman" panose="02020603050405020304" pitchFamily="18" charset="0"/>
                        </a:rPr>
                        <a:t>LINEACIÓN</a:t>
                      </a:r>
                      <a:r>
                        <a:rPr lang="es-ES" sz="2400" b="1" dirty="0">
                          <a:latin typeface="Times New Roman" panose="02020603050405020304" pitchFamily="18" charset="0"/>
                        </a:rPr>
                        <a:t>. </a:t>
                      </a:r>
                      <a:r>
                        <a:rPr lang="es-ES" sz="2000" dirty="0">
                          <a:latin typeface="Times New Roman" panose="02020603050405020304" pitchFamily="18" charset="0"/>
                        </a:rPr>
                        <a:t>Cada departamento y persona está alineada a los propósitos, planes y </a:t>
                      </a:r>
                      <a:r>
                        <a:rPr lang="en-US" sz="2000" dirty="0" err="1">
                          <a:latin typeface="Times New Roman" panose="02020603050405020304" pitchFamily="18" charset="0"/>
                        </a:rPr>
                        <a:t>objetivos</a:t>
                      </a:r>
                      <a:r>
                        <a:rPr lang="en-US" sz="2000" dirty="0">
                          <a:latin typeface="Times New Roman" panose="02020603050405020304" pitchFamily="18" charset="0"/>
                        </a:rPr>
                        <a:t> de la </a:t>
                      </a:r>
                      <a:r>
                        <a:rPr lang="en-US" sz="2000" dirty="0" err="1">
                          <a:latin typeface="Times New Roman" panose="02020603050405020304" pitchFamily="18" charset="0"/>
                        </a:rPr>
                        <a:t>organización</a:t>
                      </a:r>
                      <a:r>
                        <a:rPr lang="en-US" sz="2000" dirty="0">
                          <a:latin typeface="Times New Roman" panose="02020603050405020304" pitchFamily="18" charset="0"/>
                        </a:rPr>
                        <a:t>.</a:t>
                      </a:r>
                    </a:p>
                  </a:txBody>
                  <a:tcPr/>
                </a:tc>
                <a:tc>
                  <a:txBody>
                    <a:bodyPr/>
                    <a:lstStyle/>
                    <a:p>
                      <a:r>
                        <a:rPr lang="es-ES" sz="2000" dirty="0">
                          <a:latin typeface="TT44o00"/>
                        </a:rPr>
                        <a:t>6. </a:t>
                      </a:r>
                      <a:r>
                        <a:rPr lang="es-ES" sz="2800" b="1" dirty="0">
                          <a:latin typeface="Times New Roman" panose="02020603050405020304" pitchFamily="18" charset="0"/>
                        </a:rPr>
                        <a:t>O</a:t>
                      </a:r>
                      <a:r>
                        <a:rPr lang="es-ES" sz="2000" b="1" dirty="0">
                          <a:latin typeface="Times New Roman" panose="02020603050405020304" pitchFamily="18" charset="0"/>
                        </a:rPr>
                        <a:t>RIENTACIÓN HACIA RESULTADOS</a:t>
                      </a:r>
                      <a:r>
                        <a:rPr lang="es-ES" sz="2800" b="1" dirty="0">
                          <a:latin typeface="Times New Roman" panose="02020603050405020304" pitchFamily="18" charset="0"/>
                        </a:rPr>
                        <a:t>. </a:t>
                      </a:r>
                      <a:r>
                        <a:rPr lang="es-ES" sz="2000" dirty="0">
                          <a:latin typeface="Times New Roman" panose="02020603050405020304" pitchFamily="18" charset="0"/>
                        </a:rPr>
                        <a:t>Medimos la efectividad de cada persona en</a:t>
                      </a:r>
                    </a:p>
                    <a:p>
                      <a:r>
                        <a:rPr lang="es-ES" sz="2000" dirty="0">
                          <a:latin typeface="Times New Roman" panose="02020603050405020304" pitchFamily="18" charset="0"/>
                        </a:rPr>
                        <a:t>la organización, y como organización evaluamos nuestra efectividad sistemáticamente. Nuestro</a:t>
                      </a:r>
                    </a:p>
                    <a:p>
                      <a:r>
                        <a:rPr lang="es-ES" sz="2000" dirty="0">
                          <a:latin typeface="Times New Roman" panose="02020603050405020304" pitchFamily="18" charset="0"/>
                        </a:rPr>
                        <a:t>enfoque al nivel institucional se base en resultados en vez de actividades.</a:t>
                      </a:r>
                    </a:p>
                  </a:txBody>
                  <a:tcPr/>
                </a:tc>
                <a:extLst>
                  <a:ext uri="{0D108BD9-81ED-4DB2-BD59-A6C34878D82A}">
                    <a16:rowId xmlns:a16="http://schemas.microsoft.com/office/drawing/2014/main" val="1536769983"/>
                  </a:ext>
                </a:extLst>
              </a:tr>
            </a:tbl>
          </a:graphicData>
        </a:graphic>
      </p:graphicFrame>
    </p:spTree>
    <p:extLst>
      <p:ext uri="{BB962C8B-B14F-4D97-AF65-F5344CB8AC3E}">
        <p14:creationId xmlns:p14="http://schemas.microsoft.com/office/powerpoint/2010/main" val="17796302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A47476C-47D8-4213-9A6D-A11B2785C147}"/>
              </a:ext>
            </a:extLst>
          </p:cNvPr>
          <p:cNvGraphicFramePr>
            <a:graphicFrameLocks noGrp="1"/>
          </p:cNvGraphicFramePr>
          <p:nvPr>
            <p:extLst>
              <p:ext uri="{D42A27DB-BD31-4B8C-83A1-F6EECF244321}">
                <p14:modId xmlns:p14="http://schemas.microsoft.com/office/powerpoint/2010/main" val="305805393"/>
              </p:ext>
            </p:extLst>
          </p:nvPr>
        </p:nvGraphicFramePr>
        <p:xfrm>
          <a:off x="685800" y="1003300"/>
          <a:ext cx="10820400" cy="4206240"/>
        </p:xfrm>
        <a:graphic>
          <a:graphicData uri="http://schemas.openxmlformats.org/drawingml/2006/table">
            <a:tbl>
              <a:tblPr firstRow="1" bandRow="1">
                <a:tableStyleId>{5C22544A-7EE6-4342-B048-85BDC9FD1C3A}</a:tableStyleId>
              </a:tblPr>
              <a:tblGrid>
                <a:gridCol w="5410200">
                  <a:extLst>
                    <a:ext uri="{9D8B030D-6E8A-4147-A177-3AD203B41FA5}">
                      <a16:colId xmlns:a16="http://schemas.microsoft.com/office/drawing/2014/main" val="3337598984"/>
                    </a:ext>
                  </a:extLst>
                </a:gridCol>
                <a:gridCol w="5410200">
                  <a:extLst>
                    <a:ext uri="{9D8B030D-6E8A-4147-A177-3AD203B41FA5}">
                      <a16:colId xmlns:a16="http://schemas.microsoft.com/office/drawing/2014/main" val="2184959833"/>
                    </a:ext>
                  </a:extLst>
                </a:gridCol>
              </a:tblGrid>
              <a:tr h="315806">
                <a:tc>
                  <a:txBody>
                    <a:bodyPr/>
                    <a:lstStyle/>
                    <a:p>
                      <a:r>
                        <a:rPr lang="es-ES" sz="2400" dirty="0">
                          <a:latin typeface="TT44o00"/>
                        </a:rPr>
                        <a:t>7. </a:t>
                      </a:r>
                      <a:r>
                        <a:rPr lang="es-ES" sz="3200" b="1" dirty="0">
                          <a:latin typeface="Times New Roman" panose="02020603050405020304" pitchFamily="18" charset="0"/>
                        </a:rPr>
                        <a:t>P</a:t>
                      </a:r>
                      <a:r>
                        <a:rPr lang="es-ES" sz="2400" b="1" dirty="0">
                          <a:latin typeface="Times New Roman" panose="02020603050405020304" pitchFamily="18" charset="0"/>
                        </a:rPr>
                        <a:t>ERSPECTIVA SISTÉMICA</a:t>
                      </a:r>
                      <a:r>
                        <a:rPr lang="es-ES" sz="3200" b="1" dirty="0">
                          <a:latin typeface="Times New Roman" panose="02020603050405020304" pitchFamily="18" charset="0"/>
                        </a:rPr>
                        <a:t>. </a:t>
                      </a:r>
                      <a:r>
                        <a:rPr lang="es-ES" sz="2400" dirty="0">
                          <a:latin typeface="Times New Roman" panose="02020603050405020304" pitchFamily="18" charset="0"/>
                        </a:rPr>
                        <a:t>Establecemos prioridades y tomamos decisiones dirigido </a:t>
                      </a:r>
                      <a:r>
                        <a:rPr lang="en-US" sz="2400" dirty="0">
                          <a:latin typeface="Times New Roman" panose="02020603050405020304" pitchFamily="18" charset="0"/>
                        </a:rPr>
                        <a:t>por una </a:t>
                      </a:r>
                      <a:r>
                        <a:rPr lang="en-US" sz="2400" dirty="0" err="1">
                          <a:latin typeface="Times New Roman" panose="02020603050405020304" pitchFamily="18" charset="0"/>
                        </a:rPr>
                        <a:t>perspectiva</a:t>
                      </a:r>
                      <a:r>
                        <a:rPr lang="en-US" sz="2400" dirty="0">
                          <a:latin typeface="Times New Roman" panose="02020603050405020304" pitchFamily="18" charset="0"/>
                        </a:rPr>
                        <a:t> </a:t>
                      </a:r>
                      <a:r>
                        <a:rPr lang="en-US" sz="2400" dirty="0" err="1">
                          <a:latin typeface="Times New Roman" panose="02020603050405020304" pitchFamily="18" charset="0"/>
                        </a:rPr>
                        <a:t>sistémica</a:t>
                      </a:r>
                      <a:r>
                        <a:rPr lang="en-US" sz="2400" dirty="0">
                          <a:latin typeface="Times New Roman" panose="02020603050405020304" pitchFamily="18" charset="0"/>
                        </a:rPr>
                        <a:t>.</a:t>
                      </a:r>
                    </a:p>
                    <a:p>
                      <a:endParaRPr lang="en-US" sz="2400" dirty="0"/>
                    </a:p>
                  </a:txBody>
                  <a:tcPr/>
                </a:tc>
                <a:tc>
                  <a:txBody>
                    <a:bodyPr/>
                    <a:lstStyle/>
                    <a:p>
                      <a:r>
                        <a:rPr lang="es-ES" sz="2400" dirty="0">
                          <a:latin typeface="TT44o00"/>
                        </a:rPr>
                        <a:t>9. </a:t>
                      </a:r>
                      <a:r>
                        <a:rPr lang="es-ES" sz="3200" b="1" dirty="0">
                          <a:latin typeface="Times New Roman" panose="02020603050405020304" pitchFamily="18" charset="0"/>
                        </a:rPr>
                        <a:t>C</a:t>
                      </a:r>
                      <a:r>
                        <a:rPr lang="es-ES" sz="2400" b="1" dirty="0">
                          <a:latin typeface="Times New Roman" panose="02020603050405020304" pitchFamily="18" charset="0"/>
                        </a:rPr>
                        <a:t>RECIMIENTO INTEGRAL</a:t>
                      </a:r>
                      <a:r>
                        <a:rPr lang="es-ES" sz="3200" b="1" dirty="0">
                          <a:latin typeface="Times New Roman" panose="02020603050405020304" pitchFamily="18" charset="0"/>
                        </a:rPr>
                        <a:t>. </a:t>
                      </a:r>
                      <a:r>
                        <a:rPr lang="es-ES" sz="2400" dirty="0" err="1">
                          <a:latin typeface="Times New Roman" panose="02020603050405020304" pitchFamily="18" charset="0"/>
                        </a:rPr>
                        <a:t>ProMETA</a:t>
                      </a:r>
                      <a:r>
                        <a:rPr lang="es-ES" sz="2400" dirty="0">
                          <a:latin typeface="Times New Roman" panose="02020603050405020304" pitchFamily="18" charset="0"/>
                        </a:rPr>
                        <a:t> es una organización de aprendizaje continuo, valorando el </a:t>
                      </a:r>
                      <a:r>
                        <a:rPr lang="en-US" sz="2400" dirty="0" err="1">
                          <a:latin typeface="Times New Roman" panose="02020603050405020304" pitchFamily="18" charset="0"/>
                        </a:rPr>
                        <a:t>intelectual</a:t>
                      </a:r>
                      <a:r>
                        <a:rPr lang="en-US" sz="2400" dirty="0">
                          <a:latin typeface="Times New Roman" panose="02020603050405020304" pitchFamily="18" charset="0"/>
                        </a:rPr>
                        <a:t> y </a:t>
                      </a:r>
                      <a:r>
                        <a:rPr lang="en-US" sz="2400" dirty="0" err="1">
                          <a:latin typeface="Times New Roman" panose="02020603050405020304" pitchFamily="18" charset="0"/>
                        </a:rPr>
                        <a:t>espiritual</a:t>
                      </a:r>
                      <a:r>
                        <a:rPr lang="en-US" sz="2400" dirty="0">
                          <a:latin typeface="Times New Roman" panose="02020603050405020304" pitchFamily="18" charset="0"/>
                        </a:rPr>
                        <a:t>.</a:t>
                      </a:r>
                      <a:r>
                        <a:rPr lang="es-ES" sz="2400" dirty="0">
                          <a:latin typeface="Times New Roman" panose="02020603050405020304" pitchFamily="18" charset="0"/>
                        </a:rPr>
                        <a:t> aprendizaje por toda la vida. Estamos comprometido al crecimiento integral,</a:t>
                      </a:r>
                    </a:p>
                  </a:txBody>
                  <a:tcPr/>
                </a:tc>
                <a:extLst>
                  <a:ext uri="{0D108BD9-81ED-4DB2-BD59-A6C34878D82A}">
                    <a16:rowId xmlns:a16="http://schemas.microsoft.com/office/drawing/2014/main" val="3263007472"/>
                  </a:ext>
                </a:extLst>
              </a:tr>
              <a:tr h="370840">
                <a:tc>
                  <a:txBody>
                    <a:bodyPr/>
                    <a:lstStyle/>
                    <a:p>
                      <a:r>
                        <a:rPr lang="es-ES" sz="2400" dirty="0">
                          <a:latin typeface="Times New Roman" panose="02020603050405020304" pitchFamily="18" charset="0"/>
                        </a:rPr>
                        <a:t>8. </a:t>
                      </a:r>
                      <a:r>
                        <a:rPr lang="es-ES" sz="3200" b="1" dirty="0">
                          <a:latin typeface="Times New Roman" panose="02020603050405020304" pitchFamily="18" charset="0"/>
                        </a:rPr>
                        <a:t>C</a:t>
                      </a:r>
                      <a:r>
                        <a:rPr lang="es-ES" sz="2400" b="1" dirty="0">
                          <a:latin typeface="Times New Roman" panose="02020603050405020304" pitchFamily="18" charset="0"/>
                        </a:rPr>
                        <a:t>OMUNICACIÓN APROPIADA</a:t>
                      </a:r>
                      <a:r>
                        <a:rPr lang="es-ES" sz="3200" b="1" dirty="0">
                          <a:latin typeface="Times New Roman" panose="02020603050405020304" pitchFamily="18" charset="0"/>
                        </a:rPr>
                        <a:t>. </a:t>
                      </a:r>
                      <a:r>
                        <a:rPr lang="es-ES" sz="2400" dirty="0" err="1">
                          <a:latin typeface="Times New Roman" panose="02020603050405020304" pitchFamily="18" charset="0"/>
                        </a:rPr>
                        <a:t>ProMETA</a:t>
                      </a:r>
                      <a:r>
                        <a:rPr lang="es-ES" sz="2400" dirty="0">
                          <a:latin typeface="Times New Roman" panose="02020603050405020304" pitchFamily="18" charset="0"/>
                        </a:rPr>
                        <a:t> es una organización igualitaria donde cada persona es responsable de compartir y solicitar información.</a:t>
                      </a:r>
                    </a:p>
                  </a:txBody>
                  <a:tcPr/>
                </a:tc>
                <a:tc>
                  <a:txBody>
                    <a:bodyPr/>
                    <a:lstStyle/>
                    <a:p>
                      <a:r>
                        <a:rPr lang="es-ES" sz="2800" dirty="0">
                          <a:latin typeface="Times New Roman" panose="02020603050405020304" pitchFamily="18" charset="0"/>
                        </a:rPr>
                        <a:t>10. </a:t>
                      </a:r>
                      <a:r>
                        <a:rPr lang="es-ES" sz="3200" b="1" dirty="0">
                          <a:latin typeface="Times New Roman" panose="02020603050405020304" pitchFamily="18" charset="0"/>
                        </a:rPr>
                        <a:t>D</a:t>
                      </a:r>
                      <a:r>
                        <a:rPr lang="es-ES" sz="2400" b="1" dirty="0">
                          <a:latin typeface="Times New Roman" panose="02020603050405020304" pitchFamily="18" charset="0"/>
                        </a:rPr>
                        <a:t>ESARROLLO DE </a:t>
                      </a:r>
                      <a:r>
                        <a:rPr lang="es-ES" sz="3200" b="1" dirty="0">
                          <a:latin typeface="Times New Roman" panose="02020603050405020304" pitchFamily="18" charset="0"/>
                        </a:rPr>
                        <a:t>L</a:t>
                      </a:r>
                      <a:r>
                        <a:rPr lang="es-ES" sz="2400" b="1" dirty="0">
                          <a:latin typeface="Times New Roman" panose="02020603050405020304" pitchFamily="18" charset="0"/>
                        </a:rPr>
                        <a:t>ÍDERES FUTUROS</a:t>
                      </a:r>
                      <a:r>
                        <a:rPr lang="es-ES" sz="3200" b="1" dirty="0">
                          <a:latin typeface="Times New Roman" panose="02020603050405020304" pitchFamily="18" charset="0"/>
                        </a:rPr>
                        <a:t>. </a:t>
                      </a:r>
                      <a:r>
                        <a:rPr lang="es-ES" sz="2400" dirty="0">
                          <a:latin typeface="Times New Roman" panose="02020603050405020304" pitchFamily="18" charset="0"/>
                        </a:rPr>
                        <a:t>Cada líder actual tiene un plan y personas que están </a:t>
                      </a:r>
                      <a:r>
                        <a:rPr lang="es-ES" sz="2400" dirty="0" err="1">
                          <a:latin typeface="Times New Roman" panose="02020603050405020304" pitchFamily="18" charset="0"/>
                        </a:rPr>
                        <a:t>mentoreando</a:t>
                      </a:r>
                      <a:r>
                        <a:rPr lang="es-ES" sz="2400" dirty="0">
                          <a:latin typeface="Times New Roman" panose="02020603050405020304" pitchFamily="18" charset="0"/>
                        </a:rPr>
                        <a:t> para ser líderes futuros en </a:t>
                      </a:r>
                      <a:r>
                        <a:rPr lang="es-ES" sz="2400" dirty="0" err="1">
                          <a:latin typeface="Times New Roman" panose="02020603050405020304" pitchFamily="18" charset="0"/>
                        </a:rPr>
                        <a:t>ProMETA</a:t>
                      </a:r>
                      <a:r>
                        <a:rPr lang="es-ES" sz="2400" dirty="0">
                          <a:latin typeface="Times New Roman" panose="02020603050405020304" pitchFamily="18" charset="0"/>
                        </a:rPr>
                        <a:t>.</a:t>
                      </a:r>
                      <a:endParaRPr lang="en-US" sz="2400" dirty="0"/>
                    </a:p>
                  </a:txBody>
                  <a:tcPr/>
                </a:tc>
                <a:extLst>
                  <a:ext uri="{0D108BD9-81ED-4DB2-BD59-A6C34878D82A}">
                    <a16:rowId xmlns:a16="http://schemas.microsoft.com/office/drawing/2014/main" val="3887372931"/>
                  </a:ext>
                </a:extLst>
              </a:tr>
            </a:tbl>
          </a:graphicData>
        </a:graphic>
      </p:graphicFrame>
    </p:spTree>
    <p:extLst>
      <p:ext uri="{BB962C8B-B14F-4D97-AF65-F5344CB8AC3E}">
        <p14:creationId xmlns:p14="http://schemas.microsoft.com/office/powerpoint/2010/main" val="3682412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E5F885-F622-4AAC-93A0-73ACF174D7DB}"/>
              </a:ext>
            </a:extLst>
          </p:cNvPr>
          <p:cNvPicPr>
            <a:picLocks noChangeAspect="1"/>
          </p:cNvPicPr>
          <p:nvPr/>
        </p:nvPicPr>
        <p:blipFill rotWithShape="1">
          <a:blip r:embed="rId2"/>
          <a:srcRect t="11930" b="6899"/>
          <a:stretch/>
        </p:blipFill>
        <p:spPr>
          <a:xfrm>
            <a:off x="0" y="834189"/>
            <a:ext cx="12192000" cy="5566612"/>
          </a:xfrm>
          <a:prstGeom prst="rect">
            <a:avLst/>
          </a:prstGeom>
        </p:spPr>
      </p:pic>
    </p:spTree>
    <p:extLst>
      <p:ext uri="{BB962C8B-B14F-4D97-AF65-F5344CB8AC3E}">
        <p14:creationId xmlns:p14="http://schemas.microsoft.com/office/powerpoint/2010/main" val="3428846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BCF59-90C3-4B8D-A636-F567346A52B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2594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087564-FC1B-43A0-B9E7-01558A675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900535"/>
            <a:ext cx="10363200" cy="2133600"/>
          </a:xfrm>
          <a:prstGeom prst="rect">
            <a:avLst/>
          </a:prstGeom>
        </p:spPr>
      </p:pic>
      <p:pic>
        <p:nvPicPr>
          <p:cNvPr id="5" name="Picture 4">
            <a:extLst>
              <a:ext uri="{FF2B5EF4-FFF2-40B4-BE49-F238E27FC236}">
                <a16:creationId xmlns:a16="http://schemas.microsoft.com/office/drawing/2014/main" id="{512C1B0F-A8A1-4B04-ADC6-7E05B0F25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63" y="338928"/>
            <a:ext cx="3602438" cy="1109380"/>
          </a:xfrm>
          <a:prstGeom prst="rect">
            <a:avLst/>
          </a:prstGeom>
        </p:spPr>
      </p:pic>
      <p:sp>
        <p:nvSpPr>
          <p:cNvPr id="6" name="Rectangle 5">
            <a:extLst>
              <a:ext uri="{FF2B5EF4-FFF2-40B4-BE49-F238E27FC236}">
                <a16:creationId xmlns:a16="http://schemas.microsoft.com/office/drawing/2014/main" id="{12FEF545-B712-47A1-897C-DA1656CA2AAD}"/>
              </a:ext>
            </a:extLst>
          </p:cNvPr>
          <p:cNvSpPr/>
          <p:nvPr/>
        </p:nvSpPr>
        <p:spPr>
          <a:xfrm>
            <a:off x="914400" y="4156162"/>
            <a:ext cx="10363200" cy="2308324"/>
          </a:xfrm>
          <a:prstGeom prst="rect">
            <a:avLst/>
          </a:prstGeom>
        </p:spPr>
        <p:txBody>
          <a:bodyPr wrap="square">
            <a:spAutoFit/>
          </a:bodyPr>
          <a:lstStyle/>
          <a:p>
            <a:pPr algn="ctr"/>
            <a:r>
              <a:rPr lang="es-ES" sz="2400" dirty="0"/>
              <a:t>VALORES</a:t>
            </a:r>
          </a:p>
          <a:p>
            <a:r>
              <a:rPr lang="es-ES" sz="2400" dirty="0"/>
              <a:t>Nuestra amplia trayectoria formando líderes bien preparados en el conocimiento y la proclamación de la Palabra de Dios nos identifica como Seminario y establece nuestros valores o compromisos centrales que se hacen presentes en todo lo que hacemos. Nosotros creemos que estas cinco características nos identifican y por lo tanto nos comprometemos a que sea una realidad en nuestro diario vivir.</a:t>
            </a:r>
          </a:p>
        </p:txBody>
      </p:sp>
    </p:spTree>
    <p:extLst>
      <p:ext uri="{BB962C8B-B14F-4D97-AF65-F5344CB8AC3E}">
        <p14:creationId xmlns:p14="http://schemas.microsoft.com/office/powerpoint/2010/main" val="3593299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6D2D34-4BB4-460B-8844-027610FB2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1EF0889-D976-4131-8966-DB4A83E80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600000">
            <a:off x="155945" y="2011426"/>
            <a:ext cx="4407832" cy="1357403"/>
          </a:xfrm>
          <a:prstGeom prst="rect">
            <a:avLst/>
          </a:prstGeom>
        </p:spPr>
      </p:pic>
      <p:grpSp>
        <p:nvGrpSpPr>
          <p:cNvPr id="11" name="Group 10">
            <a:extLst>
              <a:ext uri="{FF2B5EF4-FFF2-40B4-BE49-F238E27FC236}">
                <a16:creationId xmlns:a16="http://schemas.microsoft.com/office/drawing/2014/main" id="{C5314570-9B06-4D37-8CBD-EDD67C2FA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4155"/>
            <a:ext cx="2514948" cy="2174333"/>
            <a:chOff x="-305" y="-4155"/>
            <a:chExt cx="2514948" cy="2174333"/>
          </a:xfrm>
        </p:grpSpPr>
        <p:sp>
          <p:nvSpPr>
            <p:cNvPr id="12" name="Freeform: Shape 11">
              <a:extLst>
                <a:ext uri="{FF2B5EF4-FFF2-40B4-BE49-F238E27FC236}">
                  <a16:creationId xmlns:a16="http://schemas.microsoft.com/office/drawing/2014/main" id="{A204F55B-358D-4FB5-9979-6724C64154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4F77C62-9DDF-48D3-A074-159A3276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EB07022-F30B-49CA-B1DD-A826815C4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5" name="Freeform: Shape 14">
              <a:extLst>
                <a:ext uri="{FF2B5EF4-FFF2-40B4-BE49-F238E27FC236}">
                  <a16:creationId xmlns:a16="http://schemas.microsoft.com/office/drawing/2014/main" id="{F7C47E16-167C-48BF-9FC9-08787D348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E279F0A1-AA73-4401-B233-A898329FB9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44" y="3482163"/>
            <a:ext cx="4583813" cy="939681"/>
          </a:xfrm>
          <a:prstGeom prst="rect">
            <a:avLst/>
          </a:prstGeom>
        </p:spPr>
      </p:pic>
      <p:sp>
        <p:nvSpPr>
          <p:cNvPr id="2" name="Rectangle 1">
            <a:extLst>
              <a:ext uri="{FF2B5EF4-FFF2-40B4-BE49-F238E27FC236}">
                <a16:creationId xmlns:a16="http://schemas.microsoft.com/office/drawing/2014/main" id="{115E4213-CBCA-45FA-AB4D-4DB710B6C8CA}"/>
              </a:ext>
            </a:extLst>
          </p:cNvPr>
          <p:cNvSpPr/>
          <p:nvPr/>
        </p:nvSpPr>
        <p:spPr>
          <a:xfrm>
            <a:off x="4965405" y="106326"/>
            <a:ext cx="7070651" cy="6751674"/>
          </a:xfrm>
          <a:prstGeom prst="rect">
            <a:avLst/>
          </a:prstGeom>
        </p:spPr>
        <p:txBody>
          <a:bodyPr vert="horz" lIns="91440" tIns="45720" rIns="91440" bIns="45720" rtlCol="0" anchor="ctr">
            <a:normAutofit lnSpcReduction="10000"/>
          </a:bodyPr>
          <a:lstStyle/>
          <a:p>
            <a:pPr indent="-228600" defTabSz="914400">
              <a:lnSpc>
                <a:spcPct val="90000"/>
              </a:lnSpc>
              <a:spcAft>
                <a:spcPts val="600"/>
              </a:spcAft>
              <a:buFont typeface="Arial" panose="020B0604020202020204" pitchFamily="34" charset="0"/>
              <a:buChar char="•"/>
            </a:pPr>
            <a:r>
              <a:rPr lang="en-US" sz="2400" dirty="0">
                <a:solidFill>
                  <a:schemeClr val="tx2"/>
                </a:solidFill>
              </a:rPr>
              <a:t>1. </a:t>
            </a:r>
            <a:r>
              <a:rPr lang="en-US" sz="2400" dirty="0" err="1">
                <a:solidFill>
                  <a:schemeClr val="tx2"/>
                </a:solidFill>
              </a:rPr>
              <a:t>Transformador</a:t>
            </a:r>
            <a:r>
              <a:rPr lang="en-US" sz="2400" dirty="0">
                <a:solidFill>
                  <a:schemeClr val="tx2"/>
                </a:solidFill>
              </a:rPr>
              <a:t>: </a:t>
            </a:r>
            <a:r>
              <a:rPr lang="en-US" sz="2400" dirty="0" err="1">
                <a:solidFill>
                  <a:schemeClr val="tx2"/>
                </a:solidFill>
              </a:rPr>
              <a:t>Comprometido</a:t>
            </a:r>
            <a:r>
              <a:rPr lang="en-US" sz="2400" dirty="0">
                <a:solidFill>
                  <a:schemeClr val="tx2"/>
                </a:solidFill>
              </a:rPr>
              <a:t> con una </a:t>
            </a:r>
            <a:r>
              <a:rPr lang="en-US" sz="2400" dirty="0" err="1">
                <a:solidFill>
                  <a:schemeClr val="tx2"/>
                </a:solidFill>
              </a:rPr>
              <a:t>formación</a:t>
            </a:r>
            <a:r>
              <a:rPr lang="en-US" sz="2400" dirty="0">
                <a:solidFill>
                  <a:schemeClr val="tx2"/>
                </a:solidFill>
              </a:rPr>
              <a:t>  </a:t>
            </a:r>
            <a:r>
              <a:rPr lang="en-US" sz="2400" dirty="0" err="1">
                <a:solidFill>
                  <a:schemeClr val="tx2"/>
                </a:solidFill>
              </a:rPr>
              <a:t>transformadora</a:t>
            </a:r>
            <a:r>
              <a:rPr lang="en-US" sz="2400" dirty="0">
                <a:solidFill>
                  <a:schemeClr val="tx2"/>
                </a:solidFill>
              </a:rPr>
              <a:t> </a:t>
            </a:r>
            <a:r>
              <a:rPr lang="en-US" sz="2400" dirty="0" err="1">
                <a:solidFill>
                  <a:schemeClr val="tx2"/>
                </a:solidFill>
              </a:rPr>
              <a:t>en</a:t>
            </a:r>
            <a:r>
              <a:rPr lang="en-US" sz="2400" dirty="0">
                <a:solidFill>
                  <a:schemeClr val="tx2"/>
                </a:solidFill>
              </a:rPr>
              <a:t> la </a:t>
            </a:r>
            <a:r>
              <a:rPr lang="en-US" sz="2400" dirty="0" err="1">
                <a:solidFill>
                  <a:schemeClr val="tx2"/>
                </a:solidFill>
              </a:rPr>
              <a:t>vida</a:t>
            </a:r>
            <a:r>
              <a:rPr lang="en-US" sz="2400" dirty="0">
                <a:solidFill>
                  <a:schemeClr val="tx2"/>
                </a:solidFill>
              </a:rPr>
              <a:t> de sus </a:t>
            </a:r>
            <a:r>
              <a:rPr lang="en-US" sz="2400" dirty="0" err="1">
                <a:solidFill>
                  <a:schemeClr val="tx2"/>
                </a:solidFill>
              </a:rPr>
              <a:t>estudiantes</a:t>
            </a:r>
            <a:r>
              <a:rPr lang="en-US" sz="2400" dirty="0">
                <a:solidFill>
                  <a:schemeClr val="tx2"/>
                </a:solidFill>
              </a:rPr>
              <a:t> </a:t>
            </a:r>
            <a:r>
              <a:rPr lang="en-US" sz="2400" dirty="0" err="1">
                <a:solidFill>
                  <a:schemeClr val="tx2"/>
                </a:solidFill>
              </a:rPr>
              <a:t>orientándoles</a:t>
            </a:r>
            <a:r>
              <a:rPr lang="en-US" sz="2400" dirty="0">
                <a:solidFill>
                  <a:schemeClr val="tx2"/>
                </a:solidFill>
              </a:rPr>
              <a:t> </a:t>
            </a:r>
            <a:r>
              <a:rPr lang="en-US" sz="2400" dirty="0" err="1">
                <a:solidFill>
                  <a:schemeClr val="tx2"/>
                </a:solidFill>
              </a:rPr>
              <a:t>hacia</a:t>
            </a:r>
            <a:r>
              <a:rPr lang="en-US" sz="2400" dirty="0">
                <a:solidFill>
                  <a:schemeClr val="tx2"/>
                </a:solidFill>
              </a:rPr>
              <a:t> un </a:t>
            </a:r>
            <a:r>
              <a:rPr lang="en-US" sz="2400" dirty="0" err="1">
                <a:solidFill>
                  <a:schemeClr val="tx2"/>
                </a:solidFill>
              </a:rPr>
              <a:t>ministerio</a:t>
            </a:r>
            <a:r>
              <a:rPr lang="en-US" sz="2400" dirty="0">
                <a:solidFill>
                  <a:schemeClr val="tx2"/>
                </a:solidFill>
              </a:rPr>
              <a:t> </a:t>
            </a:r>
            <a:r>
              <a:rPr lang="en-US" sz="2400" dirty="0" err="1">
                <a:solidFill>
                  <a:schemeClr val="tx2"/>
                </a:solidFill>
              </a:rPr>
              <a:t>pertinente</a:t>
            </a:r>
            <a:r>
              <a:rPr lang="en-US" sz="2400" dirty="0">
                <a:solidFill>
                  <a:schemeClr val="tx2"/>
                </a:solidFill>
              </a:rPr>
              <a:t>, </a:t>
            </a:r>
            <a:r>
              <a:rPr lang="en-US" sz="2400" dirty="0" err="1">
                <a:solidFill>
                  <a:schemeClr val="tx2"/>
                </a:solidFill>
              </a:rPr>
              <a:t>contextualizado</a:t>
            </a:r>
            <a:r>
              <a:rPr lang="en-US" sz="2400" dirty="0">
                <a:solidFill>
                  <a:schemeClr val="tx2"/>
                </a:solidFill>
              </a:rPr>
              <a:t> y sensible a las </a:t>
            </a:r>
            <a:r>
              <a:rPr lang="en-US" sz="2400" dirty="0" err="1">
                <a:solidFill>
                  <a:schemeClr val="tx2"/>
                </a:solidFill>
              </a:rPr>
              <a:t>necesidades</a:t>
            </a:r>
            <a:r>
              <a:rPr lang="en-US" sz="2400" dirty="0">
                <a:solidFill>
                  <a:schemeClr val="tx2"/>
                </a:solidFill>
              </a:rPr>
              <a:t> de la </a:t>
            </a:r>
            <a:r>
              <a:rPr lang="en-US" sz="2400" dirty="0" err="1">
                <a:solidFill>
                  <a:schemeClr val="tx2"/>
                </a:solidFill>
              </a:rPr>
              <a:t>sociedad</a:t>
            </a:r>
            <a:r>
              <a:rPr lang="en-US" sz="2400" dirty="0">
                <a:solidFill>
                  <a:schemeClr val="tx2"/>
                </a:solidFill>
              </a:rPr>
              <a:t> y el </a:t>
            </a:r>
            <a:r>
              <a:rPr lang="en-US" sz="2400" dirty="0" err="1">
                <a:solidFill>
                  <a:schemeClr val="tx2"/>
                </a:solidFill>
              </a:rPr>
              <a:t>mundo</a:t>
            </a:r>
            <a:r>
              <a:rPr lang="en-US" sz="2400" dirty="0">
                <a:solidFill>
                  <a:schemeClr val="tx2"/>
                </a:solidFill>
              </a:rPr>
              <a:t>.</a:t>
            </a:r>
          </a:p>
          <a:p>
            <a:pPr indent="-228600" defTabSz="914400">
              <a:lnSpc>
                <a:spcPct val="90000"/>
              </a:lnSpc>
              <a:spcAft>
                <a:spcPts val="600"/>
              </a:spcAft>
              <a:buFont typeface="Arial" panose="020B0604020202020204" pitchFamily="34" charset="0"/>
              <a:buChar char="•"/>
            </a:pPr>
            <a:endParaRPr lang="en-US" sz="2400" b="0" i="0" dirty="0">
              <a:solidFill>
                <a:schemeClr val="tx2"/>
              </a:solidFill>
              <a:effectLst/>
            </a:endParaRPr>
          </a:p>
          <a:p>
            <a:pPr indent="-228600" defTabSz="914400">
              <a:lnSpc>
                <a:spcPct val="90000"/>
              </a:lnSpc>
              <a:spcAft>
                <a:spcPts val="600"/>
              </a:spcAft>
              <a:buFont typeface="Arial" panose="020B0604020202020204" pitchFamily="34" charset="0"/>
              <a:buChar char="•"/>
            </a:pPr>
            <a:r>
              <a:rPr lang="en-US" sz="2400" dirty="0">
                <a:solidFill>
                  <a:schemeClr val="tx2"/>
                </a:solidFill>
              </a:rPr>
              <a:t>2. Global: </a:t>
            </a:r>
            <a:r>
              <a:rPr lang="en-US" sz="2400" dirty="0" err="1">
                <a:solidFill>
                  <a:schemeClr val="tx2"/>
                </a:solidFill>
              </a:rPr>
              <a:t>Conocido</a:t>
            </a:r>
            <a:r>
              <a:rPr lang="en-US" sz="2400" dirty="0">
                <a:solidFill>
                  <a:schemeClr val="tx2"/>
                </a:solidFill>
              </a:rPr>
              <a:t> por </a:t>
            </a:r>
            <a:r>
              <a:rPr lang="en-US" sz="2400" dirty="0" err="1">
                <a:solidFill>
                  <a:schemeClr val="tx2"/>
                </a:solidFill>
              </a:rPr>
              <a:t>su</a:t>
            </a:r>
            <a:r>
              <a:rPr lang="en-US" sz="2400" dirty="0">
                <a:solidFill>
                  <a:schemeClr val="tx2"/>
                </a:solidFill>
              </a:rPr>
              <a:t> </a:t>
            </a:r>
            <a:r>
              <a:rPr lang="en-US" sz="2400" i="1" dirty="0" err="1">
                <a:solidFill>
                  <a:schemeClr val="tx2"/>
                </a:solidFill>
              </a:rPr>
              <a:t>impacto</a:t>
            </a:r>
            <a:r>
              <a:rPr lang="en-US" sz="2400" dirty="0">
                <a:solidFill>
                  <a:schemeClr val="tx2"/>
                </a:solidFill>
              </a:rPr>
              <a:t> local, regional y </a:t>
            </a:r>
            <a:r>
              <a:rPr lang="en-US" sz="2400" dirty="0" err="1">
                <a:solidFill>
                  <a:schemeClr val="tx2"/>
                </a:solidFill>
              </a:rPr>
              <a:t>mundial</a:t>
            </a:r>
            <a:endParaRPr lang="en-US" sz="2400" dirty="0">
              <a:solidFill>
                <a:schemeClr val="tx2"/>
              </a:solidFill>
            </a:endParaRPr>
          </a:p>
          <a:p>
            <a:pPr indent="-228600" defTabSz="914400">
              <a:lnSpc>
                <a:spcPct val="90000"/>
              </a:lnSpc>
              <a:spcAft>
                <a:spcPts val="600"/>
              </a:spcAft>
              <a:buFont typeface="Arial" panose="020B0604020202020204" pitchFamily="34" charset="0"/>
              <a:buChar char="•"/>
            </a:pPr>
            <a:endParaRPr lang="en-US" sz="2400" b="0" i="0" dirty="0">
              <a:solidFill>
                <a:schemeClr val="tx2"/>
              </a:solidFill>
              <a:effectLst/>
            </a:endParaRPr>
          </a:p>
          <a:p>
            <a:pPr indent="-228600" defTabSz="914400">
              <a:lnSpc>
                <a:spcPct val="90000"/>
              </a:lnSpc>
              <a:spcAft>
                <a:spcPts val="600"/>
              </a:spcAft>
              <a:buFont typeface="Arial" panose="020B0604020202020204" pitchFamily="34" charset="0"/>
              <a:buChar char="•"/>
            </a:pPr>
            <a:r>
              <a:rPr lang="en-US" sz="2400" dirty="0">
                <a:solidFill>
                  <a:schemeClr val="tx2"/>
                </a:solidFill>
              </a:rPr>
              <a:t>3. </a:t>
            </a:r>
            <a:r>
              <a:rPr lang="en-US" sz="2400" dirty="0" err="1">
                <a:solidFill>
                  <a:schemeClr val="tx2"/>
                </a:solidFill>
              </a:rPr>
              <a:t>Cercano</a:t>
            </a:r>
            <a:r>
              <a:rPr lang="en-US" sz="2400" dirty="0">
                <a:solidFill>
                  <a:schemeClr val="tx2"/>
                </a:solidFill>
              </a:rPr>
              <a:t>: </a:t>
            </a:r>
            <a:r>
              <a:rPr lang="en-US" sz="2400" dirty="0" err="1">
                <a:solidFill>
                  <a:schemeClr val="tx2"/>
                </a:solidFill>
              </a:rPr>
              <a:t>Identificado</a:t>
            </a:r>
            <a:r>
              <a:rPr lang="en-US" sz="2400" dirty="0">
                <a:solidFill>
                  <a:schemeClr val="tx2"/>
                </a:solidFill>
              </a:rPr>
              <a:t> y </a:t>
            </a:r>
            <a:r>
              <a:rPr lang="en-US" sz="2400" dirty="0" err="1">
                <a:solidFill>
                  <a:schemeClr val="tx2"/>
                </a:solidFill>
              </a:rPr>
              <a:t>comprometido</a:t>
            </a:r>
            <a:r>
              <a:rPr lang="en-US" sz="2400" dirty="0">
                <a:solidFill>
                  <a:schemeClr val="tx2"/>
                </a:solidFill>
              </a:rPr>
              <a:t> con la </a:t>
            </a:r>
            <a:r>
              <a:rPr lang="en-US" sz="2400" dirty="0" err="1">
                <a:solidFill>
                  <a:schemeClr val="tx2"/>
                </a:solidFill>
              </a:rPr>
              <a:t>Iglesia</a:t>
            </a:r>
            <a:r>
              <a:rPr lang="en-US" sz="2400" dirty="0">
                <a:solidFill>
                  <a:schemeClr val="tx2"/>
                </a:solidFill>
              </a:rPr>
              <a:t> </a:t>
            </a:r>
            <a:r>
              <a:rPr lang="en-US" sz="2400" dirty="0" err="1">
                <a:solidFill>
                  <a:schemeClr val="tx2"/>
                </a:solidFill>
              </a:rPr>
              <a:t>Evangélica</a:t>
            </a:r>
            <a:r>
              <a:rPr lang="en-US" sz="2400" dirty="0">
                <a:solidFill>
                  <a:schemeClr val="tx2"/>
                </a:solidFill>
              </a:rPr>
              <a:t> e </a:t>
            </a:r>
            <a:r>
              <a:rPr lang="en-US" sz="2400" i="1" dirty="0" err="1">
                <a:solidFill>
                  <a:schemeClr val="tx2"/>
                </a:solidFill>
              </a:rPr>
              <a:t>involucrado</a:t>
            </a:r>
            <a:r>
              <a:rPr lang="en-US" sz="2400" dirty="0">
                <a:solidFill>
                  <a:schemeClr val="tx2"/>
                </a:solidFill>
              </a:rPr>
              <a:t> con la </a:t>
            </a:r>
            <a:r>
              <a:rPr lang="en-US" sz="2400" i="1" dirty="0" err="1">
                <a:solidFill>
                  <a:schemeClr val="tx2"/>
                </a:solidFill>
              </a:rPr>
              <a:t>comunidad</a:t>
            </a:r>
            <a:r>
              <a:rPr lang="en-US" sz="2400" dirty="0">
                <a:solidFill>
                  <a:schemeClr val="tx2"/>
                </a:solidFill>
              </a:rPr>
              <a:t> </a:t>
            </a:r>
            <a:r>
              <a:rPr lang="en-US" sz="2400" dirty="0" err="1">
                <a:solidFill>
                  <a:schemeClr val="tx2"/>
                </a:solidFill>
              </a:rPr>
              <a:t>en</a:t>
            </a:r>
            <a:r>
              <a:rPr lang="en-US" sz="2400" dirty="0">
                <a:solidFill>
                  <a:schemeClr val="tx2"/>
                </a:solidFill>
              </a:rPr>
              <a:t> general.</a:t>
            </a:r>
          </a:p>
          <a:p>
            <a:pPr indent="-228600" defTabSz="914400">
              <a:lnSpc>
                <a:spcPct val="90000"/>
              </a:lnSpc>
              <a:spcAft>
                <a:spcPts val="600"/>
              </a:spcAft>
              <a:buFont typeface="Arial" panose="020B0604020202020204" pitchFamily="34" charset="0"/>
              <a:buChar char="•"/>
            </a:pPr>
            <a:endParaRPr lang="en-US" sz="2400" dirty="0">
              <a:solidFill>
                <a:schemeClr val="tx2"/>
              </a:solidFill>
            </a:endParaRPr>
          </a:p>
          <a:p>
            <a:pPr indent="-228600" defTabSz="914400">
              <a:lnSpc>
                <a:spcPct val="90000"/>
              </a:lnSpc>
              <a:spcAft>
                <a:spcPts val="600"/>
              </a:spcAft>
              <a:buFont typeface="Arial" panose="020B0604020202020204" pitchFamily="34" charset="0"/>
              <a:buChar char="•"/>
            </a:pPr>
            <a:r>
              <a:rPr lang="en-US" sz="2400" dirty="0">
                <a:solidFill>
                  <a:schemeClr val="tx2"/>
                </a:solidFill>
              </a:rPr>
              <a:t>4. </a:t>
            </a:r>
            <a:r>
              <a:rPr lang="en-US" sz="2400" dirty="0" err="1">
                <a:solidFill>
                  <a:schemeClr val="tx2"/>
                </a:solidFill>
              </a:rPr>
              <a:t>Accesible</a:t>
            </a:r>
            <a:r>
              <a:rPr lang="en-US" sz="2400" dirty="0">
                <a:solidFill>
                  <a:schemeClr val="tx2"/>
                </a:solidFill>
              </a:rPr>
              <a:t>: Al </a:t>
            </a:r>
            <a:r>
              <a:rPr lang="en-US" sz="2400" dirty="0" err="1">
                <a:solidFill>
                  <a:schemeClr val="tx2"/>
                </a:solidFill>
              </a:rPr>
              <a:t>alcance</a:t>
            </a:r>
            <a:r>
              <a:rPr lang="en-US" sz="2400" dirty="0">
                <a:solidFill>
                  <a:schemeClr val="tx2"/>
                </a:solidFill>
              </a:rPr>
              <a:t> de </a:t>
            </a:r>
            <a:r>
              <a:rPr lang="en-US" sz="2400" dirty="0" err="1">
                <a:solidFill>
                  <a:schemeClr val="tx2"/>
                </a:solidFill>
              </a:rPr>
              <a:t>quienes</a:t>
            </a:r>
            <a:r>
              <a:rPr lang="en-US" sz="2400" dirty="0">
                <a:solidFill>
                  <a:schemeClr val="tx2"/>
                </a:solidFill>
              </a:rPr>
              <a:t> </a:t>
            </a:r>
            <a:r>
              <a:rPr lang="en-US" sz="2400" dirty="0" err="1">
                <a:solidFill>
                  <a:schemeClr val="tx2"/>
                </a:solidFill>
              </a:rPr>
              <a:t>han</a:t>
            </a:r>
            <a:r>
              <a:rPr lang="en-US" sz="2400" dirty="0">
                <a:solidFill>
                  <a:schemeClr val="tx2"/>
                </a:solidFill>
              </a:rPr>
              <a:t> </a:t>
            </a:r>
            <a:r>
              <a:rPr lang="en-US" sz="2400" dirty="0" err="1">
                <a:solidFill>
                  <a:schemeClr val="tx2"/>
                </a:solidFill>
              </a:rPr>
              <a:t>sido</a:t>
            </a:r>
            <a:r>
              <a:rPr lang="en-US" sz="2400" dirty="0">
                <a:solidFill>
                  <a:schemeClr val="tx2"/>
                </a:solidFill>
              </a:rPr>
              <a:t> </a:t>
            </a:r>
            <a:r>
              <a:rPr lang="en-US" sz="2400" dirty="0" err="1">
                <a:solidFill>
                  <a:schemeClr val="tx2"/>
                </a:solidFill>
              </a:rPr>
              <a:t>llamados</a:t>
            </a:r>
            <a:r>
              <a:rPr lang="en-US" sz="2400" dirty="0">
                <a:solidFill>
                  <a:schemeClr val="tx2"/>
                </a:solidFill>
              </a:rPr>
              <a:t> por Dios y </a:t>
            </a:r>
            <a:r>
              <a:rPr lang="en-US" sz="2400" dirty="0" err="1">
                <a:solidFill>
                  <a:schemeClr val="tx2"/>
                </a:solidFill>
              </a:rPr>
              <a:t>desean</a:t>
            </a:r>
            <a:r>
              <a:rPr lang="en-US" sz="2400" dirty="0">
                <a:solidFill>
                  <a:schemeClr val="tx2"/>
                </a:solidFill>
              </a:rPr>
              <a:t> </a:t>
            </a:r>
            <a:r>
              <a:rPr lang="en-US" sz="2400" dirty="0" err="1">
                <a:solidFill>
                  <a:schemeClr val="tx2"/>
                </a:solidFill>
              </a:rPr>
              <a:t>formarse</a:t>
            </a:r>
            <a:r>
              <a:rPr lang="en-US" sz="2400" dirty="0">
                <a:solidFill>
                  <a:schemeClr val="tx2"/>
                </a:solidFill>
              </a:rPr>
              <a:t> para </a:t>
            </a:r>
            <a:r>
              <a:rPr lang="en-US" sz="2400" dirty="0" err="1">
                <a:solidFill>
                  <a:schemeClr val="tx2"/>
                </a:solidFill>
              </a:rPr>
              <a:t>ejercer</a:t>
            </a:r>
            <a:r>
              <a:rPr lang="en-US" sz="2400" dirty="0">
                <a:solidFill>
                  <a:schemeClr val="tx2"/>
                </a:solidFill>
              </a:rPr>
              <a:t> el </a:t>
            </a:r>
            <a:r>
              <a:rPr lang="en-US" sz="2400" dirty="0" err="1">
                <a:solidFill>
                  <a:schemeClr val="tx2"/>
                </a:solidFill>
              </a:rPr>
              <a:t>ministerio</a:t>
            </a:r>
            <a:r>
              <a:rPr lang="en-US" sz="2400" dirty="0">
                <a:solidFill>
                  <a:schemeClr val="tx2"/>
                </a:solidFill>
              </a:rPr>
              <a:t> con </a:t>
            </a:r>
            <a:r>
              <a:rPr lang="en-US" sz="2400" dirty="0" err="1">
                <a:solidFill>
                  <a:schemeClr val="tx2"/>
                </a:solidFill>
              </a:rPr>
              <a:t>eficacia</a:t>
            </a:r>
            <a:r>
              <a:rPr lang="en-US" sz="2400" dirty="0">
                <a:solidFill>
                  <a:schemeClr val="tx2"/>
                </a:solidFill>
              </a:rPr>
              <a:t>.</a:t>
            </a:r>
          </a:p>
          <a:p>
            <a:pPr indent="-228600" defTabSz="914400">
              <a:lnSpc>
                <a:spcPct val="90000"/>
              </a:lnSpc>
              <a:spcAft>
                <a:spcPts val="600"/>
              </a:spcAft>
              <a:buFont typeface="Arial" panose="020B0604020202020204" pitchFamily="34" charset="0"/>
              <a:buChar char="•"/>
            </a:pPr>
            <a:endParaRPr lang="en-US" sz="2400" dirty="0">
              <a:solidFill>
                <a:schemeClr val="tx2"/>
              </a:solidFill>
            </a:endParaRPr>
          </a:p>
          <a:p>
            <a:pPr indent="-228600" defTabSz="914400">
              <a:lnSpc>
                <a:spcPct val="90000"/>
              </a:lnSpc>
              <a:spcAft>
                <a:spcPts val="600"/>
              </a:spcAft>
              <a:buFont typeface="Arial" panose="020B0604020202020204" pitchFamily="34" charset="0"/>
              <a:buChar char="•"/>
            </a:pPr>
            <a:r>
              <a:rPr lang="en-US" sz="2400" dirty="0">
                <a:solidFill>
                  <a:schemeClr val="tx2"/>
                </a:solidFill>
              </a:rPr>
              <a:t>5 </a:t>
            </a:r>
            <a:r>
              <a:rPr lang="en-US" sz="2400" dirty="0" err="1">
                <a:solidFill>
                  <a:schemeClr val="tx2"/>
                </a:solidFill>
              </a:rPr>
              <a:t>Vanguardista</a:t>
            </a:r>
            <a:r>
              <a:rPr lang="en-US" sz="2400" dirty="0">
                <a:solidFill>
                  <a:schemeClr val="tx2"/>
                </a:solidFill>
              </a:rPr>
              <a:t>:  </a:t>
            </a:r>
            <a:r>
              <a:rPr lang="en-US" sz="2400" dirty="0" err="1">
                <a:solidFill>
                  <a:schemeClr val="tx2"/>
                </a:solidFill>
              </a:rPr>
              <a:t>En</a:t>
            </a:r>
            <a:r>
              <a:rPr lang="en-US" sz="2400" dirty="0">
                <a:solidFill>
                  <a:schemeClr val="tx2"/>
                </a:solidFill>
              </a:rPr>
              <a:t> </a:t>
            </a:r>
            <a:r>
              <a:rPr lang="en-US" sz="2400" dirty="0" err="1">
                <a:solidFill>
                  <a:schemeClr val="tx2"/>
                </a:solidFill>
              </a:rPr>
              <a:t>constante</a:t>
            </a:r>
            <a:r>
              <a:rPr lang="en-US" sz="2400" dirty="0">
                <a:solidFill>
                  <a:schemeClr val="tx2"/>
                </a:solidFill>
              </a:rPr>
              <a:t> </a:t>
            </a:r>
            <a:r>
              <a:rPr lang="en-US" sz="2400" dirty="0" err="1">
                <a:solidFill>
                  <a:schemeClr val="tx2"/>
                </a:solidFill>
              </a:rPr>
              <a:t>innovación</a:t>
            </a:r>
            <a:r>
              <a:rPr lang="en-US" sz="2400" dirty="0">
                <a:solidFill>
                  <a:schemeClr val="tx2"/>
                </a:solidFill>
              </a:rPr>
              <a:t> para responder a los </a:t>
            </a:r>
            <a:r>
              <a:rPr lang="en-US" sz="2400" dirty="0" err="1">
                <a:solidFill>
                  <a:schemeClr val="tx2"/>
                </a:solidFill>
              </a:rPr>
              <a:t>desafíos</a:t>
            </a:r>
            <a:r>
              <a:rPr lang="en-US" sz="2400" dirty="0">
                <a:solidFill>
                  <a:schemeClr val="tx2"/>
                </a:solidFill>
              </a:rPr>
              <a:t> y </a:t>
            </a:r>
            <a:r>
              <a:rPr lang="en-US" sz="2400" dirty="0" err="1">
                <a:solidFill>
                  <a:schemeClr val="tx2"/>
                </a:solidFill>
              </a:rPr>
              <a:t>necesidades</a:t>
            </a:r>
            <a:r>
              <a:rPr lang="en-US" sz="2400" dirty="0">
                <a:solidFill>
                  <a:schemeClr val="tx2"/>
                </a:solidFill>
              </a:rPr>
              <a:t> que </a:t>
            </a:r>
            <a:r>
              <a:rPr lang="en-US" sz="2400" dirty="0" err="1">
                <a:solidFill>
                  <a:schemeClr val="tx2"/>
                </a:solidFill>
              </a:rPr>
              <a:t>plantea</a:t>
            </a:r>
            <a:r>
              <a:rPr lang="en-US" sz="2400" dirty="0">
                <a:solidFill>
                  <a:schemeClr val="tx2"/>
                </a:solidFill>
              </a:rPr>
              <a:t> el </a:t>
            </a:r>
            <a:r>
              <a:rPr lang="en-US" sz="2400" dirty="0" err="1">
                <a:solidFill>
                  <a:schemeClr val="tx2"/>
                </a:solidFill>
              </a:rPr>
              <a:t>escenario</a:t>
            </a:r>
            <a:r>
              <a:rPr lang="en-US" sz="2400" dirty="0">
                <a:solidFill>
                  <a:schemeClr val="tx2"/>
                </a:solidFill>
              </a:rPr>
              <a:t> </a:t>
            </a:r>
            <a:r>
              <a:rPr lang="en-US" sz="2400" dirty="0" err="1">
                <a:solidFill>
                  <a:schemeClr val="tx2"/>
                </a:solidFill>
              </a:rPr>
              <a:t>educativo</a:t>
            </a:r>
            <a:r>
              <a:rPr lang="en-US" sz="2400" dirty="0">
                <a:solidFill>
                  <a:schemeClr val="tx2"/>
                </a:solidFill>
              </a:rPr>
              <a:t> local, regional y </a:t>
            </a:r>
            <a:r>
              <a:rPr lang="en-US" sz="2400" dirty="0" err="1">
                <a:solidFill>
                  <a:schemeClr val="tx2"/>
                </a:solidFill>
              </a:rPr>
              <a:t>mundial</a:t>
            </a:r>
            <a:r>
              <a:rPr lang="en-US" sz="2400" dirty="0">
                <a:solidFill>
                  <a:schemeClr val="tx2"/>
                </a:solidFill>
              </a:rPr>
              <a:t>.</a:t>
            </a:r>
          </a:p>
        </p:txBody>
      </p:sp>
    </p:spTree>
    <p:extLst>
      <p:ext uri="{BB962C8B-B14F-4D97-AF65-F5344CB8AC3E}">
        <p14:creationId xmlns:p14="http://schemas.microsoft.com/office/powerpoint/2010/main" val="1917258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A8B84-68FD-431D-8F26-A89956469F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376" b="1394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Rectangle 1">
            <a:extLst>
              <a:ext uri="{FF2B5EF4-FFF2-40B4-BE49-F238E27FC236}">
                <a16:creationId xmlns:a16="http://schemas.microsoft.com/office/drawing/2014/main" id="{7CE44634-BA50-42AB-B955-D810F2E42CE1}"/>
              </a:ext>
            </a:extLst>
          </p:cNvPr>
          <p:cNvSpPr/>
          <p:nvPr/>
        </p:nvSpPr>
        <p:spPr>
          <a:xfrm>
            <a:off x="1935125" y="3934046"/>
            <a:ext cx="11709395" cy="3296083"/>
          </a:xfrm>
          <a:prstGeom prst="rect">
            <a:avLst/>
          </a:prstGeom>
        </p:spPr>
        <p:txBody>
          <a:bodyPr vert="horz" lIns="91440" tIns="45720" rIns="91440" bIns="45720" rtlCol="0" anchor="ctr">
            <a:normAutofit lnSpcReduction="10000"/>
          </a:bodyPr>
          <a:lstStyle/>
          <a:p>
            <a:pPr marL="220980" marR="0" defTabSz="914400">
              <a:lnSpc>
                <a:spcPct val="90000"/>
              </a:lnSpc>
              <a:spcBef>
                <a:spcPts val="0"/>
              </a:spcBef>
              <a:spcAft>
                <a:spcPts val="600"/>
              </a:spcAft>
            </a:pPr>
            <a:r>
              <a:rPr lang="en-US" sz="2800" cap="all" dirty="0"/>
              <a:t> 1 </a:t>
            </a:r>
            <a:r>
              <a:rPr lang="en-US" sz="2800" cap="all" dirty="0" err="1"/>
              <a:t>Pasión</a:t>
            </a:r>
            <a:r>
              <a:rPr lang="en-US" sz="2800" cap="all" dirty="0"/>
              <a:t> por Dios</a:t>
            </a:r>
          </a:p>
          <a:p>
            <a:pPr defTabSz="914400">
              <a:lnSpc>
                <a:spcPct val="90000"/>
              </a:lnSpc>
              <a:spcAft>
                <a:spcPts val="600"/>
              </a:spcAft>
            </a:pPr>
            <a:r>
              <a:rPr lang="en-US" sz="2800" cap="all" dirty="0"/>
              <a:t>    2 </a:t>
            </a:r>
            <a:r>
              <a:rPr lang="en-US" sz="2800" cap="all" dirty="0" err="1"/>
              <a:t>Etnias</a:t>
            </a:r>
            <a:r>
              <a:rPr lang="en-US" sz="2800" cap="all" dirty="0"/>
              <a:t> no </a:t>
            </a:r>
            <a:r>
              <a:rPr lang="en-US" sz="2800" cap="all" dirty="0" err="1"/>
              <a:t>alcanzadas</a:t>
            </a:r>
            <a:endParaRPr lang="en-US" sz="2800" cap="all" dirty="0"/>
          </a:p>
          <a:p>
            <a:pPr defTabSz="914400">
              <a:lnSpc>
                <a:spcPct val="90000"/>
              </a:lnSpc>
              <a:spcAft>
                <a:spcPts val="600"/>
              </a:spcAft>
            </a:pPr>
            <a:r>
              <a:rPr lang="en-US" sz="2800" cap="all" dirty="0"/>
              <a:t>    </a:t>
            </a:r>
            <a:r>
              <a:rPr lang="en-US" sz="2800" dirty="0"/>
              <a:t>3 MPI</a:t>
            </a:r>
          </a:p>
          <a:p>
            <a:pPr defTabSz="914400">
              <a:lnSpc>
                <a:spcPct val="90000"/>
              </a:lnSpc>
              <a:spcAft>
                <a:spcPts val="600"/>
              </a:spcAft>
            </a:pPr>
            <a:r>
              <a:rPr lang="en-US" sz="2800" dirty="0"/>
              <a:t>    4 LA IGLESIA LOCAL</a:t>
            </a:r>
          </a:p>
          <a:p>
            <a:pPr defTabSz="914400">
              <a:lnSpc>
                <a:spcPct val="90000"/>
              </a:lnSpc>
              <a:spcAft>
                <a:spcPts val="600"/>
              </a:spcAft>
            </a:pPr>
            <a:r>
              <a:rPr lang="es-PA" sz="2800" cap="all" dirty="0"/>
              <a:t>    5 </a:t>
            </a:r>
            <a:r>
              <a:rPr lang="es-MX" sz="2800" cap="all" dirty="0"/>
              <a:t>CENTRADO</a:t>
            </a:r>
            <a:r>
              <a:rPr lang="es-PA" sz="2800" cap="all" dirty="0"/>
              <a:t> EN Equipo</a:t>
            </a:r>
            <a:r>
              <a:rPr lang="es-MX" sz="2800" cap="all" dirty="0"/>
              <a:t>s </a:t>
            </a:r>
          </a:p>
          <a:p>
            <a:pPr defTabSz="914400">
              <a:lnSpc>
                <a:spcPct val="90000"/>
              </a:lnSpc>
              <a:spcAft>
                <a:spcPts val="600"/>
              </a:spcAft>
            </a:pPr>
            <a:r>
              <a:rPr lang="es-PA" sz="2800" cap="all" dirty="0"/>
              <a:t>    6 innovación y flexibilidad</a:t>
            </a:r>
          </a:p>
          <a:p>
            <a:pPr defTabSz="914400">
              <a:lnSpc>
                <a:spcPct val="90000"/>
              </a:lnSpc>
              <a:spcAft>
                <a:spcPts val="600"/>
              </a:spcAft>
            </a:pPr>
            <a:r>
              <a:rPr lang="es-PA" sz="2800" cap="all" dirty="0"/>
              <a:t>    7 Liderazgo </a:t>
            </a:r>
            <a:r>
              <a:rPr lang="es-MX" sz="2800" cap="all" dirty="0"/>
              <a:t>POR</a:t>
            </a:r>
            <a:r>
              <a:rPr lang="es-PA" sz="2800" cap="all" dirty="0"/>
              <a:t> SERVICIO </a:t>
            </a:r>
            <a:r>
              <a:rPr lang="es-PA" sz="2800" cap="all" dirty="0" err="1"/>
              <a:t>participativO</a:t>
            </a:r>
            <a:endParaRPr lang="en-US" sz="2800" dirty="0"/>
          </a:p>
          <a:p>
            <a:pPr defTabSz="914400">
              <a:lnSpc>
                <a:spcPct val="90000"/>
              </a:lnSpc>
              <a:spcAft>
                <a:spcPts val="600"/>
              </a:spcAft>
            </a:pPr>
            <a:endParaRPr lang="en-US" sz="1600" dirty="0"/>
          </a:p>
          <a:p>
            <a:pPr defTabSz="914400">
              <a:lnSpc>
                <a:spcPct val="90000"/>
              </a:lnSpc>
              <a:spcAft>
                <a:spcPts val="600"/>
              </a:spcAft>
            </a:pPr>
            <a:endParaRPr lang="en-US" sz="1600" dirty="0"/>
          </a:p>
          <a:p>
            <a:pPr defTabSz="914400">
              <a:lnSpc>
                <a:spcPct val="90000"/>
              </a:lnSpc>
              <a:spcAft>
                <a:spcPts val="600"/>
              </a:spcAft>
            </a:pPr>
            <a:endParaRPr lang="en-US" sz="1600" dirty="0"/>
          </a:p>
          <a:p>
            <a:pPr defTabSz="914400">
              <a:lnSpc>
                <a:spcPct val="90000"/>
              </a:lnSpc>
              <a:spcAft>
                <a:spcPts val="600"/>
              </a:spcAft>
            </a:pPr>
            <a:endParaRPr lang="en-US" sz="1400" dirty="0"/>
          </a:p>
        </p:txBody>
      </p:sp>
      <p:pic>
        <p:nvPicPr>
          <p:cNvPr id="14338" name="Picture 2" descr="Pioneers">
            <a:extLst>
              <a:ext uri="{FF2B5EF4-FFF2-40B4-BE49-F238E27FC236}">
                <a16:creationId xmlns:a16="http://schemas.microsoft.com/office/drawing/2014/main" id="{E7715D47-E621-4999-9743-AD997B459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3934046"/>
            <a:ext cx="5143500" cy="88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5992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8" name="TextBox 7">
            <a:extLst>
              <a:ext uri="{FF2B5EF4-FFF2-40B4-BE49-F238E27FC236}">
                <a16:creationId xmlns:a16="http://schemas.microsoft.com/office/drawing/2014/main" id="{8A49F9E6-EF44-4FCE-BAF2-E8FC697E1FB6}"/>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cxnSp>
        <p:nvCxnSpPr>
          <p:cNvPr id="9" name="Straight Arrow Connector 8">
            <a:extLst>
              <a:ext uri="{FF2B5EF4-FFF2-40B4-BE49-F238E27FC236}">
                <a16:creationId xmlns:a16="http://schemas.microsoft.com/office/drawing/2014/main" id="{4B218C40-9D15-4681-AB95-70FFB53930F3}"/>
              </a:ext>
            </a:extLst>
          </p:cNvPr>
          <p:cNvCxnSpPr>
            <a:cxnSpLocks/>
          </p:cNvCxnSpPr>
          <p:nvPr/>
        </p:nvCxnSpPr>
        <p:spPr>
          <a:xfrm flipH="1" flipV="1">
            <a:off x="3083442" y="4008474"/>
            <a:ext cx="85060" cy="87187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ED4DB94D-D745-43CC-859A-96791C15EEEF}"/>
              </a:ext>
            </a:extLst>
          </p:cNvPr>
          <p:cNvCxnSpPr>
            <a:cxnSpLocks/>
          </p:cNvCxnSpPr>
          <p:nvPr/>
        </p:nvCxnSpPr>
        <p:spPr>
          <a:xfrm flipH="1" flipV="1">
            <a:off x="2959796" y="2832408"/>
            <a:ext cx="85060" cy="87187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E43BF4DA-A7FF-4D74-A855-BE654E5BBDB6}"/>
              </a:ext>
            </a:extLst>
          </p:cNvPr>
          <p:cNvCxnSpPr>
            <a:cxnSpLocks/>
          </p:cNvCxnSpPr>
          <p:nvPr/>
        </p:nvCxnSpPr>
        <p:spPr>
          <a:xfrm flipH="1" flipV="1">
            <a:off x="2913321" y="1997739"/>
            <a:ext cx="42408" cy="51322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9557180B-3ABD-4C9A-82C7-8D26A0413EAB}"/>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cxnSp>
        <p:nvCxnSpPr>
          <p:cNvPr id="12" name="Straight Arrow Connector 11">
            <a:extLst>
              <a:ext uri="{FF2B5EF4-FFF2-40B4-BE49-F238E27FC236}">
                <a16:creationId xmlns:a16="http://schemas.microsoft.com/office/drawing/2014/main" id="{C82F655B-E32A-42A4-A308-1F655F3FAD02}"/>
              </a:ext>
            </a:extLst>
          </p:cNvPr>
          <p:cNvCxnSpPr>
            <a:cxnSpLocks/>
          </p:cNvCxnSpPr>
          <p:nvPr/>
        </p:nvCxnSpPr>
        <p:spPr>
          <a:xfrm flipH="1" flipV="1">
            <a:off x="2861482" y="1429859"/>
            <a:ext cx="33643" cy="31044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nvGrpSpPr>
          <p:cNvPr id="16" name="Group 15">
            <a:extLst>
              <a:ext uri="{FF2B5EF4-FFF2-40B4-BE49-F238E27FC236}">
                <a16:creationId xmlns:a16="http://schemas.microsoft.com/office/drawing/2014/main" id="{5590A007-0377-40E3-9C41-A7E83BF1739A}"/>
              </a:ext>
            </a:extLst>
          </p:cNvPr>
          <p:cNvGrpSpPr/>
          <p:nvPr/>
        </p:nvGrpSpPr>
        <p:grpSpPr>
          <a:xfrm>
            <a:off x="289711" y="2261920"/>
            <a:ext cx="1906218" cy="877702"/>
            <a:chOff x="289711" y="2261920"/>
            <a:chExt cx="1906218" cy="877702"/>
          </a:xfrm>
        </p:grpSpPr>
        <p:sp>
          <p:nvSpPr>
            <p:cNvPr id="21" name="TextBox 20">
              <a:extLst>
                <a:ext uri="{FF2B5EF4-FFF2-40B4-BE49-F238E27FC236}">
                  <a16:creationId xmlns:a16="http://schemas.microsoft.com/office/drawing/2014/main" id="{5F6F7861-BED8-4142-955D-0D4FE3F024FA}"/>
                </a:ext>
              </a:extLst>
            </p:cNvPr>
            <p:cNvSpPr txBox="1"/>
            <p:nvPr/>
          </p:nvSpPr>
          <p:spPr>
            <a:xfrm rot="20405749">
              <a:off x="581248" y="2493291"/>
              <a:ext cx="1474591" cy="646331"/>
            </a:xfrm>
            <a:prstGeom prst="rect">
              <a:avLst/>
            </a:prstGeom>
            <a:noFill/>
          </p:spPr>
          <p:txBody>
            <a:bodyPr wrap="square" rtlCol="0">
              <a:spAutoFit/>
            </a:bodyPr>
            <a:lstStyle/>
            <a:p>
              <a:r>
                <a:rPr lang="es-EC" dirty="0">
                  <a:solidFill>
                    <a:schemeClr val="accent4">
                      <a:lumMod val="50000"/>
                    </a:schemeClr>
                  </a:solidFill>
                  <a:latin typeface="Aharoni" panose="020B0604020202020204" pitchFamily="2" charset="-79"/>
                  <a:cs typeface="Aharoni" panose="020B0604020202020204" pitchFamily="2" charset="-79"/>
                </a:rPr>
                <a:t>IDENTIDAD</a:t>
              </a:r>
            </a:p>
            <a:p>
              <a:endParaRPr lang="en-US" dirty="0"/>
            </a:p>
          </p:txBody>
        </p:sp>
        <p:sp>
          <p:nvSpPr>
            <p:cNvPr id="22" name="Explosion: 8 Points 21">
              <a:extLst>
                <a:ext uri="{FF2B5EF4-FFF2-40B4-BE49-F238E27FC236}">
                  <a16:creationId xmlns:a16="http://schemas.microsoft.com/office/drawing/2014/main" id="{8C2583AA-7EB1-418A-BB15-B63424988740}"/>
                </a:ext>
              </a:extLst>
            </p:cNvPr>
            <p:cNvSpPr/>
            <p:nvPr/>
          </p:nvSpPr>
          <p:spPr>
            <a:xfrm rot="20653370">
              <a:off x="289711" y="2261920"/>
              <a:ext cx="1906218" cy="862555"/>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2912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Company &amp; Culture | Your Preferred IT Partner | STREAMS Solutions">
            <a:extLst>
              <a:ext uri="{FF2B5EF4-FFF2-40B4-BE49-F238E27FC236}">
                <a16:creationId xmlns:a16="http://schemas.microsoft.com/office/drawing/2014/main" id="{DB319A5A-F923-41A4-A401-5CDBA3A0B7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51" r="9990" b="-1"/>
          <a:stretch/>
        </p:blipFill>
        <p:spPr bwMode="auto">
          <a:xfrm>
            <a:off x="827088" y="1498600"/>
            <a:ext cx="5260975" cy="467677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12297" name="Group 12296">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8" y="4795537"/>
            <a:ext cx="5260975" cy="1410656"/>
            <a:chOff x="827088" y="4795537"/>
            <a:chExt cx="5260975" cy="1410656"/>
          </a:xfrm>
        </p:grpSpPr>
        <p:sp>
          <p:nvSpPr>
            <p:cNvPr id="12298" name="Freeform: Shape 12297">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299" name="Freeform: Shape 12298">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Rectangle 1">
            <a:extLst>
              <a:ext uri="{FF2B5EF4-FFF2-40B4-BE49-F238E27FC236}">
                <a16:creationId xmlns:a16="http://schemas.microsoft.com/office/drawing/2014/main" id="{99316980-F0CE-4CE5-9F4E-2E41CB2EFB1B}"/>
              </a:ext>
            </a:extLst>
          </p:cNvPr>
          <p:cNvSpPr/>
          <p:nvPr/>
        </p:nvSpPr>
        <p:spPr>
          <a:xfrm>
            <a:off x="6188149" y="382771"/>
            <a:ext cx="5837274" cy="6347637"/>
          </a:xfrm>
          <a:prstGeom prst="rect">
            <a:avLst/>
          </a:prstGeom>
        </p:spPr>
        <p:txBody>
          <a:bodyPr vert="horz" lIns="91440" tIns="45720" rIns="91440" bIns="45720" rtlCol="0">
            <a:normAutofit fontScale="92500" lnSpcReduction="10000"/>
          </a:bodyPr>
          <a:lstStyle/>
          <a:p>
            <a:pPr indent="-228600" defTabSz="914400">
              <a:lnSpc>
                <a:spcPct val="90000"/>
              </a:lnSpc>
              <a:spcAft>
                <a:spcPts val="600"/>
              </a:spcAft>
              <a:buFont typeface="Arial" panose="020B0604020202020204" pitchFamily="34" charset="0"/>
              <a:buChar char="•"/>
            </a:pPr>
            <a:r>
              <a:rPr lang="en-US" sz="2400" b="1" dirty="0" err="1">
                <a:solidFill>
                  <a:schemeClr val="bg1">
                    <a:alpha val="80000"/>
                  </a:schemeClr>
                </a:solidFill>
              </a:rPr>
              <a:t>Cultura</a:t>
            </a:r>
            <a:r>
              <a:rPr lang="en-US" sz="2400" b="1" dirty="0">
                <a:solidFill>
                  <a:schemeClr val="bg1">
                    <a:alpha val="80000"/>
                  </a:schemeClr>
                </a:solidFill>
              </a:rPr>
              <a:t> </a:t>
            </a:r>
            <a:r>
              <a:rPr lang="en-US" sz="2400" b="1" dirty="0" err="1">
                <a:solidFill>
                  <a:schemeClr val="bg1">
                    <a:alpha val="80000"/>
                  </a:schemeClr>
                </a:solidFill>
              </a:rPr>
              <a:t>preferida</a:t>
            </a:r>
            <a:r>
              <a:rPr lang="en-US" sz="2400" b="1" dirty="0">
                <a:solidFill>
                  <a:schemeClr val="bg1">
                    <a:alpha val="80000"/>
                  </a:schemeClr>
                </a:solidFill>
              </a:rPr>
              <a:t> </a:t>
            </a:r>
            <a:endParaRPr lang="en-US" sz="2400" dirty="0">
              <a:solidFill>
                <a:schemeClr val="bg1">
                  <a:alpha val="80000"/>
                </a:schemeClr>
              </a:solidFill>
            </a:endParaRPr>
          </a:p>
          <a:p>
            <a:pPr indent="-228600" defTabSz="914400">
              <a:lnSpc>
                <a:spcPct val="90000"/>
              </a:lnSpc>
              <a:spcAft>
                <a:spcPts val="600"/>
              </a:spcAft>
              <a:buFont typeface="Arial" panose="020B0604020202020204" pitchFamily="34" charset="0"/>
              <a:buChar char="•"/>
            </a:pPr>
            <a:r>
              <a:rPr lang="en-US" sz="2400" b="1" dirty="0" err="1">
                <a:solidFill>
                  <a:schemeClr val="bg1">
                    <a:alpha val="80000"/>
                  </a:schemeClr>
                </a:solidFill>
              </a:rPr>
              <a:t>ProMETA</a:t>
            </a:r>
            <a:r>
              <a:rPr lang="en-US" sz="2400" b="1" dirty="0">
                <a:solidFill>
                  <a:schemeClr val="bg1">
                    <a:alpha val="80000"/>
                  </a:schemeClr>
                </a:solidFill>
              </a:rPr>
              <a:t> </a:t>
            </a:r>
            <a:endParaRPr lang="en-US" sz="2400" dirty="0">
              <a:solidFill>
                <a:schemeClr val="bg1">
                  <a:alpha val="80000"/>
                </a:schemeClr>
              </a:solidFill>
            </a:endParaRPr>
          </a:p>
          <a:p>
            <a:pPr marL="342900" indent="-228600" defTabSz="914400">
              <a:lnSpc>
                <a:spcPct val="90000"/>
              </a:lnSpc>
              <a:spcAft>
                <a:spcPts val="600"/>
              </a:spcAft>
              <a:buFont typeface="Arial" panose="020B0604020202020204" pitchFamily="34" charset="0"/>
              <a:buChar char="•"/>
            </a:pPr>
            <a:r>
              <a:rPr lang="en-US" sz="2400" dirty="0" err="1">
                <a:solidFill>
                  <a:schemeClr val="bg1">
                    <a:alpha val="80000"/>
                  </a:schemeClr>
                </a:solidFill>
              </a:rPr>
              <a:t>D</a:t>
            </a:r>
            <a:r>
              <a:rPr lang="en-US" sz="2400" b="1" i="1" dirty="0" err="1">
                <a:solidFill>
                  <a:schemeClr val="bg1">
                    <a:alpha val="80000"/>
                  </a:schemeClr>
                </a:solidFill>
              </a:rPr>
              <a:t>epende</a:t>
            </a:r>
            <a:r>
              <a:rPr lang="en-US" sz="2400" b="1" i="1" dirty="0">
                <a:solidFill>
                  <a:schemeClr val="bg1">
                    <a:alpha val="80000"/>
                  </a:schemeClr>
                </a:solidFill>
              </a:rPr>
              <a:t> del </a:t>
            </a:r>
            <a:r>
              <a:rPr lang="en-US" sz="2400" b="1" i="1" dirty="0" err="1">
                <a:solidFill>
                  <a:schemeClr val="bg1">
                    <a:alpha val="80000"/>
                  </a:schemeClr>
                </a:solidFill>
              </a:rPr>
              <a:t>Espíritu</a:t>
            </a:r>
            <a:r>
              <a:rPr lang="en-US" sz="2400" b="1" i="1" dirty="0">
                <a:solidFill>
                  <a:schemeClr val="bg1">
                    <a:alpha val="80000"/>
                  </a:schemeClr>
                </a:solidFill>
              </a:rPr>
              <a:t> </a:t>
            </a:r>
            <a:r>
              <a:rPr lang="en-US" sz="2400" i="1" dirty="0">
                <a:solidFill>
                  <a:schemeClr val="bg1">
                    <a:alpha val="80000"/>
                  </a:schemeClr>
                </a:solidFill>
              </a:rPr>
              <a:t>para: </a:t>
            </a:r>
            <a:r>
              <a:rPr lang="en-US" sz="2400" i="1" dirty="0" err="1">
                <a:solidFill>
                  <a:schemeClr val="bg1">
                    <a:alpha val="80000"/>
                  </a:schemeClr>
                </a:solidFill>
              </a:rPr>
              <a:t>alineación</a:t>
            </a:r>
            <a:r>
              <a:rPr lang="en-US" sz="2400" i="1" dirty="0">
                <a:solidFill>
                  <a:schemeClr val="bg1">
                    <a:alpha val="80000"/>
                  </a:schemeClr>
                </a:solidFill>
              </a:rPr>
              <a:t> con </a:t>
            </a:r>
            <a:r>
              <a:rPr lang="en-US" sz="2400" i="1" dirty="0" err="1">
                <a:solidFill>
                  <a:schemeClr val="bg1">
                    <a:alpha val="80000"/>
                  </a:schemeClr>
                </a:solidFill>
              </a:rPr>
              <a:t>donde</a:t>
            </a:r>
            <a:r>
              <a:rPr lang="en-US" sz="2400" i="1" dirty="0">
                <a:solidFill>
                  <a:schemeClr val="bg1">
                    <a:alpha val="80000"/>
                  </a:schemeClr>
                </a:solidFill>
              </a:rPr>
              <a:t> Dios </a:t>
            </a:r>
            <a:r>
              <a:rPr lang="en-US" sz="2400" i="1" dirty="0" err="1">
                <a:solidFill>
                  <a:schemeClr val="bg1">
                    <a:alpha val="80000"/>
                  </a:schemeClr>
                </a:solidFill>
              </a:rPr>
              <a:t>está</a:t>
            </a:r>
            <a:r>
              <a:rPr lang="en-US" sz="2400" i="1" dirty="0">
                <a:solidFill>
                  <a:schemeClr val="bg1">
                    <a:alpha val="80000"/>
                  </a:schemeClr>
                </a:solidFill>
              </a:rPr>
              <a:t> </a:t>
            </a:r>
            <a:r>
              <a:rPr lang="en-US" sz="2400" i="1" dirty="0" err="1">
                <a:solidFill>
                  <a:schemeClr val="bg1">
                    <a:alpha val="80000"/>
                  </a:schemeClr>
                </a:solidFill>
              </a:rPr>
              <a:t>trabajando</a:t>
            </a:r>
            <a:r>
              <a:rPr lang="en-US" sz="2400" i="1" dirty="0">
                <a:solidFill>
                  <a:schemeClr val="bg1">
                    <a:alpha val="80000"/>
                  </a:schemeClr>
                </a:solidFill>
              </a:rPr>
              <a:t>; </a:t>
            </a:r>
            <a:r>
              <a:rPr lang="en-US" sz="2400" i="1" dirty="0" err="1">
                <a:solidFill>
                  <a:schemeClr val="bg1">
                    <a:alpha val="80000"/>
                  </a:schemeClr>
                </a:solidFill>
              </a:rPr>
              <a:t>poder</a:t>
            </a:r>
            <a:r>
              <a:rPr lang="en-US" sz="2400" i="1" dirty="0">
                <a:solidFill>
                  <a:schemeClr val="bg1">
                    <a:alpha val="80000"/>
                  </a:schemeClr>
                </a:solidFill>
              </a:rPr>
              <a:t> para </a:t>
            </a:r>
            <a:r>
              <a:rPr lang="en-US" sz="2400" i="1" dirty="0" err="1">
                <a:solidFill>
                  <a:schemeClr val="bg1">
                    <a:alpha val="80000"/>
                  </a:schemeClr>
                </a:solidFill>
              </a:rPr>
              <a:t>realizar</a:t>
            </a:r>
            <a:r>
              <a:rPr lang="en-US" sz="2400" i="1" dirty="0">
                <a:solidFill>
                  <a:schemeClr val="bg1">
                    <a:alpha val="80000"/>
                  </a:schemeClr>
                </a:solidFill>
              </a:rPr>
              <a:t> </a:t>
            </a:r>
            <a:r>
              <a:rPr lang="en-US" sz="2400" i="1" dirty="0" err="1">
                <a:solidFill>
                  <a:schemeClr val="bg1">
                    <a:alpha val="80000"/>
                  </a:schemeClr>
                </a:solidFill>
              </a:rPr>
              <a:t>tareas</a:t>
            </a:r>
            <a:r>
              <a:rPr lang="en-US" sz="2400" i="1" dirty="0">
                <a:solidFill>
                  <a:schemeClr val="bg1">
                    <a:alpha val="80000"/>
                  </a:schemeClr>
                </a:solidFill>
              </a:rPr>
              <a:t> del </a:t>
            </a:r>
            <a:r>
              <a:rPr lang="en-US" sz="2400" i="1" dirty="0" err="1">
                <a:solidFill>
                  <a:schemeClr val="bg1">
                    <a:alpha val="80000"/>
                  </a:schemeClr>
                </a:solidFill>
              </a:rPr>
              <a:t>reino</a:t>
            </a:r>
            <a:r>
              <a:rPr lang="en-US" sz="2400" i="1" dirty="0">
                <a:solidFill>
                  <a:schemeClr val="bg1">
                    <a:alpha val="80000"/>
                  </a:schemeClr>
                </a:solidFill>
              </a:rPr>
              <a:t> </a:t>
            </a:r>
            <a:r>
              <a:rPr lang="en-US" sz="2400" i="1" dirty="0" err="1">
                <a:solidFill>
                  <a:schemeClr val="bg1">
                    <a:alpha val="80000"/>
                  </a:schemeClr>
                </a:solidFill>
              </a:rPr>
              <a:t>más</a:t>
            </a:r>
            <a:r>
              <a:rPr lang="en-US" sz="2400" i="1" dirty="0">
                <a:solidFill>
                  <a:schemeClr val="bg1">
                    <a:alpha val="80000"/>
                  </a:schemeClr>
                </a:solidFill>
              </a:rPr>
              <a:t> </a:t>
            </a:r>
            <a:r>
              <a:rPr lang="en-US" sz="2400" i="1" dirty="0" err="1">
                <a:solidFill>
                  <a:schemeClr val="bg1">
                    <a:alpha val="80000"/>
                  </a:schemeClr>
                </a:solidFill>
              </a:rPr>
              <a:t>allá</a:t>
            </a:r>
            <a:r>
              <a:rPr lang="en-US" sz="2400" i="1" dirty="0">
                <a:solidFill>
                  <a:schemeClr val="bg1">
                    <a:alpha val="80000"/>
                  </a:schemeClr>
                </a:solidFill>
              </a:rPr>
              <a:t> de las </a:t>
            </a:r>
            <a:r>
              <a:rPr lang="en-US" sz="2400" i="1" dirty="0" err="1">
                <a:solidFill>
                  <a:schemeClr val="bg1">
                    <a:alpha val="80000"/>
                  </a:schemeClr>
                </a:solidFill>
              </a:rPr>
              <a:t>habilidades</a:t>
            </a:r>
            <a:r>
              <a:rPr lang="en-US" sz="2400" i="1" dirty="0">
                <a:solidFill>
                  <a:schemeClr val="bg1">
                    <a:alpha val="80000"/>
                  </a:schemeClr>
                </a:solidFill>
              </a:rPr>
              <a:t> naturales del </a:t>
            </a:r>
            <a:r>
              <a:rPr lang="en-US" sz="2400" i="1" dirty="0" err="1">
                <a:solidFill>
                  <a:schemeClr val="bg1">
                    <a:alpha val="80000"/>
                  </a:schemeClr>
                </a:solidFill>
              </a:rPr>
              <a:t>equipo</a:t>
            </a:r>
            <a:r>
              <a:rPr lang="en-US" sz="2400" i="1" dirty="0">
                <a:solidFill>
                  <a:schemeClr val="bg1">
                    <a:alpha val="80000"/>
                  </a:schemeClr>
                </a:solidFill>
              </a:rPr>
              <a:t> y </a:t>
            </a:r>
            <a:r>
              <a:rPr lang="en-US" sz="2400" i="1" dirty="0" err="1">
                <a:solidFill>
                  <a:schemeClr val="bg1">
                    <a:alpha val="80000"/>
                  </a:schemeClr>
                </a:solidFill>
              </a:rPr>
              <a:t>gracia</a:t>
            </a:r>
            <a:r>
              <a:rPr lang="en-US" sz="2400" i="1" dirty="0">
                <a:solidFill>
                  <a:schemeClr val="bg1">
                    <a:alpha val="80000"/>
                  </a:schemeClr>
                </a:solidFill>
              </a:rPr>
              <a:t> para </a:t>
            </a:r>
            <a:r>
              <a:rPr lang="en-US" sz="2400" i="1" dirty="0" err="1">
                <a:solidFill>
                  <a:schemeClr val="bg1">
                    <a:alpha val="80000"/>
                  </a:schemeClr>
                </a:solidFill>
              </a:rPr>
              <a:t>crecer</a:t>
            </a:r>
            <a:r>
              <a:rPr lang="en-US" sz="2400" i="1" dirty="0">
                <a:solidFill>
                  <a:schemeClr val="bg1">
                    <a:alpha val="80000"/>
                  </a:schemeClr>
                </a:solidFill>
              </a:rPr>
              <a:t> </a:t>
            </a:r>
            <a:r>
              <a:rPr lang="en-US" sz="2400" i="1" dirty="0" err="1">
                <a:solidFill>
                  <a:schemeClr val="bg1">
                    <a:alpha val="80000"/>
                  </a:schemeClr>
                </a:solidFill>
              </a:rPr>
              <a:t>juntos</a:t>
            </a:r>
            <a:r>
              <a:rPr lang="en-US" sz="2400" i="1" dirty="0">
                <a:solidFill>
                  <a:schemeClr val="bg1">
                    <a:alpha val="80000"/>
                  </a:schemeClr>
                </a:solidFill>
              </a:rPr>
              <a:t> </a:t>
            </a:r>
            <a:r>
              <a:rPr lang="en-US" sz="2400" i="1" dirty="0" err="1">
                <a:solidFill>
                  <a:schemeClr val="bg1">
                    <a:alpha val="80000"/>
                  </a:schemeClr>
                </a:solidFill>
              </a:rPr>
              <a:t>en</a:t>
            </a:r>
            <a:r>
              <a:rPr lang="en-US" sz="2400" i="1" dirty="0">
                <a:solidFill>
                  <a:schemeClr val="bg1">
                    <a:alpha val="80000"/>
                  </a:schemeClr>
                </a:solidFill>
              </a:rPr>
              <a:t> una mayor </a:t>
            </a:r>
            <a:r>
              <a:rPr lang="en-US" sz="2400" i="1" dirty="0" err="1">
                <a:solidFill>
                  <a:schemeClr val="bg1">
                    <a:alpha val="80000"/>
                  </a:schemeClr>
                </a:solidFill>
              </a:rPr>
              <a:t>semejanza</a:t>
            </a:r>
            <a:r>
              <a:rPr lang="en-US" sz="2400" i="1" dirty="0">
                <a:solidFill>
                  <a:schemeClr val="bg1">
                    <a:alpha val="80000"/>
                  </a:schemeClr>
                </a:solidFill>
              </a:rPr>
              <a:t> de Cristo</a:t>
            </a:r>
            <a:r>
              <a:rPr lang="en-US" sz="2400" dirty="0">
                <a:solidFill>
                  <a:schemeClr val="bg1">
                    <a:alpha val="80000"/>
                  </a:schemeClr>
                </a:solidFill>
              </a:rPr>
              <a:t>. </a:t>
            </a:r>
          </a:p>
          <a:p>
            <a:pPr indent="-228600" defTabSz="914400">
              <a:lnSpc>
                <a:spcPct val="90000"/>
              </a:lnSpc>
              <a:spcAft>
                <a:spcPts val="600"/>
              </a:spcAft>
              <a:buFont typeface="Arial" panose="020B0604020202020204" pitchFamily="34" charset="0"/>
              <a:buChar char="•"/>
            </a:pPr>
            <a:endParaRPr lang="en-US" sz="2400" dirty="0">
              <a:solidFill>
                <a:schemeClr val="bg1">
                  <a:alpha val="80000"/>
                </a:schemeClr>
              </a:solidFill>
            </a:endParaRPr>
          </a:p>
          <a:p>
            <a:pPr indent="-228600" defTabSz="914400">
              <a:lnSpc>
                <a:spcPct val="90000"/>
              </a:lnSpc>
              <a:spcAft>
                <a:spcPts val="600"/>
              </a:spcAft>
              <a:buFont typeface="Arial" panose="020B0604020202020204" pitchFamily="34" charset="0"/>
              <a:buChar char="•"/>
            </a:pPr>
            <a:r>
              <a:rPr lang="en-US" sz="2400" i="1" dirty="0">
                <a:solidFill>
                  <a:schemeClr val="bg1">
                    <a:alpha val="80000"/>
                  </a:schemeClr>
                </a:solidFill>
              </a:rPr>
              <a:t>2. </a:t>
            </a:r>
            <a:r>
              <a:rPr lang="en-US" sz="2400" i="1" dirty="0" err="1">
                <a:solidFill>
                  <a:schemeClr val="bg1">
                    <a:alpha val="80000"/>
                  </a:schemeClr>
                </a:solidFill>
              </a:rPr>
              <a:t>Cl</a:t>
            </a:r>
            <a:r>
              <a:rPr lang="en-US" sz="2400" b="1" i="1" dirty="0" err="1">
                <a:solidFill>
                  <a:schemeClr val="bg1">
                    <a:alpha val="80000"/>
                  </a:schemeClr>
                </a:solidFill>
              </a:rPr>
              <a:t>arifica</a:t>
            </a:r>
            <a:r>
              <a:rPr lang="en-US" sz="2400" b="1" i="1" dirty="0">
                <a:solidFill>
                  <a:schemeClr val="bg1">
                    <a:alpha val="80000"/>
                  </a:schemeClr>
                </a:solidFill>
              </a:rPr>
              <a:t> y </a:t>
            </a:r>
            <a:r>
              <a:rPr lang="en-US" sz="2400" b="1" i="1" dirty="0" err="1">
                <a:solidFill>
                  <a:schemeClr val="bg1">
                    <a:alpha val="80000"/>
                  </a:schemeClr>
                </a:solidFill>
              </a:rPr>
              <a:t>alinea</a:t>
            </a:r>
            <a:r>
              <a:rPr lang="en-US" sz="2400" b="1" i="1" dirty="0">
                <a:solidFill>
                  <a:schemeClr val="bg1">
                    <a:alpha val="80000"/>
                  </a:schemeClr>
                </a:solidFill>
              </a:rPr>
              <a:t> </a:t>
            </a:r>
            <a:r>
              <a:rPr lang="en-US" sz="2400" i="1" dirty="0">
                <a:solidFill>
                  <a:schemeClr val="bg1">
                    <a:alpha val="80000"/>
                  </a:schemeClr>
                </a:solidFill>
              </a:rPr>
              <a:t>a </a:t>
            </a:r>
            <a:r>
              <a:rPr lang="en-US" sz="2400" i="1" dirty="0" err="1">
                <a:solidFill>
                  <a:schemeClr val="bg1">
                    <a:alpha val="80000"/>
                  </a:schemeClr>
                </a:solidFill>
              </a:rPr>
              <a:t>cada</a:t>
            </a:r>
            <a:r>
              <a:rPr lang="en-US" sz="2400" i="1" dirty="0">
                <a:solidFill>
                  <a:schemeClr val="bg1">
                    <a:alpha val="80000"/>
                  </a:schemeClr>
                </a:solidFill>
              </a:rPr>
              <a:t> persona, </a:t>
            </a:r>
            <a:r>
              <a:rPr lang="en-US" sz="2400" i="1" dirty="0" err="1">
                <a:solidFill>
                  <a:schemeClr val="bg1">
                    <a:alpha val="80000"/>
                  </a:schemeClr>
                </a:solidFill>
              </a:rPr>
              <a:t>equipo</a:t>
            </a:r>
            <a:r>
              <a:rPr lang="en-US" sz="2400" i="1" dirty="0">
                <a:solidFill>
                  <a:schemeClr val="bg1">
                    <a:alpha val="80000"/>
                  </a:schemeClr>
                </a:solidFill>
              </a:rPr>
              <a:t> y </a:t>
            </a:r>
            <a:r>
              <a:rPr lang="en-US" sz="2400" i="1" dirty="0" err="1">
                <a:solidFill>
                  <a:schemeClr val="bg1">
                    <a:alpha val="80000"/>
                  </a:schemeClr>
                </a:solidFill>
              </a:rPr>
              <a:t>ministerio</a:t>
            </a:r>
            <a:r>
              <a:rPr lang="en-US" sz="2400" i="1" dirty="0">
                <a:solidFill>
                  <a:schemeClr val="bg1">
                    <a:alpha val="80000"/>
                  </a:schemeClr>
                </a:solidFill>
              </a:rPr>
              <a:t> con la </a:t>
            </a:r>
            <a:r>
              <a:rPr lang="en-US" sz="2400" i="1" dirty="0" err="1">
                <a:solidFill>
                  <a:schemeClr val="bg1">
                    <a:alpha val="80000"/>
                  </a:schemeClr>
                </a:solidFill>
              </a:rPr>
              <a:t>visión</a:t>
            </a:r>
            <a:r>
              <a:rPr lang="en-US" sz="2400" i="1" dirty="0">
                <a:solidFill>
                  <a:schemeClr val="bg1">
                    <a:alpha val="80000"/>
                  </a:schemeClr>
                </a:solidFill>
              </a:rPr>
              <a:t> global y los </a:t>
            </a:r>
            <a:r>
              <a:rPr lang="en-US" sz="2400" i="1" dirty="0" err="1">
                <a:solidFill>
                  <a:schemeClr val="bg1">
                    <a:alpha val="80000"/>
                  </a:schemeClr>
                </a:solidFill>
              </a:rPr>
              <a:t>objetivos</a:t>
            </a:r>
            <a:r>
              <a:rPr lang="en-US" sz="2400" i="1" dirty="0">
                <a:solidFill>
                  <a:schemeClr val="bg1">
                    <a:alpha val="80000"/>
                  </a:schemeClr>
                </a:solidFill>
              </a:rPr>
              <a:t> de la </a:t>
            </a:r>
            <a:r>
              <a:rPr lang="en-US" sz="2400" i="1" dirty="0" err="1">
                <a:solidFill>
                  <a:schemeClr val="bg1">
                    <a:alpha val="80000"/>
                  </a:schemeClr>
                </a:solidFill>
              </a:rPr>
              <a:t>organización</a:t>
            </a:r>
            <a:r>
              <a:rPr lang="en-US" sz="2400" i="1" dirty="0">
                <a:solidFill>
                  <a:schemeClr val="bg1">
                    <a:alpha val="80000"/>
                  </a:schemeClr>
                </a:solidFill>
              </a:rPr>
              <a:t>. </a:t>
            </a:r>
          </a:p>
          <a:p>
            <a:pPr indent="-228600" defTabSz="914400">
              <a:lnSpc>
                <a:spcPct val="90000"/>
              </a:lnSpc>
              <a:spcAft>
                <a:spcPts val="600"/>
              </a:spcAft>
              <a:buFont typeface="Arial" panose="020B0604020202020204" pitchFamily="34" charset="0"/>
              <a:buChar char="•"/>
            </a:pPr>
            <a:endParaRPr lang="en-US" sz="2400" dirty="0">
              <a:solidFill>
                <a:schemeClr val="bg1">
                  <a:alpha val="80000"/>
                </a:schemeClr>
              </a:solidFill>
            </a:endParaRPr>
          </a:p>
          <a:p>
            <a:pPr indent="-228600" defTabSz="914400">
              <a:lnSpc>
                <a:spcPct val="90000"/>
              </a:lnSpc>
              <a:spcAft>
                <a:spcPts val="600"/>
              </a:spcAft>
              <a:buFont typeface="Arial" panose="020B0604020202020204" pitchFamily="34" charset="0"/>
              <a:buChar char="•"/>
            </a:pPr>
            <a:r>
              <a:rPr lang="en-US" sz="2400" i="1" dirty="0">
                <a:solidFill>
                  <a:schemeClr val="bg1">
                    <a:alpha val="80000"/>
                  </a:schemeClr>
                </a:solidFill>
              </a:rPr>
              <a:t>3. </a:t>
            </a:r>
            <a:r>
              <a:rPr lang="en-US" sz="2400" b="1" i="1" dirty="0" err="1">
                <a:solidFill>
                  <a:schemeClr val="bg1">
                    <a:alpha val="80000"/>
                  </a:schemeClr>
                </a:solidFill>
              </a:rPr>
              <a:t>Empodera</a:t>
            </a:r>
            <a:r>
              <a:rPr lang="en-US" sz="2400" b="1" i="1" dirty="0">
                <a:solidFill>
                  <a:schemeClr val="bg1">
                    <a:alpha val="80000"/>
                  </a:schemeClr>
                </a:solidFill>
              </a:rPr>
              <a:t> a los </a:t>
            </a:r>
            <a:r>
              <a:rPr lang="en-US" sz="2400" b="1" i="1" dirty="0" err="1">
                <a:solidFill>
                  <a:schemeClr val="bg1">
                    <a:alpha val="80000"/>
                  </a:schemeClr>
                </a:solidFill>
              </a:rPr>
              <a:t>líderes</a:t>
            </a:r>
            <a:r>
              <a:rPr lang="en-US" sz="2400" b="1" i="1" dirty="0">
                <a:solidFill>
                  <a:schemeClr val="bg1">
                    <a:alpha val="80000"/>
                  </a:schemeClr>
                </a:solidFill>
              </a:rPr>
              <a:t> </a:t>
            </a:r>
            <a:r>
              <a:rPr lang="en-US" sz="2400" i="1" dirty="0" err="1">
                <a:solidFill>
                  <a:schemeClr val="bg1">
                    <a:alpha val="80000"/>
                  </a:schemeClr>
                </a:solidFill>
              </a:rPr>
              <a:t>actuales</a:t>
            </a:r>
            <a:r>
              <a:rPr lang="en-US" sz="2400" i="1" dirty="0">
                <a:solidFill>
                  <a:schemeClr val="bg1">
                    <a:alpha val="80000"/>
                  </a:schemeClr>
                </a:solidFill>
              </a:rPr>
              <a:t> para </a:t>
            </a:r>
            <a:r>
              <a:rPr lang="en-US" sz="2400" i="1" dirty="0" err="1">
                <a:solidFill>
                  <a:schemeClr val="bg1">
                    <a:alpha val="80000"/>
                  </a:schemeClr>
                </a:solidFill>
              </a:rPr>
              <a:t>maximizar</a:t>
            </a:r>
            <a:r>
              <a:rPr lang="en-US" sz="2400" i="1" dirty="0">
                <a:solidFill>
                  <a:schemeClr val="bg1">
                    <a:alpha val="80000"/>
                  </a:schemeClr>
                </a:solidFill>
              </a:rPr>
              <a:t> </a:t>
            </a:r>
            <a:r>
              <a:rPr lang="en-US" sz="2400" i="1" dirty="0" err="1">
                <a:solidFill>
                  <a:schemeClr val="bg1">
                    <a:alpha val="80000"/>
                  </a:schemeClr>
                </a:solidFill>
              </a:rPr>
              <a:t>su</a:t>
            </a:r>
            <a:r>
              <a:rPr lang="en-US" sz="2400" i="1" dirty="0">
                <a:solidFill>
                  <a:schemeClr val="bg1">
                    <a:alpha val="80000"/>
                  </a:schemeClr>
                </a:solidFill>
              </a:rPr>
              <a:t> </a:t>
            </a:r>
            <a:r>
              <a:rPr lang="en-US" sz="2400" i="1" dirty="0" err="1">
                <a:solidFill>
                  <a:schemeClr val="bg1">
                    <a:alpha val="80000"/>
                  </a:schemeClr>
                </a:solidFill>
              </a:rPr>
              <a:t>potencial</a:t>
            </a:r>
            <a:r>
              <a:rPr lang="en-US" sz="2400" i="1" dirty="0">
                <a:solidFill>
                  <a:schemeClr val="bg1">
                    <a:alpha val="80000"/>
                  </a:schemeClr>
                </a:solidFill>
              </a:rPr>
              <a:t> y </a:t>
            </a:r>
            <a:r>
              <a:rPr lang="en-US" sz="2400" i="1" dirty="0" err="1">
                <a:solidFill>
                  <a:schemeClr val="bg1">
                    <a:alpha val="80000"/>
                  </a:schemeClr>
                </a:solidFill>
              </a:rPr>
              <a:t>desarrollar</a:t>
            </a:r>
            <a:r>
              <a:rPr lang="en-US" sz="2400" i="1" dirty="0">
                <a:solidFill>
                  <a:schemeClr val="bg1">
                    <a:alpha val="80000"/>
                  </a:schemeClr>
                </a:solidFill>
              </a:rPr>
              <a:t> </a:t>
            </a:r>
            <a:r>
              <a:rPr lang="en-US" sz="2400" i="1" dirty="0" err="1">
                <a:solidFill>
                  <a:schemeClr val="bg1">
                    <a:alpha val="80000"/>
                  </a:schemeClr>
                </a:solidFill>
              </a:rPr>
              <a:t>continuamente</a:t>
            </a:r>
            <a:r>
              <a:rPr lang="en-US" sz="2400" i="1" dirty="0">
                <a:solidFill>
                  <a:schemeClr val="bg1">
                    <a:alpha val="80000"/>
                  </a:schemeClr>
                </a:solidFill>
              </a:rPr>
              <a:t> </a:t>
            </a:r>
            <a:r>
              <a:rPr lang="en-US" sz="2400" i="1" dirty="0" err="1">
                <a:solidFill>
                  <a:schemeClr val="bg1">
                    <a:alpha val="80000"/>
                  </a:schemeClr>
                </a:solidFill>
              </a:rPr>
              <a:t>nuevos</a:t>
            </a:r>
            <a:r>
              <a:rPr lang="en-US" sz="2400" i="1" dirty="0">
                <a:solidFill>
                  <a:schemeClr val="bg1">
                    <a:alpha val="80000"/>
                  </a:schemeClr>
                </a:solidFill>
              </a:rPr>
              <a:t> </a:t>
            </a:r>
            <a:r>
              <a:rPr lang="en-US" sz="2400" i="1" dirty="0" err="1">
                <a:solidFill>
                  <a:schemeClr val="bg1">
                    <a:alpha val="80000"/>
                  </a:schemeClr>
                </a:solidFill>
              </a:rPr>
              <a:t>líderes</a:t>
            </a:r>
            <a:r>
              <a:rPr lang="en-US" sz="2400" i="1" dirty="0">
                <a:solidFill>
                  <a:schemeClr val="bg1">
                    <a:alpha val="80000"/>
                  </a:schemeClr>
                </a:solidFill>
              </a:rPr>
              <a:t>. </a:t>
            </a:r>
          </a:p>
          <a:p>
            <a:pPr indent="-228600" defTabSz="914400">
              <a:lnSpc>
                <a:spcPct val="90000"/>
              </a:lnSpc>
              <a:spcAft>
                <a:spcPts val="600"/>
              </a:spcAft>
              <a:buFont typeface="Arial" panose="020B0604020202020204" pitchFamily="34" charset="0"/>
              <a:buChar char="•"/>
            </a:pPr>
            <a:endParaRPr lang="en-US" sz="2400" dirty="0">
              <a:solidFill>
                <a:schemeClr val="bg1">
                  <a:alpha val="80000"/>
                </a:schemeClr>
              </a:solidFill>
            </a:endParaRPr>
          </a:p>
          <a:p>
            <a:pPr indent="-228600" defTabSz="914400">
              <a:lnSpc>
                <a:spcPct val="90000"/>
              </a:lnSpc>
              <a:spcAft>
                <a:spcPts val="600"/>
              </a:spcAft>
              <a:buFont typeface="Arial" panose="020B0604020202020204" pitchFamily="34" charset="0"/>
              <a:buChar char="•"/>
            </a:pPr>
            <a:r>
              <a:rPr lang="en-US" sz="2400" i="1" dirty="0">
                <a:solidFill>
                  <a:schemeClr val="bg1">
                    <a:alpha val="80000"/>
                  </a:schemeClr>
                </a:solidFill>
              </a:rPr>
              <a:t>4. </a:t>
            </a:r>
            <a:r>
              <a:rPr lang="en-US" sz="2400" b="1" i="1" dirty="0" err="1">
                <a:solidFill>
                  <a:schemeClr val="bg1">
                    <a:alpha val="80000"/>
                  </a:schemeClr>
                </a:solidFill>
              </a:rPr>
              <a:t>Contempla</a:t>
            </a:r>
            <a:r>
              <a:rPr lang="en-US" sz="2400" b="1" i="1" dirty="0">
                <a:solidFill>
                  <a:schemeClr val="bg1">
                    <a:alpha val="80000"/>
                  </a:schemeClr>
                </a:solidFill>
              </a:rPr>
              <a:t> la </a:t>
            </a:r>
            <a:r>
              <a:rPr lang="en-US" sz="2400" b="1" i="1" dirty="0" err="1">
                <a:solidFill>
                  <a:schemeClr val="bg1">
                    <a:alpha val="80000"/>
                  </a:schemeClr>
                </a:solidFill>
              </a:rPr>
              <a:t>organización</a:t>
            </a:r>
            <a:r>
              <a:rPr lang="en-US" sz="2400" b="1" i="1" dirty="0">
                <a:solidFill>
                  <a:schemeClr val="bg1">
                    <a:alpha val="80000"/>
                  </a:schemeClr>
                </a:solidFill>
              </a:rPr>
              <a:t> de </a:t>
            </a:r>
            <a:r>
              <a:rPr lang="en-US" sz="2400" b="1" i="1" dirty="0" err="1">
                <a:solidFill>
                  <a:schemeClr val="bg1">
                    <a:alpha val="80000"/>
                  </a:schemeClr>
                </a:solidFill>
              </a:rPr>
              <a:t>manera</a:t>
            </a:r>
            <a:r>
              <a:rPr lang="en-US" sz="2400" b="1" i="1" dirty="0">
                <a:solidFill>
                  <a:schemeClr val="bg1">
                    <a:alpha val="80000"/>
                  </a:schemeClr>
                </a:solidFill>
              </a:rPr>
              <a:t> </a:t>
            </a:r>
            <a:r>
              <a:rPr lang="en-US" sz="2400" b="1" i="1" dirty="0" err="1">
                <a:solidFill>
                  <a:schemeClr val="bg1">
                    <a:alpha val="80000"/>
                  </a:schemeClr>
                </a:solidFill>
              </a:rPr>
              <a:t>sistémica</a:t>
            </a:r>
            <a:r>
              <a:rPr lang="en-US" sz="2400" b="1" i="1" dirty="0">
                <a:solidFill>
                  <a:schemeClr val="bg1">
                    <a:alpha val="80000"/>
                  </a:schemeClr>
                </a:solidFill>
              </a:rPr>
              <a:t> </a:t>
            </a:r>
            <a:r>
              <a:rPr lang="en-US" sz="2400" i="1" dirty="0">
                <a:solidFill>
                  <a:schemeClr val="bg1">
                    <a:alpha val="80000"/>
                  </a:schemeClr>
                </a:solidFill>
              </a:rPr>
              <a:t>y </a:t>
            </a:r>
            <a:r>
              <a:rPr lang="en-US" sz="2400" i="1" dirty="0" err="1">
                <a:solidFill>
                  <a:schemeClr val="bg1">
                    <a:alpha val="80000"/>
                  </a:schemeClr>
                </a:solidFill>
              </a:rPr>
              <a:t>mejora</a:t>
            </a:r>
            <a:r>
              <a:rPr lang="en-US" sz="2400" i="1" dirty="0">
                <a:solidFill>
                  <a:schemeClr val="bg1">
                    <a:alpha val="80000"/>
                  </a:schemeClr>
                </a:solidFill>
              </a:rPr>
              <a:t> </a:t>
            </a:r>
            <a:r>
              <a:rPr lang="en-US" sz="2400" i="1" dirty="0" err="1">
                <a:solidFill>
                  <a:schemeClr val="bg1">
                    <a:alpha val="80000"/>
                  </a:schemeClr>
                </a:solidFill>
              </a:rPr>
              <a:t>continuamente</a:t>
            </a:r>
            <a:r>
              <a:rPr lang="en-US" sz="2400" i="1" dirty="0">
                <a:solidFill>
                  <a:schemeClr val="bg1">
                    <a:alpha val="80000"/>
                  </a:schemeClr>
                </a:solidFill>
              </a:rPr>
              <a:t> sus </a:t>
            </a:r>
            <a:r>
              <a:rPr lang="en-US" sz="2400" i="1" dirty="0" err="1">
                <a:solidFill>
                  <a:schemeClr val="bg1">
                    <a:alpha val="80000"/>
                  </a:schemeClr>
                </a:solidFill>
              </a:rPr>
              <a:t>sistemas</a:t>
            </a:r>
            <a:r>
              <a:rPr lang="en-US" sz="2400" i="1" dirty="0">
                <a:solidFill>
                  <a:schemeClr val="bg1">
                    <a:alpha val="80000"/>
                  </a:schemeClr>
                </a:solidFill>
              </a:rPr>
              <a:t> para </a:t>
            </a:r>
            <a:r>
              <a:rPr lang="en-US" sz="2400" i="1" dirty="0" err="1">
                <a:solidFill>
                  <a:schemeClr val="bg1">
                    <a:alpha val="80000"/>
                  </a:schemeClr>
                </a:solidFill>
              </a:rPr>
              <a:t>lograr</a:t>
            </a:r>
            <a:r>
              <a:rPr lang="en-US" sz="2400" i="1" dirty="0">
                <a:solidFill>
                  <a:schemeClr val="bg1">
                    <a:alpha val="80000"/>
                  </a:schemeClr>
                </a:solidFill>
              </a:rPr>
              <a:t> una mayor </a:t>
            </a:r>
            <a:r>
              <a:rPr lang="en-US" sz="2400" i="1" dirty="0" err="1">
                <a:solidFill>
                  <a:schemeClr val="bg1">
                    <a:alpha val="80000"/>
                  </a:schemeClr>
                </a:solidFill>
              </a:rPr>
              <a:t>eficiencia</a:t>
            </a:r>
            <a:r>
              <a:rPr lang="en-US" sz="2400" i="1" dirty="0">
                <a:solidFill>
                  <a:schemeClr val="bg1">
                    <a:alpha val="80000"/>
                  </a:schemeClr>
                </a:solidFill>
              </a:rPr>
              <a:t> y </a:t>
            </a:r>
            <a:r>
              <a:rPr lang="en-US" sz="2400" i="1" dirty="0" err="1">
                <a:solidFill>
                  <a:schemeClr val="bg1">
                    <a:alpha val="80000"/>
                  </a:schemeClr>
                </a:solidFill>
              </a:rPr>
              <a:t>eficacia</a:t>
            </a:r>
            <a:r>
              <a:rPr lang="en-US" sz="2400" i="1" dirty="0">
                <a:solidFill>
                  <a:schemeClr val="bg1">
                    <a:alpha val="80000"/>
                  </a:schemeClr>
                </a:solidFill>
              </a:rPr>
              <a:t>. </a:t>
            </a:r>
            <a:endParaRPr lang="en-US" sz="2400" dirty="0">
              <a:solidFill>
                <a:schemeClr val="bg1">
                  <a:alpha val="80000"/>
                </a:schemeClr>
              </a:solidFill>
            </a:endParaRPr>
          </a:p>
          <a:p>
            <a:pPr indent="-228600" defTabSz="914400">
              <a:lnSpc>
                <a:spcPct val="90000"/>
              </a:lnSpc>
              <a:spcAft>
                <a:spcPts val="600"/>
              </a:spcAft>
              <a:buFont typeface="Arial" panose="020B0604020202020204" pitchFamily="34" charset="0"/>
              <a:buChar char="•"/>
            </a:pPr>
            <a:endParaRPr lang="en-US" sz="800" dirty="0">
              <a:solidFill>
                <a:schemeClr val="bg1">
                  <a:alpha val="80000"/>
                </a:schemeClr>
              </a:solidFill>
            </a:endParaRPr>
          </a:p>
          <a:p>
            <a:pPr indent="-228600" defTabSz="914400">
              <a:lnSpc>
                <a:spcPct val="90000"/>
              </a:lnSpc>
              <a:spcAft>
                <a:spcPts val="600"/>
              </a:spcAft>
              <a:buFont typeface="Arial" panose="020B0604020202020204" pitchFamily="34" charset="0"/>
              <a:buChar char="•"/>
            </a:pPr>
            <a:endParaRPr lang="en-US" sz="800" dirty="0">
              <a:solidFill>
                <a:schemeClr val="bg1">
                  <a:alpha val="80000"/>
                </a:schemeClr>
              </a:solidFill>
            </a:endParaRPr>
          </a:p>
          <a:p>
            <a:pPr marL="342900" indent="-228600" defTabSz="914400">
              <a:lnSpc>
                <a:spcPct val="90000"/>
              </a:lnSpc>
              <a:spcAft>
                <a:spcPts val="600"/>
              </a:spcAft>
              <a:buFont typeface="Arial" panose="020B0604020202020204" pitchFamily="34" charset="0"/>
              <a:buChar char="•"/>
            </a:pPr>
            <a:endParaRPr lang="en-US" sz="800" dirty="0">
              <a:solidFill>
                <a:schemeClr val="bg1">
                  <a:alpha val="80000"/>
                </a:schemeClr>
              </a:solidFill>
            </a:endParaRPr>
          </a:p>
        </p:txBody>
      </p:sp>
    </p:spTree>
    <p:extLst>
      <p:ext uri="{BB962C8B-B14F-4D97-AF65-F5344CB8AC3E}">
        <p14:creationId xmlns:p14="http://schemas.microsoft.com/office/powerpoint/2010/main" val="1007794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9" name="Rectangle 13318">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0" name="Rectangle 1332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Qué es la innovación tecnológica | Blog Becas Santander">
            <a:extLst>
              <a:ext uri="{FF2B5EF4-FFF2-40B4-BE49-F238E27FC236}">
                <a16:creationId xmlns:a16="http://schemas.microsoft.com/office/drawing/2014/main" id="{42BF4C88-8E82-48B2-9ABC-1750366093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70" r="20215"/>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952BD28-F3E4-47C1-A7AF-EC0472C1217A}"/>
              </a:ext>
            </a:extLst>
          </p:cNvPr>
          <p:cNvSpPr/>
          <p:nvPr/>
        </p:nvSpPr>
        <p:spPr>
          <a:xfrm>
            <a:off x="15028" y="85060"/>
            <a:ext cx="5365046" cy="6687880"/>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800" i="1" dirty="0"/>
              <a:t>5. </a:t>
            </a:r>
            <a:r>
              <a:rPr lang="en-US" sz="2800" b="1" i="1" dirty="0"/>
              <a:t>Opera </a:t>
            </a:r>
            <a:r>
              <a:rPr lang="en-US" sz="2800" b="1" i="1" dirty="0" err="1"/>
              <a:t>en</a:t>
            </a:r>
            <a:r>
              <a:rPr lang="en-US" sz="2800" b="1" i="1" dirty="0"/>
              <a:t> el </a:t>
            </a:r>
            <a:r>
              <a:rPr lang="en-US" sz="2800" b="1" i="1" dirty="0" err="1"/>
              <a:t>día</a:t>
            </a:r>
            <a:r>
              <a:rPr lang="en-US" sz="2800" b="1" i="1" dirty="0"/>
              <a:t>-a-</a:t>
            </a:r>
            <a:r>
              <a:rPr lang="en-US" sz="2800" b="1" i="1" dirty="0" err="1"/>
              <a:t>día</a:t>
            </a:r>
            <a:r>
              <a:rPr lang="en-US" sz="2800" b="1" i="1" dirty="0"/>
              <a:t> </a:t>
            </a:r>
            <a:r>
              <a:rPr lang="en-US" sz="2800" i="1" dirty="0"/>
              <a:t>con la </a:t>
            </a:r>
            <a:r>
              <a:rPr lang="en-US" sz="2800" i="1" dirty="0" err="1"/>
              <a:t>intención</a:t>
            </a:r>
            <a:r>
              <a:rPr lang="en-US" sz="2800" i="1" dirty="0"/>
              <a:t> de </a:t>
            </a:r>
            <a:r>
              <a:rPr lang="en-US" sz="2800" i="1" dirty="0" err="1"/>
              <a:t>producir</a:t>
            </a:r>
            <a:r>
              <a:rPr lang="en-US" sz="2800" i="1" dirty="0"/>
              <a:t> </a:t>
            </a:r>
            <a:r>
              <a:rPr lang="en-US" sz="2800" i="1" dirty="0" err="1"/>
              <a:t>resultados</a:t>
            </a:r>
            <a:r>
              <a:rPr lang="en-US" sz="2800" i="1" dirty="0"/>
              <a:t> que </a:t>
            </a:r>
            <a:r>
              <a:rPr lang="en-US" sz="2800" i="1" dirty="0" err="1"/>
              <a:t>honren</a:t>
            </a:r>
            <a:r>
              <a:rPr lang="en-US" sz="2800" i="1" dirty="0"/>
              <a:t> a Dios.</a:t>
            </a:r>
          </a:p>
          <a:p>
            <a:pPr indent="-228600" defTabSz="914400">
              <a:lnSpc>
                <a:spcPct val="90000"/>
              </a:lnSpc>
              <a:spcAft>
                <a:spcPts val="600"/>
              </a:spcAft>
              <a:buFont typeface="Arial" panose="020B0604020202020204" pitchFamily="34" charset="0"/>
              <a:buChar char="•"/>
            </a:pPr>
            <a:endParaRPr lang="en-US" sz="2800" i="1" dirty="0"/>
          </a:p>
          <a:p>
            <a:pPr indent="-228600" defTabSz="914400">
              <a:lnSpc>
                <a:spcPct val="90000"/>
              </a:lnSpc>
              <a:spcAft>
                <a:spcPts val="600"/>
              </a:spcAft>
              <a:buFont typeface="Arial" panose="020B0604020202020204" pitchFamily="34" charset="0"/>
              <a:buChar char="•"/>
            </a:pPr>
            <a:r>
              <a:rPr lang="en-US" sz="2800" i="1" dirty="0"/>
              <a:t> </a:t>
            </a:r>
            <a:endParaRPr lang="en-US" sz="2800" dirty="0"/>
          </a:p>
          <a:p>
            <a:pPr indent="-228600" defTabSz="914400">
              <a:lnSpc>
                <a:spcPct val="90000"/>
              </a:lnSpc>
              <a:spcAft>
                <a:spcPts val="600"/>
              </a:spcAft>
              <a:buFont typeface="Arial" panose="020B0604020202020204" pitchFamily="34" charset="0"/>
              <a:buChar char="•"/>
            </a:pPr>
            <a:r>
              <a:rPr lang="en-US" sz="2800" i="1" dirty="0"/>
              <a:t>6. </a:t>
            </a:r>
            <a:r>
              <a:rPr lang="en-US" sz="2800" b="1" i="1" dirty="0" err="1"/>
              <a:t>Fomenta</a:t>
            </a:r>
            <a:r>
              <a:rPr lang="en-US" sz="2800" b="1" i="1" dirty="0"/>
              <a:t> la </a:t>
            </a:r>
            <a:r>
              <a:rPr lang="en-US" sz="2800" b="1" i="1" dirty="0" err="1"/>
              <a:t>innovación</a:t>
            </a:r>
            <a:r>
              <a:rPr lang="en-US" sz="2800" b="1" i="1" dirty="0"/>
              <a:t> </a:t>
            </a:r>
            <a:r>
              <a:rPr lang="en-US" sz="2800" i="1" dirty="0"/>
              <a:t>y la </a:t>
            </a:r>
            <a:r>
              <a:rPr lang="en-US" sz="2800" i="1" dirty="0" err="1"/>
              <a:t>toma</a:t>
            </a:r>
            <a:r>
              <a:rPr lang="en-US" sz="2800" i="1" dirty="0"/>
              <a:t> de </a:t>
            </a:r>
            <a:r>
              <a:rPr lang="en-US" sz="2800" i="1" dirty="0" err="1"/>
              <a:t>riesgos</a:t>
            </a:r>
            <a:r>
              <a:rPr lang="en-US" sz="2800" i="1" dirty="0"/>
              <a:t> para </a:t>
            </a:r>
            <a:r>
              <a:rPr lang="en-US" sz="2800" i="1" dirty="0" err="1"/>
              <a:t>lograr</a:t>
            </a:r>
            <a:r>
              <a:rPr lang="en-US" sz="2800" i="1" dirty="0"/>
              <a:t> un mayor </a:t>
            </a:r>
            <a:r>
              <a:rPr lang="en-US" sz="2800" i="1" dirty="0" err="1"/>
              <a:t>potencial</a:t>
            </a:r>
            <a:r>
              <a:rPr lang="en-US" sz="2800" i="1" dirty="0"/>
              <a:t> y </a:t>
            </a:r>
            <a:r>
              <a:rPr lang="en-US" sz="2800" i="1" dirty="0" err="1"/>
              <a:t>mantener</a:t>
            </a:r>
            <a:r>
              <a:rPr lang="en-US" sz="2800" i="1" dirty="0"/>
              <a:t> una </a:t>
            </a:r>
            <a:r>
              <a:rPr lang="en-US" sz="2800" i="1" dirty="0" err="1"/>
              <a:t>vanguardia</a:t>
            </a:r>
            <a:r>
              <a:rPr lang="en-US" sz="2800" i="1" dirty="0"/>
              <a:t>. </a:t>
            </a:r>
            <a:endParaRPr lang="en-US" sz="2800" dirty="0"/>
          </a:p>
          <a:p>
            <a:pPr indent="-228600" defTabSz="914400">
              <a:lnSpc>
                <a:spcPct val="90000"/>
              </a:lnSpc>
              <a:spcAft>
                <a:spcPts val="600"/>
              </a:spcAft>
              <a:buFont typeface="Arial" panose="020B0604020202020204" pitchFamily="34" charset="0"/>
              <a:buChar char="•"/>
            </a:pPr>
            <a:endParaRPr lang="en-US" sz="2800" dirty="0"/>
          </a:p>
          <a:p>
            <a:pPr indent="-228600" defTabSz="914400">
              <a:lnSpc>
                <a:spcPct val="90000"/>
              </a:lnSpc>
              <a:spcAft>
                <a:spcPts val="600"/>
              </a:spcAft>
              <a:buFont typeface="Arial" panose="020B0604020202020204" pitchFamily="34" charset="0"/>
              <a:buChar char="•"/>
            </a:pPr>
            <a:endParaRPr lang="en-US" sz="2800" dirty="0"/>
          </a:p>
          <a:p>
            <a:pPr indent="-228600" defTabSz="914400">
              <a:lnSpc>
                <a:spcPct val="90000"/>
              </a:lnSpc>
              <a:spcAft>
                <a:spcPts val="600"/>
              </a:spcAft>
              <a:buFont typeface="Arial" panose="020B0604020202020204" pitchFamily="34" charset="0"/>
              <a:buChar char="•"/>
            </a:pPr>
            <a:r>
              <a:rPr lang="en-US" sz="2800" i="1" dirty="0"/>
              <a:t>7. </a:t>
            </a:r>
            <a:r>
              <a:rPr lang="en-US" sz="2800" b="1" i="1" dirty="0" err="1"/>
              <a:t>Promueve</a:t>
            </a:r>
            <a:r>
              <a:rPr lang="en-US" sz="2800" b="1" i="1" dirty="0"/>
              <a:t> un </a:t>
            </a:r>
            <a:r>
              <a:rPr lang="en-US" sz="2800" b="1" i="1" dirty="0" err="1"/>
              <a:t>robusto</a:t>
            </a:r>
            <a:r>
              <a:rPr lang="en-US" sz="2800" b="1" i="1" dirty="0"/>
              <a:t> </a:t>
            </a:r>
            <a:r>
              <a:rPr lang="en-US" sz="2800" b="1" i="1" dirty="0" err="1"/>
              <a:t>sistema</a:t>
            </a:r>
            <a:r>
              <a:rPr lang="en-US" sz="2800" b="1" i="1" dirty="0"/>
              <a:t> de </a:t>
            </a:r>
            <a:r>
              <a:rPr lang="en-US" sz="2800" b="1" i="1" dirty="0" err="1"/>
              <a:t>comunicación</a:t>
            </a:r>
            <a:r>
              <a:rPr lang="en-US" sz="2800" b="1" i="1" dirty="0"/>
              <a:t> virtual </a:t>
            </a:r>
            <a:r>
              <a:rPr lang="en-US" sz="2800" i="1" dirty="0" err="1"/>
              <a:t>intraorganizacional</a:t>
            </a:r>
            <a:r>
              <a:rPr lang="en-US" sz="2800" i="1" dirty="0"/>
              <a:t> y </a:t>
            </a:r>
            <a:r>
              <a:rPr lang="en-US" sz="2800" i="1" dirty="0" err="1"/>
              <a:t>trabajo</a:t>
            </a:r>
            <a:r>
              <a:rPr lang="en-US" sz="2800" i="1" dirty="0"/>
              <a:t> </a:t>
            </a:r>
            <a:r>
              <a:rPr lang="en-US" sz="2800" i="1" dirty="0" err="1"/>
              <a:t>en</a:t>
            </a:r>
            <a:r>
              <a:rPr lang="en-US" sz="2800" i="1" dirty="0"/>
              <a:t> </a:t>
            </a:r>
            <a:r>
              <a:rPr lang="en-US" sz="2800" i="1" dirty="0" err="1"/>
              <a:t>equipo</a:t>
            </a:r>
            <a:r>
              <a:rPr lang="en-US" sz="2800" i="1" dirty="0"/>
              <a:t> </a:t>
            </a:r>
            <a:r>
              <a:rPr lang="en-US" sz="2800" i="1" dirty="0" err="1"/>
              <a:t>internacionalmente</a:t>
            </a:r>
            <a:r>
              <a:rPr lang="en-US" sz="2800" i="1" dirty="0"/>
              <a:t>. </a:t>
            </a:r>
            <a:endParaRPr lang="en-US" sz="2800" dirty="0"/>
          </a:p>
          <a:p>
            <a:pPr indent="-228600" defTabSz="914400">
              <a:lnSpc>
                <a:spcPct val="90000"/>
              </a:lnSpc>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2949075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10" name="TextBox 9">
            <a:extLst>
              <a:ext uri="{FF2B5EF4-FFF2-40B4-BE49-F238E27FC236}">
                <a16:creationId xmlns:a16="http://schemas.microsoft.com/office/drawing/2014/main" id="{98F4A547-97A8-46BF-A2E4-AEE24247583B}"/>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Tree>
    <p:extLst>
      <p:ext uri="{BB962C8B-B14F-4D97-AF65-F5344CB8AC3E}">
        <p14:creationId xmlns:p14="http://schemas.microsoft.com/office/powerpoint/2010/main" val="21221573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B8D4B5-B6F6-4C4F-A02A-F6C74A24B316}"/>
              </a:ext>
            </a:extLst>
          </p:cNvPr>
          <p:cNvPicPr>
            <a:picLocks noChangeAspect="1"/>
          </p:cNvPicPr>
          <p:nvPr/>
        </p:nvPicPr>
        <p:blipFill rotWithShape="1">
          <a:blip r:embed="rId2">
            <a:extLst>
              <a:ext uri="{28A0092B-C50C-407E-A947-70E740481C1C}">
                <a14:useLocalDpi xmlns:a14="http://schemas.microsoft.com/office/drawing/2010/main" val="0"/>
              </a:ext>
            </a:extLst>
          </a:blip>
          <a:srcRect t="4834" b="602"/>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8E46CD3-3505-4FC2-9F4F-4793455856E7}"/>
              </a:ext>
            </a:extLst>
          </p:cNvPr>
          <p:cNvSpPr txBox="1"/>
          <p:nvPr/>
        </p:nvSpPr>
        <p:spPr>
          <a:xfrm>
            <a:off x="7325833" y="0"/>
            <a:ext cx="4866167" cy="6857990"/>
          </a:xfrm>
          <a:prstGeom prst="rect">
            <a:avLst/>
          </a:prstGeom>
        </p:spPr>
        <p:txBody>
          <a:bodyPr vert="horz" lIns="91440" tIns="45720" rIns="91440" bIns="45720" rtlCol="0">
            <a:normAutofit/>
          </a:bodyPr>
          <a:lstStyle/>
          <a:p>
            <a:pPr defTabSz="914400">
              <a:lnSpc>
                <a:spcPct val="90000"/>
              </a:lnSpc>
              <a:spcAft>
                <a:spcPts val="600"/>
              </a:spcAft>
            </a:pPr>
            <a:r>
              <a:rPr lang="en-US" sz="2000" dirty="0"/>
              <a:t>El </a:t>
            </a:r>
            <a:r>
              <a:rPr lang="en-US" sz="2000" dirty="0" err="1"/>
              <a:t>contexto</a:t>
            </a:r>
            <a:r>
              <a:rPr lang="en-US" sz="2000" dirty="0"/>
              <a:t> es el </a:t>
            </a:r>
            <a:r>
              <a:rPr lang="en-US" sz="2000" dirty="0" err="1"/>
              <a:t>trasfondo</a:t>
            </a:r>
            <a:r>
              <a:rPr lang="en-US" sz="2000" dirty="0"/>
              <a:t> </a:t>
            </a:r>
            <a:r>
              <a:rPr lang="en-US" sz="2000" dirty="0" err="1"/>
              <a:t>histórico</a:t>
            </a:r>
            <a:r>
              <a:rPr lang="en-US" sz="2000" dirty="0"/>
              <a:t>/cultural de </a:t>
            </a:r>
            <a:r>
              <a:rPr lang="en-US" sz="2000" dirty="0" err="1"/>
              <a:t>todos</a:t>
            </a:r>
            <a:r>
              <a:rPr lang="en-US" sz="2000" dirty="0"/>
              <a:t> los </a:t>
            </a:r>
            <a:r>
              <a:rPr lang="en-US" sz="2000" dirty="0" err="1"/>
              <a:t>componentes</a:t>
            </a:r>
            <a:r>
              <a:rPr lang="en-US" sz="2000" dirty="0"/>
              <a:t> de </a:t>
            </a:r>
            <a:r>
              <a:rPr lang="en-US" sz="2000" dirty="0" err="1"/>
              <a:t>tu</a:t>
            </a:r>
            <a:r>
              <a:rPr lang="en-US" sz="2000" dirty="0"/>
              <a:t> </a:t>
            </a:r>
            <a:r>
              <a:rPr lang="en-US" sz="2000" dirty="0" err="1"/>
              <a:t>escuela</a:t>
            </a:r>
            <a:r>
              <a:rPr lang="en-US" sz="2000" dirty="0"/>
              <a:t>.</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a:t>¿De </a:t>
            </a:r>
            <a:r>
              <a:rPr lang="en-US" sz="2000" dirty="0" err="1"/>
              <a:t>dónde</a:t>
            </a:r>
            <a:r>
              <a:rPr lang="en-US" sz="2000" dirty="0"/>
              <a:t> </a:t>
            </a:r>
            <a:r>
              <a:rPr lang="en-US" sz="2000" dirty="0" err="1"/>
              <a:t>salió</a:t>
            </a:r>
            <a:r>
              <a:rPr lang="en-US" sz="2000" dirty="0"/>
              <a:t> la </a:t>
            </a:r>
            <a:r>
              <a:rPr lang="en-US" sz="2000" dirty="0" err="1"/>
              <a:t>escuela</a:t>
            </a:r>
            <a:r>
              <a:rPr lang="en-US" sz="2000" dirty="0"/>
              <a:t>?</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a:t>¿</a:t>
            </a:r>
            <a:r>
              <a:rPr lang="en-US" sz="2000" dirty="0" err="1"/>
              <a:t>Cuál</a:t>
            </a:r>
            <a:r>
              <a:rPr lang="en-US" sz="2000" dirty="0"/>
              <a:t> es el </a:t>
            </a:r>
            <a:r>
              <a:rPr lang="en-US" sz="2000" dirty="0" err="1"/>
              <a:t>contexto</a:t>
            </a:r>
            <a:r>
              <a:rPr lang="en-US" sz="2000" dirty="0"/>
              <a:t> de los </a:t>
            </a:r>
            <a:r>
              <a:rPr lang="en-US" sz="2000" dirty="0" err="1"/>
              <a:t>estudiantes</a:t>
            </a:r>
            <a:r>
              <a:rPr lang="en-US" sz="2000" dirty="0"/>
              <a:t> hoy?</a:t>
            </a:r>
          </a:p>
          <a:p>
            <a:pPr defTabSz="914400">
              <a:lnSpc>
                <a:spcPct val="90000"/>
              </a:lnSpc>
              <a:spcAft>
                <a:spcPts val="600"/>
              </a:spcAft>
            </a:pPr>
            <a:r>
              <a:rPr lang="en-US" sz="2000" dirty="0" err="1"/>
              <a:t>Académico</a:t>
            </a:r>
            <a:endParaRPr lang="en-US" sz="2000" dirty="0"/>
          </a:p>
          <a:p>
            <a:pPr defTabSz="914400">
              <a:lnSpc>
                <a:spcPct val="90000"/>
              </a:lnSpc>
              <a:spcAft>
                <a:spcPts val="600"/>
              </a:spcAft>
            </a:pPr>
            <a:r>
              <a:rPr lang="en-US" sz="2000" dirty="0" err="1"/>
              <a:t>Económico</a:t>
            </a:r>
            <a:endParaRPr lang="en-US" sz="2000" dirty="0"/>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a:t>¿</a:t>
            </a:r>
            <a:r>
              <a:rPr lang="en-US" sz="2000" dirty="0" err="1"/>
              <a:t>Cuál</a:t>
            </a:r>
            <a:r>
              <a:rPr lang="en-US" sz="2000" dirty="0"/>
              <a:t> es el </a:t>
            </a:r>
            <a:r>
              <a:rPr lang="en-US" sz="2000" dirty="0" err="1"/>
              <a:t>contexto</a:t>
            </a:r>
            <a:r>
              <a:rPr lang="en-US" sz="2000" dirty="0"/>
              <a:t> de </a:t>
            </a:r>
            <a:r>
              <a:rPr lang="en-US" sz="2000" dirty="0" err="1"/>
              <a:t>su</a:t>
            </a:r>
            <a:r>
              <a:rPr lang="en-US" sz="2000" dirty="0"/>
              <a:t> </a:t>
            </a:r>
            <a:r>
              <a:rPr lang="en-US" sz="2000" dirty="0" err="1"/>
              <a:t>programa</a:t>
            </a:r>
            <a:r>
              <a:rPr lang="en-US" sz="2000" dirty="0"/>
              <a:t>?</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a:t>¿</a:t>
            </a:r>
            <a:r>
              <a:rPr lang="en-US" sz="2000" dirty="0" err="1"/>
              <a:t>Está</a:t>
            </a:r>
            <a:r>
              <a:rPr lang="en-US" sz="2000" dirty="0"/>
              <a:t> </a:t>
            </a:r>
            <a:r>
              <a:rPr lang="en-US" sz="2000" dirty="0" err="1"/>
              <a:t>alineado</a:t>
            </a:r>
            <a:r>
              <a:rPr lang="en-US" sz="2000" dirty="0"/>
              <a:t> con </a:t>
            </a:r>
            <a:r>
              <a:rPr lang="en-US" sz="2000" dirty="0" err="1"/>
              <a:t>su</a:t>
            </a:r>
            <a:r>
              <a:rPr lang="en-US" sz="2000" dirty="0"/>
              <a:t> </a:t>
            </a:r>
            <a:r>
              <a:rPr lang="en-US" sz="2000" dirty="0" err="1"/>
              <a:t>misión</a:t>
            </a:r>
            <a:r>
              <a:rPr lang="en-US" sz="2000" dirty="0"/>
              <a:t> y </a:t>
            </a:r>
            <a:r>
              <a:rPr lang="en-US" sz="2000" dirty="0" err="1"/>
              <a:t>visión</a:t>
            </a:r>
            <a:r>
              <a:rPr lang="en-US" sz="2000" dirty="0"/>
              <a:t>?</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err="1"/>
              <a:t>Empezar</a:t>
            </a:r>
            <a:r>
              <a:rPr lang="en-US" sz="2000" dirty="0"/>
              <a:t> a </a:t>
            </a:r>
            <a:r>
              <a:rPr lang="en-US" sz="2000" dirty="0" err="1"/>
              <a:t>pensar</a:t>
            </a:r>
            <a:r>
              <a:rPr lang="en-US" sz="2000" dirty="0"/>
              <a:t> </a:t>
            </a:r>
            <a:r>
              <a:rPr lang="en-US" sz="2000" dirty="0" err="1"/>
              <a:t>en</a:t>
            </a:r>
            <a:r>
              <a:rPr lang="en-US" sz="2000" dirty="0"/>
              <a:t> el </a:t>
            </a:r>
            <a:r>
              <a:rPr lang="en-US" sz="2000" dirty="0" err="1"/>
              <a:t>contexto</a:t>
            </a:r>
            <a:r>
              <a:rPr lang="en-US" sz="2000" dirty="0"/>
              <a:t> </a:t>
            </a:r>
            <a:r>
              <a:rPr lang="en-US" sz="2000" dirty="0" err="1"/>
              <a:t>internacional</a:t>
            </a:r>
            <a:r>
              <a:rPr lang="en-US" sz="2000" dirty="0"/>
              <a:t>.</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a:t>¿</a:t>
            </a:r>
            <a:r>
              <a:rPr lang="en-US" sz="2000" dirty="0" err="1"/>
              <a:t>Cuál</a:t>
            </a:r>
            <a:r>
              <a:rPr lang="en-US" sz="2000" dirty="0"/>
              <a:t> es el </a:t>
            </a:r>
            <a:r>
              <a:rPr lang="en-US" sz="2000" dirty="0" err="1"/>
              <a:t>contexto</a:t>
            </a:r>
            <a:r>
              <a:rPr lang="en-US" sz="2000" dirty="0"/>
              <a:t> de las </a:t>
            </a:r>
            <a:r>
              <a:rPr lang="en-US" sz="2000" dirty="0" err="1"/>
              <a:t>iglesias</a:t>
            </a:r>
            <a:r>
              <a:rPr lang="en-US" sz="2000" dirty="0"/>
              <a:t>?</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a:t>¿</a:t>
            </a:r>
            <a:r>
              <a:rPr lang="en-US" sz="2000" dirty="0" err="1"/>
              <a:t>Cuál</a:t>
            </a:r>
            <a:r>
              <a:rPr lang="en-US" sz="2000" dirty="0"/>
              <a:t> es el </a:t>
            </a:r>
            <a:r>
              <a:rPr lang="en-US" sz="2000" dirty="0" err="1"/>
              <a:t>contexto</a:t>
            </a:r>
            <a:r>
              <a:rPr lang="en-US" sz="2000" dirty="0"/>
              <a:t> de </a:t>
            </a:r>
            <a:r>
              <a:rPr lang="en-US" sz="2000" dirty="0" err="1"/>
              <a:t>su</a:t>
            </a:r>
            <a:r>
              <a:rPr lang="en-US" sz="2000" dirty="0"/>
              <a:t> </a:t>
            </a:r>
            <a:r>
              <a:rPr lang="en-US" sz="2000" dirty="0" err="1"/>
              <a:t>currículo</a:t>
            </a:r>
            <a:r>
              <a:rPr lang="en-US" sz="2000" dirty="0"/>
              <a:t>?</a:t>
            </a:r>
          </a:p>
          <a:p>
            <a:pPr indent="-228600" defTabSz="914400">
              <a:lnSpc>
                <a:spcPct val="90000"/>
              </a:lnSpc>
              <a:spcAft>
                <a:spcPts val="600"/>
              </a:spcAft>
              <a:buFont typeface="Arial" panose="020B0604020202020204" pitchFamily="34" charset="0"/>
              <a:buChar char="•"/>
            </a:pPr>
            <a:endParaRPr lang="en-US" sz="800" dirty="0"/>
          </a:p>
        </p:txBody>
      </p:sp>
    </p:spTree>
    <p:extLst>
      <p:ext uri="{BB962C8B-B14F-4D97-AF65-F5344CB8AC3E}">
        <p14:creationId xmlns:p14="http://schemas.microsoft.com/office/powerpoint/2010/main" val="10682664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11" name="TextBox 10">
            <a:extLst>
              <a:ext uri="{FF2B5EF4-FFF2-40B4-BE49-F238E27FC236}">
                <a16:creationId xmlns:a16="http://schemas.microsoft.com/office/drawing/2014/main" id="{4E6DA03F-F9DD-4868-BE33-9881BB7ABB95}"/>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
        <p:nvSpPr>
          <p:cNvPr id="13" name="TextBox 12">
            <a:extLst>
              <a:ext uri="{FF2B5EF4-FFF2-40B4-BE49-F238E27FC236}">
                <a16:creationId xmlns:a16="http://schemas.microsoft.com/office/drawing/2014/main" id="{89777538-090F-46CE-8EBA-CAF3FE8E35A4}"/>
              </a:ext>
            </a:extLst>
          </p:cNvPr>
          <p:cNvSpPr txBox="1"/>
          <p:nvPr/>
        </p:nvSpPr>
        <p:spPr>
          <a:xfrm rot="20826884">
            <a:off x="4412389" y="2875144"/>
            <a:ext cx="1849848" cy="954107"/>
          </a:xfrm>
          <a:prstGeom prst="rect">
            <a:avLst/>
          </a:prstGeom>
          <a:noFill/>
        </p:spPr>
        <p:txBody>
          <a:bodyPr wrap="square" rtlCol="0">
            <a:spAutoFit/>
          </a:bodyPr>
          <a:lstStyle/>
          <a:p>
            <a:r>
              <a:rPr lang="es-EC" sz="2800" b="1" dirty="0">
                <a:solidFill>
                  <a:srgbClr val="FF0000"/>
                </a:solidFill>
              </a:rPr>
              <a:t>Objetivos</a:t>
            </a:r>
          </a:p>
          <a:p>
            <a:r>
              <a:rPr lang="es-EC" sz="2800" b="1" dirty="0">
                <a:solidFill>
                  <a:srgbClr val="FF0000"/>
                </a:solidFill>
              </a:rPr>
              <a:t>educativos</a:t>
            </a:r>
            <a:endParaRPr lang="en-US" sz="2800" b="1" dirty="0">
              <a:solidFill>
                <a:srgbClr val="FF0000"/>
              </a:solidFill>
            </a:endParaRPr>
          </a:p>
        </p:txBody>
      </p:sp>
      <p:cxnSp>
        <p:nvCxnSpPr>
          <p:cNvPr id="14" name="Straight Arrow Connector 13">
            <a:extLst>
              <a:ext uri="{FF2B5EF4-FFF2-40B4-BE49-F238E27FC236}">
                <a16:creationId xmlns:a16="http://schemas.microsoft.com/office/drawing/2014/main" id="{3AAF349B-66CA-411B-A016-A59E1373AACC}"/>
              </a:ext>
            </a:extLst>
          </p:cNvPr>
          <p:cNvCxnSpPr>
            <a:cxnSpLocks/>
          </p:cNvCxnSpPr>
          <p:nvPr/>
        </p:nvCxnSpPr>
        <p:spPr>
          <a:xfrm flipH="1" flipV="1">
            <a:off x="5322425" y="3796687"/>
            <a:ext cx="85060" cy="87187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5116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p:cNvSpPr>
            <a:spLocks noGrp="1"/>
          </p:cNvSpPr>
          <p:nvPr>
            <p:ph type="title"/>
          </p:nvPr>
        </p:nvSpPr>
        <p:spPr>
          <a:xfrm>
            <a:off x="535020" y="685800"/>
            <a:ext cx="2780271" cy="5105400"/>
          </a:xfrm>
        </p:spPr>
        <p:txBody>
          <a:bodyPr>
            <a:normAutofit/>
          </a:bodyPr>
          <a:lstStyle/>
          <a:p>
            <a:r>
              <a:rPr lang="en-US" sz="2800" dirty="0" err="1">
                <a:solidFill>
                  <a:srgbClr val="FFFFFF"/>
                </a:solidFill>
                <a:latin typeface="+mn-lt"/>
              </a:rPr>
              <a:t>Problema</a:t>
            </a:r>
            <a:r>
              <a:rPr lang="en-US" sz="2800" dirty="0">
                <a:solidFill>
                  <a:srgbClr val="FFFFFF"/>
                </a:solidFill>
                <a:latin typeface="+mn-lt"/>
              </a:rPr>
              <a:t> </a:t>
            </a:r>
            <a:r>
              <a:rPr lang="en-US" sz="2800" dirty="0" err="1">
                <a:solidFill>
                  <a:srgbClr val="FFFFFF"/>
                </a:solidFill>
                <a:latin typeface="+mn-lt"/>
              </a:rPr>
              <a:t>encontrado</a:t>
            </a:r>
            <a:r>
              <a:rPr lang="en-US" sz="2800" dirty="0">
                <a:solidFill>
                  <a:srgbClr val="FFFFFF"/>
                </a:solidFill>
                <a:latin typeface="+mn-lt"/>
              </a:rPr>
              <a:t>: </a:t>
            </a:r>
            <a:br>
              <a:rPr lang="en-US" sz="2800" dirty="0">
                <a:solidFill>
                  <a:srgbClr val="FFFFFF"/>
                </a:solidFill>
                <a:latin typeface="+mn-lt"/>
              </a:rPr>
            </a:br>
            <a:br>
              <a:rPr lang="en-US" sz="2800" dirty="0">
                <a:solidFill>
                  <a:srgbClr val="FFFFFF"/>
                </a:solidFill>
                <a:latin typeface="+mn-lt"/>
              </a:rPr>
            </a:br>
            <a:r>
              <a:rPr lang="en-US" sz="2800" dirty="0">
                <a:solidFill>
                  <a:srgbClr val="FFFFFF"/>
                </a:solidFill>
                <a:latin typeface="+mn-lt"/>
              </a:rPr>
              <a:t>los </a:t>
            </a:r>
            <a:r>
              <a:rPr lang="en-US" sz="2800" dirty="0" err="1">
                <a:solidFill>
                  <a:srgbClr val="FFFFFF"/>
                </a:solidFill>
                <a:latin typeface="+mn-lt"/>
              </a:rPr>
              <a:t>estudiantes</a:t>
            </a:r>
            <a:r>
              <a:rPr lang="en-US" sz="2800" dirty="0">
                <a:solidFill>
                  <a:srgbClr val="FFFFFF"/>
                </a:solidFill>
                <a:latin typeface="+mn-lt"/>
              </a:rPr>
              <a:t> no </a:t>
            </a:r>
            <a:r>
              <a:rPr lang="en-US" sz="2800" dirty="0" err="1">
                <a:solidFill>
                  <a:srgbClr val="FFFFFF"/>
                </a:solidFill>
                <a:latin typeface="+mn-lt"/>
              </a:rPr>
              <a:t>han</a:t>
            </a:r>
            <a:r>
              <a:rPr lang="en-US" sz="2800" dirty="0">
                <a:solidFill>
                  <a:srgbClr val="FFFFFF"/>
                </a:solidFill>
                <a:latin typeface="+mn-lt"/>
              </a:rPr>
              <a:t> </a:t>
            </a:r>
            <a:r>
              <a:rPr lang="en-US" sz="2800" dirty="0" err="1">
                <a:solidFill>
                  <a:srgbClr val="FFFFFF"/>
                </a:solidFill>
                <a:latin typeface="+mn-lt"/>
              </a:rPr>
              <a:t>estado</a:t>
            </a:r>
            <a:r>
              <a:rPr lang="en-US" sz="2800" dirty="0">
                <a:solidFill>
                  <a:srgbClr val="FFFFFF"/>
                </a:solidFill>
                <a:latin typeface="+mn-lt"/>
              </a:rPr>
              <a:t> </a:t>
            </a:r>
            <a:r>
              <a:rPr lang="en-US" sz="2800" dirty="0" err="1">
                <a:solidFill>
                  <a:srgbClr val="FFFFFF"/>
                </a:solidFill>
                <a:latin typeface="+mn-lt"/>
              </a:rPr>
              <a:t>aprendiendo</a:t>
            </a:r>
            <a:r>
              <a:rPr lang="en-US" sz="2800" dirty="0">
                <a:solidFill>
                  <a:srgbClr val="FFFFFF"/>
                </a:solidFill>
                <a:latin typeface="+mn-lt"/>
              </a:rPr>
              <a:t> bien los </a:t>
            </a:r>
            <a:r>
              <a:rPr lang="en-US" sz="2800" dirty="0" err="1">
                <a:solidFill>
                  <a:srgbClr val="FFFFFF"/>
                </a:solidFill>
                <a:latin typeface="+mn-lt"/>
              </a:rPr>
              <a:t>conceptos</a:t>
            </a:r>
            <a:r>
              <a:rPr lang="en-US" sz="2800" dirty="0">
                <a:solidFill>
                  <a:srgbClr val="FFFFFF"/>
                </a:solidFill>
                <a:latin typeface="+mn-lt"/>
              </a:rPr>
              <a:t> </a:t>
            </a:r>
            <a:r>
              <a:rPr lang="en-US" sz="2800" dirty="0" err="1">
                <a:solidFill>
                  <a:srgbClr val="FFFFFF"/>
                </a:solidFill>
                <a:latin typeface="+mn-lt"/>
              </a:rPr>
              <a:t>teológicos</a:t>
            </a:r>
            <a:r>
              <a:rPr lang="en-US" sz="2800" dirty="0">
                <a:solidFill>
                  <a:srgbClr val="FFFFFF"/>
                </a:solidFill>
                <a:latin typeface="+mn-lt"/>
              </a:rPr>
              <a:t> o no </a:t>
            </a:r>
            <a:r>
              <a:rPr lang="en-US" sz="2800" dirty="0" err="1">
                <a:solidFill>
                  <a:srgbClr val="FFFFFF"/>
                </a:solidFill>
                <a:latin typeface="+mn-lt"/>
              </a:rPr>
              <a:t>muestran</a:t>
            </a:r>
            <a:r>
              <a:rPr lang="en-US" sz="2800" dirty="0">
                <a:solidFill>
                  <a:srgbClr val="FFFFFF"/>
                </a:solidFill>
                <a:latin typeface="+mn-lt"/>
              </a:rPr>
              <a:t> la </a:t>
            </a:r>
            <a:r>
              <a:rPr lang="en-US" sz="2800" dirty="0" err="1">
                <a:solidFill>
                  <a:srgbClr val="FFFFFF"/>
                </a:solidFill>
                <a:latin typeface="+mn-lt"/>
              </a:rPr>
              <a:t>competencia</a:t>
            </a:r>
            <a:r>
              <a:rPr lang="en-US" sz="2800" dirty="0">
                <a:solidFill>
                  <a:srgbClr val="FFFFFF"/>
                </a:solidFill>
                <a:latin typeface="+mn-lt"/>
              </a:rPr>
              <a:t> que sus </a:t>
            </a:r>
            <a:r>
              <a:rPr lang="en-US" sz="2800" dirty="0" err="1">
                <a:solidFill>
                  <a:srgbClr val="FFFFFF"/>
                </a:solidFill>
                <a:latin typeface="+mn-lt"/>
              </a:rPr>
              <a:t>programas</a:t>
            </a:r>
            <a:r>
              <a:rPr lang="en-US" sz="2800" dirty="0">
                <a:solidFill>
                  <a:srgbClr val="FFFFFF"/>
                </a:solidFill>
                <a:latin typeface="+mn-lt"/>
              </a:rPr>
              <a:t> </a:t>
            </a:r>
            <a:r>
              <a:rPr lang="en-US" sz="2800" dirty="0" err="1">
                <a:solidFill>
                  <a:srgbClr val="FFFFFF"/>
                </a:solidFill>
                <a:latin typeface="+mn-lt"/>
              </a:rPr>
              <a:t>están</a:t>
            </a:r>
            <a:r>
              <a:rPr lang="en-US" sz="2800" dirty="0">
                <a:solidFill>
                  <a:srgbClr val="FFFFFF"/>
                </a:solidFill>
                <a:latin typeface="+mn-lt"/>
              </a:rPr>
              <a:t> </a:t>
            </a:r>
            <a:r>
              <a:rPr lang="en-US" sz="2800" dirty="0" err="1">
                <a:solidFill>
                  <a:srgbClr val="FFFFFF"/>
                </a:solidFill>
                <a:latin typeface="+mn-lt"/>
              </a:rPr>
              <a:t>orientados</a:t>
            </a:r>
            <a:r>
              <a:rPr lang="en-US" sz="2800" dirty="0">
                <a:solidFill>
                  <a:srgbClr val="FFFFFF"/>
                </a:solidFill>
                <a:latin typeface="+mn-lt"/>
              </a:rPr>
              <a:t> a </a:t>
            </a:r>
            <a:r>
              <a:rPr lang="en-US" sz="2800" dirty="0" err="1">
                <a:solidFill>
                  <a:srgbClr val="FFFFFF"/>
                </a:solidFill>
                <a:latin typeface="+mn-lt"/>
              </a:rPr>
              <a:t>capacitar</a:t>
            </a:r>
            <a:r>
              <a:rPr lang="en-US" sz="2800" dirty="0">
                <a:solidFill>
                  <a:srgbClr val="FFFFFF"/>
                </a:solidFill>
                <a:latin typeface="+mn-lt"/>
              </a:rPr>
              <a:t>. </a:t>
            </a:r>
          </a:p>
        </p:txBody>
      </p:sp>
      <p:graphicFrame>
        <p:nvGraphicFramePr>
          <p:cNvPr id="6" name="Content Placeholder 5"/>
          <p:cNvGraphicFramePr>
            <a:graphicFrameLocks noGrp="1"/>
          </p:cNvGraphicFramePr>
          <p:nvPr>
            <p:ph idx="1"/>
            <p:extLst/>
          </p:nvPr>
        </p:nvGraphicFramePr>
        <p:xfrm>
          <a:off x="5087536" y="0"/>
          <a:ext cx="7104464" cy="6311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228637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Rectangle 1127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9330120-6062-4CD7-AC62-1AFA7AABAD56}"/>
              </a:ext>
            </a:extLst>
          </p:cNvPr>
          <p:cNvSpPr/>
          <p:nvPr/>
        </p:nvSpPr>
        <p:spPr>
          <a:xfrm>
            <a:off x="181058" y="106326"/>
            <a:ext cx="6847588" cy="6751674"/>
          </a:xfrm>
          <a:prstGeom prst="rect">
            <a:avLst/>
          </a:prstGeom>
        </p:spPr>
        <p:txBody>
          <a:bodyPr vert="horz" lIns="91440" tIns="45720" rIns="91440" bIns="45720" rtlCol="0" anchor="t">
            <a:normAutofit fontScale="92500" lnSpcReduction="10000"/>
          </a:bodyPr>
          <a:lstStyle/>
          <a:p>
            <a:pPr indent="-228600" defTabSz="914400">
              <a:lnSpc>
                <a:spcPct val="90000"/>
              </a:lnSpc>
              <a:spcAft>
                <a:spcPts val="600"/>
              </a:spcAft>
              <a:buFont typeface="Arial" panose="020B0604020202020204" pitchFamily="34" charset="0"/>
              <a:buChar char="•"/>
            </a:pPr>
            <a:r>
              <a:rPr lang="en-US" sz="2400" dirty="0" err="1">
                <a:solidFill>
                  <a:schemeClr val="tx2"/>
                </a:solidFill>
              </a:rPr>
              <a:t>Metas</a:t>
            </a:r>
            <a:r>
              <a:rPr lang="en-US" sz="2400" dirty="0">
                <a:solidFill>
                  <a:schemeClr val="tx2"/>
                </a:solidFill>
              </a:rPr>
              <a:t> y </a:t>
            </a:r>
            <a:r>
              <a:rPr lang="en-US" sz="2400" dirty="0" err="1">
                <a:solidFill>
                  <a:schemeClr val="tx2"/>
                </a:solidFill>
              </a:rPr>
              <a:t>objetivos</a:t>
            </a:r>
            <a:endParaRPr lang="en-US" sz="2400" dirty="0">
              <a:solidFill>
                <a:schemeClr val="tx2"/>
              </a:solidFill>
            </a:endParaRPr>
          </a:p>
          <a:p>
            <a:pPr indent="-228600" defTabSz="914400">
              <a:lnSpc>
                <a:spcPct val="90000"/>
              </a:lnSpc>
              <a:spcAft>
                <a:spcPts val="600"/>
              </a:spcAft>
              <a:buFont typeface="Arial" panose="020B0604020202020204" pitchFamily="34" charset="0"/>
              <a:buChar char="•"/>
            </a:pPr>
            <a:endParaRPr lang="en-US" sz="2400" dirty="0">
              <a:solidFill>
                <a:schemeClr val="tx2"/>
              </a:solidFill>
            </a:endParaRPr>
          </a:p>
          <a:p>
            <a:pPr indent="-228600" defTabSz="914400">
              <a:lnSpc>
                <a:spcPct val="90000"/>
              </a:lnSpc>
              <a:spcAft>
                <a:spcPts val="600"/>
              </a:spcAft>
              <a:buFont typeface="Arial" panose="020B0604020202020204" pitchFamily="34" charset="0"/>
              <a:buChar char="•"/>
            </a:pPr>
            <a:r>
              <a:rPr lang="en-US" sz="2400" dirty="0">
                <a:solidFill>
                  <a:schemeClr val="tx2"/>
                </a:solidFill>
              </a:rPr>
              <a:t>Las </a:t>
            </a:r>
            <a:r>
              <a:rPr lang="en-US" sz="2400" dirty="0" err="1">
                <a:solidFill>
                  <a:schemeClr val="tx2"/>
                </a:solidFill>
              </a:rPr>
              <a:t>metas</a:t>
            </a:r>
            <a:r>
              <a:rPr lang="en-US" sz="2400" dirty="0">
                <a:solidFill>
                  <a:schemeClr val="tx2"/>
                </a:solidFill>
              </a:rPr>
              <a:t> </a:t>
            </a:r>
            <a:r>
              <a:rPr lang="en-US" sz="2400" dirty="0" err="1">
                <a:solidFill>
                  <a:schemeClr val="tx2"/>
                </a:solidFill>
              </a:rPr>
              <a:t>pueden</a:t>
            </a:r>
            <a:r>
              <a:rPr lang="en-US" sz="2400" dirty="0">
                <a:solidFill>
                  <a:schemeClr val="tx2"/>
                </a:solidFill>
              </a:rPr>
              <a:t> ser intangibles y no </a:t>
            </a:r>
            <a:r>
              <a:rPr lang="en-US" sz="2400" dirty="0" err="1">
                <a:solidFill>
                  <a:schemeClr val="tx2"/>
                </a:solidFill>
              </a:rPr>
              <a:t>medibles</a:t>
            </a:r>
            <a:r>
              <a:rPr lang="en-US" sz="2400" dirty="0">
                <a:solidFill>
                  <a:schemeClr val="tx2"/>
                </a:solidFill>
              </a:rPr>
              <a:t>, </a:t>
            </a:r>
            <a:r>
              <a:rPr lang="en-US" sz="2400" dirty="0" err="1">
                <a:solidFill>
                  <a:schemeClr val="tx2"/>
                </a:solidFill>
              </a:rPr>
              <a:t>pero</a:t>
            </a:r>
            <a:r>
              <a:rPr lang="en-US" sz="2400" dirty="0">
                <a:solidFill>
                  <a:schemeClr val="tx2"/>
                </a:solidFill>
              </a:rPr>
              <a:t> los </a:t>
            </a:r>
            <a:r>
              <a:rPr lang="en-US" sz="2400" dirty="0" err="1">
                <a:solidFill>
                  <a:schemeClr val="tx2"/>
                </a:solidFill>
              </a:rPr>
              <a:t>objetivos</a:t>
            </a:r>
            <a:r>
              <a:rPr lang="en-US" sz="2400" dirty="0">
                <a:solidFill>
                  <a:schemeClr val="tx2"/>
                </a:solidFill>
              </a:rPr>
              <a:t> se </a:t>
            </a:r>
            <a:r>
              <a:rPr lang="en-US" sz="2400" dirty="0" err="1">
                <a:solidFill>
                  <a:schemeClr val="tx2"/>
                </a:solidFill>
              </a:rPr>
              <a:t>definen</a:t>
            </a:r>
            <a:r>
              <a:rPr lang="en-US" sz="2400" dirty="0">
                <a:solidFill>
                  <a:schemeClr val="tx2"/>
                </a:solidFill>
              </a:rPr>
              <a:t> </a:t>
            </a:r>
            <a:r>
              <a:rPr lang="en-US" sz="2400" dirty="0" err="1">
                <a:solidFill>
                  <a:schemeClr val="tx2"/>
                </a:solidFill>
              </a:rPr>
              <a:t>en</a:t>
            </a:r>
            <a:r>
              <a:rPr lang="en-US" sz="2400" dirty="0">
                <a:solidFill>
                  <a:schemeClr val="tx2"/>
                </a:solidFill>
              </a:rPr>
              <a:t> </a:t>
            </a:r>
            <a:r>
              <a:rPr lang="en-US" sz="2400" dirty="0" err="1">
                <a:solidFill>
                  <a:schemeClr val="tx2"/>
                </a:solidFill>
              </a:rPr>
              <a:t>términos</a:t>
            </a:r>
            <a:r>
              <a:rPr lang="en-US" sz="2400" dirty="0">
                <a:solidFill>
                  <a:schemeClr val="tx2"/>
                </a:solidFill>
              </a:rPr>
              <a:t> de </a:t>
            </a:r>
            <a:r>
              <a:rPr lang="en-US" sz="2400" dirty="0" err="1">
                <a:solidFill>
                  <a:schemeClr val="tx2"/>
                </a:solidFill>
              </a:rPr>
              <a:t>metas</a:t>
            </a:r>
            <a:r>
              <a:rPr lang="en-US" sz="2400" dirty="0">
                <a:solidFill>
                  <a:schemeClr val="tx2"/>
                </a:solidFill>
              </a:rPr>
              <a:t> tangibles. Por </a:t>
            </a:r>
            <a:r>
              <a:rPr lang="en-US" sz="2400" dirty="0" err="1">
                <a:solidFill>
                  <a:schemeClr val="tx2"/>
                </a:solidFill>
              </a:rPr>
              <a:t>ejemplo</a:t>
            </a:r>
            <a:r>
              <a:rPr lang="en-US" sz="2400" dirty="0">
                <a:solidFill>
                  <a:schemeClr val="tx2"/>
                </a:solidFill>
              </a:rPr>
              <a:t>, el </a:t>
            </a:r>
            <a:r>
              <a:rPr lang="en-US" sz="2400" dirty="0" err="1">
                <a:solidFill>
                  <a:schemeClr val="tx2"/>
                </a:solidFill>
              </a:rPr>
              <a:t>objetivo</a:t>
            </a:r>
            <a:r>
              <a:rPr lang="en-US" sz="2400" dirty="0">
                <a:solidFill>
                  <a:schemeClr val="tx2"/>
                </a:solidFill>
              </a:rPr>
              <a:t> de "</a:t>
            </a:r>
            <a:r>
              <a:rPr lang="en-US" sz="2400" dirty="0" err="1">
                <a:solidFill>
                  <a:schemeClr val="tx2"/>
                </a:solidFill>
              </a:rPr>
              <a:t>brindar</a:t>
            </a:r>
            <a:r>
              <a:rPr lang="en-US" sz="2400" dirty="0">
                <a:solidFill>
                  <a:schemeClr val="tx2"/>
                </a:solidFill>
              </a:rPr>
              <a:t> un </a:t>
            </a:r>
            <a:r>
              <a:rPr lang="en-US" sz="2400" dirty="0" err="1">
                <a:solidFill>
                  <a:schemeClr val="tx2"/>
                </a:solidFill>
              </a:rPr>
              <a:t>excelente</a:t>
            </a:r>
            <a:r>
              <a:rPr lang="en-US" sz="2400" dirty="0">
                <a:solidFill>
                  <a:schemeClr val="tx2"/>
                </a:solidFill>
              </a:rPr>
              <a:t> </a:t>
            </a:r>
            <a:r>
              <a:rPr lang="en-US" sz="2400" dirty="0" err="1">
                <a:solidFill>
                  <a:schemeClr val="tx2"/>
                </a:solidFill>
              </a:rPr>
              <a:t>servicio</a:t>
            </a:r>
            <a:r>
              <a:rPr lang="en-US" sz="2400" dirty="0">
                <a:solidFill>
                  <a:schemeClr val="tx2"/>
                </a:solidFill>
              </a:rPr>
              <a:t> al </a:t>
            </a:r>
            <a:r>
              <a:rPr lang="en-US" sz="2400" dirty="0" err="1">
                <a:solidFill>
                  <a:schemeClr val="tx2"/>
                </a:solidFill>
              </a:rPr>
              <a:t>estudiante</a:t>
            </a:r>
            <a:r>
              <a:rPr lang="en-US" sz="2400" dirty="0">
                <a:solidFill>
                  <a:schemeClr val="tx2"/>
                </a:solidFill>
              </a:rPr>
              <a:t>" es intangible, </a:t>
            </a:r>
            <a:r>
              <a:rPr lang="en-US" sz="2400" dirty="0" err="1">
                <a:solidFill>
                  <a:schemeClr val="tx2"/>
                </a:solidFill>
              </a:rPr>
              <a:t>pero</a:t>
            </a:r>
            <a:r>
              <a:rPr lang="en-US" sz="2400" dirty="0">
                <a:solidFill>
                  <a:schemeClr val="tx2"/>
                </a:solidFill>
              </a:rPr>
              <a:t> el </a:t>
            </a:r>
            <a:r>
              <a:rPr lang="en-US" sz="2400" dirty="0" err="1">
                <a:solidFill>
                  <a:schemeClr val="tx2"/>
                </a:solidFill>
              </a:rPr>
              <a:t>objetivo</a:t>
            </a:r>
            <a:r>
              <a:rPr lang="en-US" sz="2400" dirty="0">
                <a:solidFill>
                  <a:schemeClr val="tx2"/>
                </a:solidFill>
              </a:rPr>
              <a:t> de “</a:t>
            </a:r>
            <a:r>
              <a:rPr lang="en-US" sz="2400" dirty="0" err="1">
                <a:solidFill>
                  <a:schemeClr val="tx2"/>
                </a:solidFill>
              </a:rPr>
              <a:t>hacer</a:t>
            </a:r>
            <a:r>
              <a:rPr lang="en-US" sz="2400" dirty="0">
                <a:solidFill>
                  <a:schemeClr val="tx2"/>
                </a:solidFill>
              </a:rPr>
              <a:t> </a:t>
            </a:r>
            <a:r>
              <a:rPr lang="en-US" sz="2400" dirty="0" err="1">
                <a:solidFill>
                  <a:schemeClr val="tx2"/>
                </a:solidFill>
              </a:rPr>
              <a:t>objetivos</a:t>
            </a:r>
            <a:r>
              <a:rPr lang="en-US" sz="2400" dirty="0">
                <a:solidFill>
                  <a:schemeClr val="tx2"/>
                </a:solidFill>
              </a:rPr>
              <a:t> del </a:t>
            </a:r>
            <a:r>
              <a:rPr lang="en-US" sz="2400" dirty="0" err="1">
                <a:solidFill>
                  <a:schemeClr val="tx2"/>
                </a:solidFill>
              </a:rPr>
              <a:t>aprendizaje</a:t>
            </a:r>
            <a:r>
              <a:rPr lang="en-US" sz="2400" dirty="0">
                <a:solidFill>
                  <a:schemeClr val="tx2"/>
                </a:solidFill>
              </a:rPr>
              <a:t> que </a:t>
            </a:r>
            <a:r>
              <a:rPr lang="en-US" sz="2400" dirty="0" err="1">
                <a:solidFill>
                  <a:schemeClr val="tx2"/>
                </a:solidFill>
              </a:rPr>
              <a:t>resulte</a:t>
            </a:r>
            <a:r>
              <a:rPr lang="en-US" sz="2400" dirty="0">
                <a:solidFill>
                  <a:schemeClr val="tx2"/>
                </a:solidFill>
              </a:rPr>
              <a:t> </a:t>
            </a:r>
            <a:r>
              <a:rPr lang="en-US" sz="2400" dirty="0" err="1">
                <a:solidFill>
                  <a:schemeClr val="tx2"/>
                </a:solidFill>
              </a:rPr>
              <a:t>en</a:t>
            </a:r>
            <a:r>
              <a:rPr lang="en-US" sz="2400" dirty="0">
                <a:solidFill>
                  <a:schemeClr val="tx2"/>
                </a:solidFill>
              </a:rPr>
              <a:t> la </a:t>
            </a:r>
            <a:r>
              <a:rPr lang="en-US" sz="2400" dirty="0" err="1">
                <a:solidFill>
                  <a:schemeClr val="tx2"/>
                </a:solidFill>
              </a:rPr>
              <a:t>comptencia</a:t>
            </a:r>
            <a:r>
              <a:rPr lang="en-US" sz="2400" dirty="0">
                <a:solidFill>
                  <a:schemeClr val="tx2"/>
                </a:solidFill>
              </a:rPr>
              <a:t> de </a:t>
            </a:r>
            <a:r>
              <a:rPr lang="en-US" sz="2400" dirty="0" err="1">
                <a:solidFill>
                  <a:schemeClr val="tx2"/>
                </a:solidFill>
              </a:rPr>
              <a:t>predicar</a:t>
            </a:r>
            <a:r>
              <a:rPr lang="en-US" sz="2400" dirty="0">
                <a:solidFill>
                  <a:schemeClr val="tx2"/>
                </a:solidFill>
              </a:rPr>
              <a:t> un </a:t>
            </a:r>
            <a:r>
              <a:rPr lang="en-US" sz="2400" dirty="0" err="1">
                <a:solidFill>
                  <a:schemeClr val="tx2"/>
                </a:solidFill>
              </a:rPr>
              <a:t>mensaje</a:t>
            </a:r>
            <a:r>
              <a:rPr lang="en-US" sz="2400" dirty="0">
                <a:solidFill>
                  <a:schemeClr val="tx2"/>
                </a:solidFill>
              </a:rPr>
              <a:t> </a:t>
            </a:r>
            <a:r>
              <a:rPr lang="en-US" sz="2400" dirty="0" err="1">
                <a:solidFill>
                  <a:schemeClr val="tx2"/>
                </a:solidFill>
              </a:rPr>
              <a:t>en</a:t>
            </a:r>
            <a:r>
              <a:rPr lang="en-US" sz="2400" dirty="0">
                <a:solidFill>
                  <a:schemeClr val="tx2"/>
                </a:solidFill>
              </a:rPr>
              <a:t> </a:t>
            </a:r>
            <a:r>
              <a:rPr lang="en-US" sz="2400" dirty="0" err="1">
                <a:solidFill>
                  <a:schemeClr val="tx2"/>
                </a:solidFill>
              </a:rPr>
              <a:t>su</a:t>
            </a:r>
            <a:r>
              <a:rPr lang="en-US" sz="2400" dirty="0">
                <a:solidFill>
                  <a:schemeClr val="tx2"/>
                </a:solidFill>
              </a:rPr>
              <a:t> </a:t>
            </a:r>
            <a:r>
              <a:rPr lang="en-US" sz="2400" dirty="0" err="1">
                <a:solidFill>
                  <a:schemeClr val="tx2"/>
                </a:solidFill>
              </a:rPr>
              <a:t>iglesia</a:t>
            </a:r>
            <a:r>
              <a:rPr lang="en-US" sz="2400" dirty="0">
                <a:solidFill>
                  <a:schemeClr val="tx2"/>
                </a:solidFill>
              </a:rPr>
              <a:t>" es tangible y </a:t>
            </a:r>
            <a:r>
              <a:rPr lang="en-US" sz="2400" dirty="0" err="1">
                <a:solidFill>
                  <a:schemeClr val="tx2"/>
                </a:solidFill>
              </a:rPr>
              <a:t>ayuda</a:t>
            </a:r>
            <a:r>
              <a:rPr lang="en-US" sz="2400" dirty="0">
                <a:solidFill>
                  <a:schemeClr val="tx2"/>
                </a:solidFill>
              </a:rPr>
              <a:t> a </a:t>
            </a:r>
            <a:r>
              <a:rPr lang="en-US" sz="2400" dirty="0" err="1">
                <a:solidFill>
                  <a:schemeClr val="tx2"/>
                </a:solidFill>
              </a:rPr>
              <a:t>lograr</a:t>
            </a:r>
            <a:r>
              <a:rPr lang="en-US" sz="2400" dirty="0">
                <a:solidFill>
                  <a:schemeClr val="tx2"/>
                </a:solidFill>
              </a:rPr>
              <a:t> la meta principal.</a:t>
            </a:r>
          </a:p>
          <a:p>
            <a:pPr defTabSz="914400">
              <a:lnSpc>
                <a:spcPct val="90000"/>
              </a:lnSpc>
              <a:spcAft>
                <a:spcPts val="600"/>
              </a:spcAft>
            </a:pPr>
            <a:endParaRPr lang="en-US" sz="2400" dirty="0">
              <a:solidFill>
                <a:schemeClr val="tx2"/>
              </a:solidFill>
            </a:endParaRPr>
          </a:p>
          <a:p>
            <a:pPr indent="-228600" defTabSz="914400">
              <a:lnSpc>
                <a:spcPct val="90000"/>
              </a:lnSpc>
              <a:spcAft>
                <a:spcPts val="600"/>
              </a:spcAft>
              <a:buFont typeface="Arial" panose="020B0604020202020204" pitchFamily="34" charset="0"/>
              <a:buChar char="•"/>
            </a:pPr>
            <a:endParaRPr lang="en-US" sz="2400" dirty="0">
              <a:solidFill>
                <a:schemeClr val="tx2"/>
              </a:solidFill>
            </a:endParaRPr>
          </a:p>
          <a:p>
            <a:pPr indent="-228600" defTabSz="914400">
              <a:lnSpc>
                <a:spcPct val="90000"/>
              </a:lnSpc>
              <a:spcAft>
                <a:spcPts val="600"/>
              </a:spcAft>
              <a:buFont typeface="Arial" panose="020B0604020202020204" pitchFamily="34" charset="0"/>
              <a:buChar char="•"/>
            </a:pPr>
            <a:r>
              <a:rPr lang="en-US" sz="2400" dirty="0">
                <a:solidFill>
                  <a:schemeClr val="tx2"/>
                </a:solidFill>
              </a:rPr>
              <a:t>Una meta es un </a:t>
            </a:r>
            <a:r>
              <a:rPr lang="en-US" sz="2400" dirty="0" err="1">
                <a:solidFill>
                  <a:schemeClr val="tx2"/>
                </a:solidFill>
              </a:rPr>
              <a:t>resultado</a:t>
            </a:r>
            <a:r>
              <a:rPr lang="en-US" sz="2400" dirty="0">
                <a:solidFill>
                  <a:schemeClr val="tx2"/>
                </a:solidFill>
              </a:rPr>
              <a:t> </a:t>
            </a:r>
            <a:r>
              <a:rPr lang="en-US" sz="2400" dirty="0" err="1">
                <a:solidFill>
                  <a:schemeClr val="tx2"/>
                </a:solidFill>
              </a:rPr>
              <a:t>alcanzable</a:t>
            </a:r>
            <a:r>
              <a:rPr lang="en-US" sz="2400" dirty="0">
                <a:solidFill>
                  <a:schemeClr val="tx2"/>
                </a:solidFill>
              </a:rPr>
              <a:t> que </a:t>
            </a:r>
            <a:r>
              <a:rPr lang="en-US" sz="2400" dirty="0" err="1">
                <a:solidFill>
                  <a:schemeClr val="tx2"/>
                </a:solidFill>
              </a:rPr>
              <a:t>suele</a:t>
            </a:r>
            <a:r>
              <a:rPr lang="en-US" sz="2400" dirty="0">
                <a:solidFill>
                  <a:schemeClr val="tx2"/>
                </a:solidFill>
              </a:rPr>
              <a:t> ser </a:t>
            </a:r>
            <a:r>
              <a:rPr lang="en-US" sz="2400" dirty="0" err="1">
                <a:solidFill>
                  <a:schemeClr val="tx2"/>
                </a:solidFill>
              </a:rPr>
              <a:t>amplio</a:t>
            </a:r>
            <a:r>
              <a:rPr lang="en-US" sz="2400" dirty="0">
                <a:solidFill>
                  <a:schemeClr val="tx2"/>
                </a:solidFill>
              </a:rPr>
              <a:t> y a largo </a:t>
            </a:r>
            <a:r>
              <a:rPr lang="en-US" sz="2400" dirty="0" err="1">
                <a:solidFill>
                  <a:schemeClr val="tx2"/>
                </a:solidFill>
              </a:rPr>
              <a:t>plazo</a:t>
            </a:r>
            <a:r>
              <a:rPr lang="en-US" sz="2400" dirty="0">
                <a:solidFill>
                  <a:schemeClr val="tx2"/>
                </a:solidFill>
              </a:rPr>
              <a:t>. Un </a:t>
            </a:r>
            <a:r>
              <a:rPr lang="en-US" sz="2400" dirty="0" err="1">
                <a:solidFill>
                  <a:schemeClr val="tx2"/>
                </a:solidFill>
              </a:rPr>
              <a:t>seminario</a:t>
            </a:r>
            <a:r>
              <a:rPr lang="en-US" sz="2400" dirty="0">
                <a:solidFill>
                  <a:schemeClr val="tx2"/>
                </a:solidFill>
              </a:rPr>
              <a:t> </a:t>
            </a:r>
            <a:r>
              <a:rPr lang="en-US" sz="2400" dirty="0" err="1">
                <a:solidFill>
                  <a:schemeClr val="tx2"/>
                </a:solidFill>
              </a:rPr>
              <a:t>puede</a:t>
            </a:r>
            <a:r>
              <a:rPr lang="en-US" sz="2400" dirty="0">
                <a:solidFill>
                  <a:schemeClr val="tx2"/>
                </a:solidFill>
              </a:rPr>
              <a:t> </a:t>
            </a:r>
            <a:r>
              <a:rPr lang="en-US" sz="2400" dirty="0" err="1">
                <a:solidFill>
                  <a:schemeClr val="tx2"/>
                </a:solidFill>
              </a:rPr>
              <a:t>usar</a:t>
            </a:r>
            <a:r>
              <a:rPr lang="en-US" sz="2400" dirty="0">
                <a:solidFill>
                  <a:schemeClr val="tx2"/>
                </a:solidFill>
              </a:rPr>
              <a:t> </a:t>
            </a:r>
            <a:r>
              <a:rPr lang="en-US" sz="2400" dirty="0" err="1">
                <a:solidFill>
                  <a:schemeClr val="tx2"/>
                </a:solidFill>
              </a:rPr>
              <a:t>objetivos</a:t>
            </a:r>
            <a:r>
              <a:rPr lang="en-US" sz="2400" dirty="0">
                <a:solidFill>
                  <a:schemeClr val="tx2"/>
                </a:solidFill>
              </a:rPr>
              <a:t> para </a:t>
            </a:r>
            <a:r>
              <a:rPr lang="en-US" sz="2400" dirty="0" err="1">
                <a:solidFill>
                  <a:schemeClr val="tx2"/>
                </a:solidFill>
              </a:rPr>
              <a:t>informar</a:t>
            </a:r>
            <a:r>
              <a:rPr lang="en-US" sz="2400" dirty="0">
                <a:solidFill>
                  <a:schemeClr val="tx2"/>
                </a:solidFill>
              </a:rPr>
              <a:t> las </a:t>
            </a:r>
            <a:r>
              <a:rPr lang="en-US" sz="2400" dirty="0" err="1">
                <a:solidFill>
                  <a:schemeClr val="tx2"/>
                </a:solidFill>
              </a:rPr>
              <a:t>estrategias</a:t>
            </a:r>
            <a:r>
              <a:rPr lang="en-US" sz="2400" dirty="0">
                <a:solidFill>
                  <a:schemeClr val="tx2"/>
                </a:solidFill>
              </a:rPr>
              <a:t> </a:t>
            </a:r>
            <a:r>
              <a:rPr lang="en-US" sz="2400" dirty="0" err="1">
                <a:solidFill>
                  <a:schemeClr val="tx2"/>
                </a:solidFill>
              </a:rPr>
              <a:t>anuales</a:t>
            </a:r>
            <a:r>
              <a:rPr lang="en-US" sz="2400" dirty="0">
                <a:solidFill>
                  <a:schemeClr val="tx2"/>
                </a:solidFill>
              </a:rPr>
              <a:t> que </a:t>
            </a:r>
            <a:r>
              <a:rPr lang="en-US" sz="2400" dirty="0" err="1">
                <a:solidFill>
                  <a:schemeClr val="tx2"/>
                </a:solidFill>
              </a:rPr>
              <a:t>ejecutará</a:t>
            </a:r>
            <a:r>
              <a:rPr lang="en-US" sz="2400" dirty="0">
                <a:solidFill>
                  <a:schemeClr val="tx2"/>
                </a:solidFill>
              </a:rPr>
              <a:t> </a:t>
            </a:r>
            <a:r>
              <a:rPr lang="en-US" sz="2400" dirty="0" err="1">
                <a:solidFill>
                  <a:schemeClr val="tx2"/>
                </a:solidFill>
              </a:rPr>
              <a:t>cada</a:t>
            </a:r>
            <a:r>
              <a:rPr lang="en-US" sz="2400" dirty="0">
                <a:solidFill>
                  <a:schemeClr val="tx2"/>
                </a:solidFill>
              </a:rPr>
              <a:t> </a:t>
            </a:r>
            <a:r>
              <a:rPr lang="en-US" sz="2400" dirty="0" err="1">
                <a:solidFill>
                  <a:schemeClr val="tx2"/>
                </a:solidFill>
              </a:rPr>
              <a:t>departamento</a:t>
            </a:r>
            <a:r>
              <a:rPr lang="en-US" sz="2400" dirty="0">
                <a:solidFill>
                  <a:schemeClr val="tx2"/>
                </a:solidFill>
              </a:rPr>
              <a:t>. Un </a:t>
            </a:r>
            <a:r>
              <a:rPr lang="en-US" sz="2400" dirty="0" err="1">
                <a:solidFill>
                  <a:schemeClr val="tx2"/>
                </a:solidFill>
              </a:rPr>
              <a:t>objetivo</a:t>
            </a:r>
            <a:r>
              <a:rPr lang="en-US" sz="2400" dirty="0">
                <a:solidFill>
                  <a:schemeClr val="tx2"/>
                </a:solidFill>
              </a:rPr>
              <a:t>, por </a:t>
            </a:r>
            <a:r>
              <a:rPr lang="en-US" sz="2400" dirty="0" err="1">
                <a:solidFill>
                  <a:schemeClr val="tx2"/>
                </a:solidFill>
              </a:rPr>
              <a:t>otro</a:t>
            </a:r>
            <a:r>
              <a:rPr lang="en-US" sz="2400" dirty="0">
                <a:solidFill>
                  <a:schemeClr val="tx2"/>
                </a:solidFill>
              </a:rPr>
              <a:t> </a:t>
            </a:r>
            <a:r>
              <a:rPr lang="en-US" sz="2400" dirty="0" err="1">
                <a:solidFill>
                  <a:schemeClr val="tx2"/>
                </a:solidFill>
              </a:rPr>
              <a:t>lado</a:t>
            </a:r>
            <a:r>
              <a:rPr lang="en-US" sz="2400" dirty="0">
                <a:solidFill>
                  <a:schemeClr val="tx2"/>
                </a:solidFill>
              </a:rPr>
              <a:t>, define las </a:t>
            </a:r>
            <a:r>
              <a:rPr lang="en-US" sz="2400" dirty="0" err="1">
                <a:solidFill>
                  <a:schemeClr val="tx2"/>
                </a:solidFill>
              </a:rPr>
              <a:t>acciones</a:t>
            </a:r>
            <a:r>
              <a:rPr lang="en-US" sz="2400" dirty="0">
                <a:solidFill>
                  <a:schemeClr val="tx2"/>
                </a:solidFill>
              </a:rPr>
              <a:t> </a:t>
            </a:r>
            <a:r>
              <a:rPr lang="en-US" sz="2400" dirty="0" err="1">
                <a:solidFill>
                  <a:schemeClr val="tx2"/>
                </a:solidFill>
              </a:rPr>
              <a:t>específicas</a:t>
            </a:r>
            <a:r>
              <a:rPr lang="en-US" sz="2400" dirty="0">
                <a:solidFill>
                  <a:schemeClr val="tx2"/>
                </a:solidFill>
              </a:rPr>
              <a:t> y </a:t>
            </a:r>
            <a:r>
              <a:rPr lang="en-US" sz="2400" dirty="0" err="1">
                <a:solidFill>
                  <a:schemeClr val="tx2"/>
                </a:solidFill>
              </a:rPr>
              <a:t>medibles</a:t>
            </a:r>
            <a:r>
              <a:rPr lang="en-US" sz="2400" dirty="0">
                <a:solidFill>
                  <a:schemeClr val="tx2"/>
                </a:solidFill>
              </a:rPr>
              <a:t> que </a:t>
            </a:r>
            <a:r>
              <a:rPr lang="en-US" sz="2400" dirty="0" err="1">
                <a:solidFill>
                  <a:schemeClr val="tx2"/>
                </a:solidFill>
              </a:rPr>
              <a:t>cada</a:t>
            </a:r>
            <a:r>
              <a:rPr lang="en-US" sz="2400" dirty="0">
                <a:solidFill>
                  <a:schemeClr val="tx2"/>
                </a:solidFill>
              </a:rPr>
              <a:t> </a:t>
            </a:r>
            <a:r>
              <a:rPr lang="en-US" sz="2400" dirty="0" err="1">
                <a:solidFill>
                  <a:schemeClr val="tx2"/>
                </a:solidFill>
              </a:rPr>
              <a:t>empleado</a:t>
            </a:r>
            <a:r>
              <a:rPr lang="en-US" sz="2400" dirty="0">
                <a:solidFill>
                  <a:schemeClr val="tx2"/>
                </a:solidFill>
              </a:rPr>
              <a:t> del </a:t>
            </a:r>
            <a:r>
              <a:rPr lang="en-US" sz="2400" dirty="0" err="1">
                <a:solidFill>
                  <a:schemeClr val="tx2"/>
                </a:solidFill>
              </a:rPr>
              <a:t>equipo</a:t>
            </a:r>
            <a:r>
              <a:rPr lang="en-US" sz="2400" dirty="0">
                <a:solidFill>
                  <a:schemeClr val="tx2"/>
                </a:solidFill>
              </a:rPr>
              <a:t> debe </a:t>
            </a:r>
            <a:r>
              <a:rPr lang="en-US" sz="2400" dirty="0" err="1">
                <a:solidFill>
                  <a:schemeClr val="tx2"/>
                </a:solidFill>
              </a:rPr>
              <a:t>tomar</a:t>
            </a:r>
            <a:r>
              <a:rPr lang="en-US" sz="2400" dirty="0">
                <a:solidFill>
                  <a:schemeClr val="tx2"/>
                </a:solidFill>
              </a:rPr>
              <a:t> para </a:t>
            </a:r>
            <a:r>
              <a:rPr lang="en-US" sz="2400" dirty="0" err="1">
                <a:solidFill>
                  <a:schemeClr val="tx2"/>
                </a:solidFill>
              </a:rPr>
              <a:t>lograr</a:t>
            </a:r>
            <a:r>
              <a:rPr lang="en-US" sz="2400" dirty="0">
                <a:solidFill>
                  <a:schemeClr val="tx2"/>
                </a:solidFill>
              </a:rPr>
              <a:t> la meta general. </a:t>
            </a:r>
            <a:r>
              <a:rPr lang="en-US" sz="2400" dirty="0" err="1">
                <a:solidFill>
                  <a:schemeClr val="tx2"/>
                </a:solidFill>
              </a:rPr>
              <a:t>En</a:t>
            </a:r>
            <a:r>
              <a:rPr lang="en-US" sz="2400" dirty="0">
                <a:solidFill>
                  <a:schemeClr val="tx2"/>
                </a:solidFill>
              </a:rPr>
              <a:t> </a:t>
            </a:r>
            <a:r>
              <a:rPr lang="en-US" sz="2400" dirty="0" err="1">
                <a:solidFill>
                  <a:schemeClr val="tx2"/>
                </a:solidFill>
              </a:rPr>
              <a:t>resumen</a:t>
            </a:r>
            <a:r>
              <a:rPr lang="en-US" sz="2400" dirty="0">
                <a:solidFill>
                  <a:schemeClr val="tx2"/>
                </a:solidFill>
              </a:rPr>
              <a:t>, la principal </a:t>
            </a:r>
            <a:r>
              <a:rPr lang="en-US" sz="2400" dirty="0" err="1">
                <a:solidFill>
                  <a:schemeClr val="tx2"/>
                </a:solidFill>
              </a:rPr>
              <a:t>diferencia</a:t>
            </a:r>
            <a:r>
              <a:rPr lang="en-US" sz="2400" dirty="0">
                <a:solidFill>
                  <a:schemeClr val="tx2"/>
                </a:solidFill>
              </a:rPr>
              <a:t> entre una meta y un </a:t>
            </a:r>
            <a:r>
              <a:rPr lang="en-US" sz="2400" dirty="0" err="1">
                <a:solidFill>
                  <a:schemeClr val="tx2"/>
                </a:solidFill>
              </a:rPr>
              <a:t>objetivo</a:t>
            </a:r>
            <a:r>
              <a:rPr lang="en-US" sz="2400" dirty="0">
                <a:solidFill>
                  <a:schemeClr val="tx2"/>
                </a:solidFill>
              </a:rPr>
              <a:t> es que las </a:t>
            </a:r>
            <a:r>
              <a:rPr lang="en-US" sz="2400" dirty="0" err="1">
                <a:solidFill>
                  <a:schemeClr val="tx2"/>
                </a:solidFill>
              </a:rPr>
              <a:t>metas</a:t>
            </a:r>
            <a:r>
              <a:rPr lang="en-US" sz="2400" dirty="0">
                <a:solidFill>
                  <a:schemeClr val="tx2"/>
                </a:solidFill>
              </a:rPr>
              <a:t> </a:t>
            </a:r>
            <a:r>
              <a:rPr lang="en-US" sz="2400" dirty="0" err="1">
                <a:solidFill>
                  <a:schemeClr val="tx2"/>
                </a:solidFill>
              </a:rPr>
              <a:t>proporcionan</a:t>
            </a:r>
            <a:r>
              <a:rPr lang="en-US" sz="2400" dirty="0">
                <a:solidFill>
                  <a:schemeClr val="tx2"/>
                </a:solidFill>
              </a:rPr>
              <a:t> una </a:t>
            </a:r>
            <a:r>
              <a:rPr lang="en-US" sz="2400" dirty="0" err="1">
                <a:solidFill>
                  <a:schemeClr val="tx2"/>
                </a:solidFill>
              </a:rPr>
              <a:t>dirección</a:t>
            </a:r>
            <a:r>
              <a:rPr lang="en-US" sz="2400" dirty="0">
                <a:solidFill>
                  <a:schemeClr val="tx2"/>
                </a:solidFill>
              </a:rPr>
              <a:t>, </a:t>
            </a:r>
            <a:r>
              <a:rPr lang="en-US" sz="2400" dirty="0" err="1">
                <a:solidFill>
                  <a:schemeClr val="tx2"/>
                </a:solidFill>
              </a:rPr>
              <a:t>mientras</a:t>
            </a:r>
            <a:r>
              <a:rPr lang="en-US" sz="2400" dirty="0">
                <a:solidFill>
                  <a:schemeClr val="tx2"/>
                </a:solidFill>
              </a:rPr>
              <a:t> que los </a:t>
            </a:r>
            <a:r>
              <a:rPr lang="en-US" sz="2400" dirty="0" err="1">
                <a:solidFill>
                  <a:schemeClr val="tx2"/>
                </a:solidFill>
              </a:rPr>
              <a:t>objetivos</a:t>
            </a:r>
            <a:r>
              <a:rPr lang="en-US" sz="2400" dirty="0">
                <a:solidFill>
                  <a:schemeClr val="tx2"/>
                </a:solidFill>
              </a:rPr>
              <a:t> se </a:t>
            </a:r>
            <a:r>
              <a:rPr lang="en-US" sz="2400" dirty="0" err="1">
                <a:solidFill>
                  <a:schemeClr val="tx2"/>
                </a:solidFill>
              </a:rPr>
              <a:t>miden</a:t>
            </a:r>
            <a:r>
              <a:rPr lang="en-US" sz="2400" dirty="0">
                <a:solidFill>
                  <a:schemeClr val="tx2"/>
                </a:solidFill>
              </a:rPr>
              <a:t> </a:t>
            </a:r>
            <a:r>
              <a:rPr lang="en-US" sz="2400" dirty="0" err="1">
                <a:solidFill>
                  <a:schemeClr val="tx2"/>
                </a:solidFill>
              </a:rPr>
              <a:t>cómo</a:t>
            </a:r>
            <a:r>
              <a:rPr lang="en-US" sz="2400" dirty="0">
                <a:solidFill>
                  <a:schemeClr val="tx2"/>
                </a:solidFill>
              </a:rPr>
              <a:t> debe </a:t>
            </a:r>
            <a:r>
              <a:rPr lang="en-US" sz="2400" dirty="0" err="1">
                <a:solidFill>
                  <a:schemeClr val="tx2"/>
                </a:solidFill>
              </a:rPr>
              <a:t>seguir</a:t>
            </a:r>
            <a:r>
              <a:rPr lang="en-US" sz="2400" dirty="0">
                <a:solidFill>
                  <a:schemeClr val="tx2"/>
                </a:solidFill>
              </a:rPr>
              <a:t> </a:t>
            </a:r>
            <a:r>
              <a:rPr lang="en-US" sz="2400" dirty="0" err="1">
                <a:solidFill>
                  <a:schemeClr val="tx2"/>
                </a:solidFill>
              </a:rPr>
              <a:t>esa</a:t>
            </a:r>
            <a:r>
              <a:rPr lang="en-US" sz="2400" dirty="0">
                <a:solidFill>
                  <a:schemeClr val="tx2"/>
                </a:solidFill>
              </a:rPr>
              <a:t> </a:t>
            </a:r>
            <a:r>
              <a:rPr lang="en-US" sz="2400" dirty="0" err="1">
                <a:solidFill>
                  <a:schemeClr val="tx2"/>
                </a:solidFill>
              </a:rPr>
              <a:t>dirección</a:t>
            </a:r>
            <a:r>
              <a:rPr lang="en-US" sz="2400" dirty="0">
                <a:solidFill>
                  <a:schemeClr val="tx2"/>
                </a:solidFill>
              </a:rPr>
              <a:t>.</a:t>
            </a:r>
          </a:p>
        </p:txBody>
      </p:sp>
      <p:grpSp>
        <p:nvGrpSpPr>
          <p:cNvPr id="11275" name="Group 1127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1276" name="Freeform: Shape 1127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7" name="Freeform: Shape 1127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8" name="Freeform: Shape 1127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9" name="Freeform: Shape 1127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266" name="Picture 2" descr="Metas y objetivos: ¿Cuáles son las diferencias? Página 1 de 0 - Neetwork -">
            <a:extLst>
              <a:ext uri="{FF2B5EF4-FFF2-40B4-BE49-F238E27FC236}">
                <a16:creationId xmlns:a16="http://schemas.microsoft.com/office/drawing/2014/main" id="{BBF7FBE7-29F3-4613-A8EC-48DA0C20E3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09704" y="1879440"/>
            <a:ext cx="4801238" cy="35184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278B78E-3D2E-48BC-96C0-5B13A53478BC}"/>
              </a:ext>
            </a:extLst>
          </p:cNvPr>
          <p:cNvPicPr>
            <a:picLocks noChangeAspect="1"/>
          </p:cNvPicPr>
          <p:nvPr/>
        </p:nvPicPr>
        <p:blipFill>
          <a:blip r:embed="rId3"/>
          <a:stretch>
            <a:fillRect/>
          </a:stretch>
        </p:blipFill>
        <p:spPr>
          <a:xfrm>
            <a:off x="6992376" y="115284"/>
            <a:ext cx="2085013" cy="1170533"/>
          </a:xfrm>
          <a:prstGeom prst="rect">
            <a:avLst/>
          </a:prstGeom>
        </p:spPr>
      </p:pic>
    </p:spTree>
    <p:extLst>
      <p:ext uri="{BB962C8B-B14F-4D97-AF65-F5344CB8AC3E}">
        <p14:creationId xmlns:p14="http://schemas.microsoft.com/office/powerpoint/2010/main" val="37588815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ECE1DA53-9811-4831-9BFB-3E8658F08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A0F9A10-0824-403D-9627-653B6921425F}"/>
              </a:ext>
            </a:extLst>
          </p:cNvPr>
          <p:cNvSpPr/>
          <p:nvPr/>
        </p:nvSpPr>
        <p:spPr>
          <a:xfrm>
            <a:off x="3049" y="312255"/>
            <a:ext cx="12188951" cy="2405149"/>
          </a:xfrm>
          <a:prstGeom prst="rect">
            <a:avLst/>
          </a:prstGeom>
        </p:spPr>
        <p:txBody>
          <a:bodyPr vert="horz" lIns="91440" tIns="45720" rIns="91440" bIns="45720" rtlCol="0" anchor="ctr">
            <a:normAutofit fontScale="92500"/>
          </a:bodyPr>
          <a:lstStyle/>
          <a:p>
            <a:pPr indent="-228600" defTabSz="914400">
              <a:lnSpc>
                <a:spcPct val="90000"/>
              </a:lnSpc>
              <a:spcAft>
                <a:spcPts val="600"/>
              </a:spcAft>
              <a:buFont typeface="Arial" panose="020B0604020202020204" pitchFamily="34" charset="0"/>
              <a:buChar char="•"/>
            </a:pPr>
            <a:r>
              <a:rPr lang="en-US" sz="2000" dirty="0"/>
              <a:t>Los </a:t>
            </a:r>
            <a:r>
              <a:rPr lang="en-US" sz="2000" dirty="0" err="1"/>
              <a:t>objetivos</a:t>
            </a:r>
            <a:r>
              <a:rPr lang="en-US" sz="2000" dirty="0"/>
              <a:t> </a:t>
            </a:r>
            <a:r>
              <a:rPr lang="en-US" sz="2000" dirty="0" err="1"/>
              <a:t>organizacionales</a:t>
            </a:r>
            <a:r>
              <a:rPr lang="en-US" sz="2000" dirty="0"/>
              <a:t> son </a:t>
            </a:r>
            <a:r>
              <a:rPr lang="en-US" sz="2000" dirty="0" err="1"/>
              <a:t>objetivos</a:t>
            </a:r>
            <a:r>
              <a:rPr lang="en-US" sz="2000" dirty="0"/>
              <a:t> a </a:t>
            </a:r>
            <a:r>
              <a:rPr lang="en-US" sz="2000" dirty="0" err="1"/>
              <a:t>mediano</a:t>
            </a:r>
            <a:r>
              <a:rPr lang="en-US" sz="2000" dirty="0"/>
              <a:t> y </a:t>
            </a:r>
            <a:r>
              <a:rPr lang="en-US" sz="2000" dirty="0" err="1"/>
              <a:t>corto</a:t>
            </a:r>
            <a:r>
              <a:rPr lang="en-US" sz="2000" dirty="0"/>
              <a:t> </a:t>
            </a:r>
            <a:r>
              <a:rPr lang="en-US" sz="2000" dirty="0" err="1"/>
              <a:t>plazo</a:t>
            </a:r>
            <a:r>
              <a:rPr lang="en-US" sz="2000" dirty="0"/>
              <a:t> que una </a:t>
            </a:r>
            <a:r>
              <a:rPr lang="en-US" sz="2000" dirty="0" err="1"/>
              <a:t>seminario</a:t>
            </a:r>
            <a:r>
              <a:rPr lang="en-US" sz="2000" dirty="0"/>
              <a:t> </a:t>
            </a:r>
            <a:r>
              <a:rPr lang="en-US" sz="2000" dirty="0" err="1"/>
              <a:t>persigue</a:t>
            </a:r>
            <a:r>
              <a:rPr lang="en-US" sz="2000" dirty="0"/>
              <a:t> para </a:t>
            </a:r>
            <a:r>
              <a:rPr lang="en-US" sz="2000" dirty="0" err="1"/>
              <a:t>lograr</a:t>
            </a:r>
            <a:r>
              <a:rPr lang="en-US" sz="2000" dirty="0"/>
              <a:t> sus </a:t>
            </a:r>
            <a:r>
              <a:rPr lang="en-US" sz="2000" dirty="0" err="1"/>
              <a:t>objetivos</a:t>
            </a:r>
            <a:r>
              <a:rPr lang="en-US" sz="2000" dirty="0"/>
              <a:t> a largo </a:t>
            </a:r>
            <a:r>
              <a:rPr lang="en-US" sz="2000" dirty="0" err="1"/>
              <a:t>plazo</a:t>
            </a:r>
            <a:r>
              <a:rPr lang="en-US" sz="2000" dirty="0"/>
              <a:t>. </a:t>
            </a:r>
            <a:r>
              <a:rPr lang="en-US" sz="2000" dirty="0" err="1"/>
              <a:t>Estos</a:t>
            </a:r>
            <a:r>
              <a:rPr lang="en-US" sz="2000" dirty="0"/>
              <a:t> </a:t>
            </a:r>
            <a:r>
              <a:rPr lang="en-US" sz="2000" dirty="0" err="1"/>
              <a:t>objetivos</a:t>
            </a:r>
            <a:r>
              <a:rPr lang="en-US" sz="2000" dirty="0"/>
              <a:t> </a:t>
            </a:r>
            <a:r>
              <a:rPr lang="en-US" sz="2000" dirty="0" err="1"/>
              <a:t>permiten</a:t>
            </a:r>
            <a:r>
              <a:rPr lang="en-US" sz="2000" dirty="0"/>
              <a:t> a una </a:t>
            </a:r>
            <a:r>
              <a:rPr lang="en-US" sz="2000" dirty="0" err="1"/>
              <a:t>escuela</a:t>
            </a:r>
            <a:r>
              <a:rPr lang="en-US" sz="2000" dirty="0"/>
              <a:t> </a:t>
            </a:r>
            <a:r>
              <a:rPr lang="en-US" sz="2000" dirty="0" err="1"/>
              <a:t>evaluar</a:t>
            </a:r>
            <a:r>
              <a:rPr lang="en-US" sz="2000" dirty="0"/>
              <a:t> </a:t>
            </a:r>
            <a:r>
              <a:rPr lang="en-US" sz="2000" dirty="0" err="1"/>
              <a:t>su</a:t>
            </a:r>
            <a:r>
              <a:rPr lang="en-US" sz="2000" dirty="0"/>
              <a:t> </a:t>
            </a:r>
            <a:r>
              <a:rPr lang="en-US" sz="2000" dirty="0" err="1"/>
              <a:t>desempeño</a:t>
            </a:r>
            <a:r>
              <a:rPr lang="en-US" sz="2000" dirty="0"/>
              <a:t>, </a:t>
            </a:r>
            <a:r>
              <a:rPr lang="en-US" sz="2000" dirty="0" err="1"/>
              <a:t>estrategia</a:t>
            </a:r>
            <a:r>
              <a:rPr lang="en-US" sz="2000" dirty="0"/>
              <a:t> </a:t>
            </a:r>
            <a:r>
              <a:rPr lang="en-US" sz="2000" dirty="0" err="1"/>
              <a:t>educativa</a:t>
            </a:r>
            <a:r>
              <a:rPr lang="en-US" sz="2000" dirty="0"/>
              <a:t> y </a:t>
            </a:r>
            <a:r>
              <a:rPr lang="en-US" sz="2000" dirty="0" err="1"/>
              <a:t>niveles</a:t>
            </a:r>
            <a:r>
              <a:rPr lang="en-US" sz="2000" dirty="0"/>
              <a:t> de </a:t>
            </a:r>
            <a:r>
              <a:rPr lang="en-US" sz="2000" dirty="0" err="1"/>
              <a:t>productividad</a:t>
            </a:r>
            <a:r>
              <a:rPr lang="en-US" sz="2000" dirty="0"/>
              <a:t>.</a:t>
            </a:r>
          </a:p>
          <a:p>
            <a:pPr indent="-228600" defTabSz="914400">
              <a:lnSpc>
                <a:spcPct val="90000"/>
              </a:lnSpc>
              <a:spcAft>
                <a:spcPts val="600"/>
              </a:spcAft>
              <a:buFont typeface="Arial" panose="020B0604020202020204" pitchFamily="34" charset="0"/>
              <a:buChar char="•"/>
            </a:pPr>
            <a:endParaRPr lang="en-US" sz="2000" dirty="0"/>
          </a:p>
          <a:p>
            <a:pPr indent="-228600" defTabSz="914400">
              <a:lnSpc>
                <a:spcPct val="90000"/>
              </a:lnSpc>
              <a:spcAft>
                <a:spcPts val="600"/>
              </a:spcAft>
              <a:buFont typeface="Arial" panose="020B0604020202020204" pitchFamily="34" charset="0"/>
              <a:buChar char="•"/>
            </a:pPr>
            <a:r>
              <a:rPr lang="en-US" sz="2000" dirty="0"/>
              <a:t>Un </a:t>
            </a:r>
            <a:r>
              <a:rPr lang="en-US" sz="2000" dirty="0" err="1"/>
              <a:t>objetivo</a:t>
            </a:r>
            <a:r>
              <a:rPr lang="en-US" sz="2000" dirty="0"/>
              <a:t> </a:t>
            </a:r>
            <a:r>
              <a:rPr lang="en-US" sz="2000" dirty="0" err="1"/>
              <a:t>organizacional</a:t>
            </a:r>
            <a:r>
              <a:rPr lang="en-US" sz="2000" dirty="0"/>
              <a:t> bien </a:t>
            </a:r>
            <a:r>
              <a:rPr lang="en-US" sz="2000" dirty="0" err="1"/>
              <a:t>planificado</a:t>
            </a:r>
            <a:r>
              <a:rPr lang="en-US" sz="2000" dirty="0"/>
              <a:t> </a:t>
            </a:r>
            <a:r>
              <a:rPr lang="en-US" sz="2000" dirty="0" err="1"/>
              <a:t>puede</a:t>
            </a:r>
            <a:r>
              <a:rPr lang="en-US" sz="2000" dirty="0"/>
              <a:t> </a:t>
            </a:r>
            <a:r>
              <a:rPr lang="en-US" sz="2000" dirty="0" err="1"/>
              <a:t>reflejar</a:t>
            </a:r>
            <a:r>
              <a:rPr lang="en-US" sz="2000" dirty="0"/>
              <a:t> los </a:t>
            </a:r>
            <a:r>
              <a:rPr lang="en-US" sz="2000" dirty="0" err="1"/>
              <a:t>valores</a:t>
            </a:r>
            <a:r>
              <a:rPr lang="en-US" sz="2000" dirty="0"/>
              <a:t> y la </a:t>
            </a:r>
            <a:r>
              <a:rPr lang="en-US" sz="2000" dirty="0" err="1"/>
              <a:t>cultura</a:t>
            </a:r>
            <a:r>
              <a:rPr lang="en-US" sz="2000" dirty="0"/>
              <a:t> </a:t>
            </a:r>
            <a:r>
              <a:rPr lang="en-US" sz="2000" dirty="0" err="1"/>
              <a:t>organizacional</a:t>
            </a:r>
            <a:r>
              <a:rPr lang="en-US" sz="2000" dirty="0"/>
              <a:t> de la </a:t>
            </a:r>
            <a:r>
              <a:rPr lang="en-US" sz="2000" dirty="0" err="1"/>
              <a:t>escuela</a:t>
            </a:r>
            <a:r>
              <a:rPr lang="en-US" sz="2000" dirty="0"/>
              <a:t> y </a:t>
            </a:r>
            <a:r>
              <a:rPr lang="en-US" sz="2000" dirty="0" err="1"/>
              <a:t>mostrar</a:t>
            </a:r>
            <a:r>
              <a:rPr lang="en-US" sz="2000" dirty="0"/>
              <a:t> </a:t>
            </a:r>
            <a:r>
              <a:rPr lang="en-US" sz="2000" dirty="0" err="1"/>
              <a:t>cómo</a:t>
            </a:r>
            <a:r>
              <a:rPr lang="en-US" sz="2000" dirty="0"/>
              <a:t> los </a:t>
            </a:r>
            <a:r>
              <a:rPr lang="en-US" sz="2000" dirty="0" err="1"/>
              <a:t>objetivos</a:t>
            </a:r>
            <a:r>
              <a:rPr lang="en-US" sz="2000" dirty="0"/>
              <a:t> se </a:t>
            </a:r>
            <a:r>
              <a:rPr lang="en-US" sz="2000" dirty="0" err="1"/>
              <a:t>sincronizan</a:t>
            </a:r>
            <a:r>
              <a:rPr lang="en-US" sz="2000" dirty="0"/>
              <a:t> con </a:t>
            </a:r>
            <a:r>
              <a:rPr lang="en-US" sz="2000" dirty="0" err="1"/>
              <a:t>dichos</a:t>
            </a:r>
            <a:r>
              <a:rPr lang="en-US" sz="2000" dirty="0"/>
              <a:t> </a:t>
            </a:r>
            <a:r>
              <a:rPr lang="en-US" sz="2000" dirty="0" err="1"/>
              <a:t>estándares</a:t>
            </a:r>
            <a:r>
              <a:rPr lang="en-US" sz="2000" dirty="0"/>
              <a:t>. </a:t>
            </a:r>
            <a:r>
              <a:rPr lang="en-US" sz="2000" dirty="0" err="1"/>
              <a:t>Después</a:t>
            </a:r>
            <a:r>
              <a:rPr lang="en-US" sz="2000" dirty="0"/>
              <a:t> de </a:t>
            </a:r>
            <a:r>
              <a:rPr lang="en-US" sz="2000" dirty="0" err="1"/>
              <a:t>seleccionar</a:t>
            </a:r>
            <a:r>
              <a:rPr lang="en-US" sz="2000" dirty="0"/>
              <a:t> </a:t>
            </a:r>
            <a:r>
              <a:rPr lang="en-US" sz="2000" dirty="0" err="1"/>
              <a:t>estos</a:t>
            </a:r>
            <a:r>
              <a:rPr lang="en-US" sz="2000" dirty="0"/>
              <a:t> </a:t>
            </a:r>
            <a:r>
              <a:rPr lang="en-US" sz="2000" dirty="0" err="1"/>
              <a:t>objetivos</a:t>
            </a:r>
            <a:r>
              <a:rPr lang="en-US" sz="2000" dirty="0"/>
              <a:t>, la </a:t>
            </a:r>
            <a:r>
              <a:rPr lang="en-US" sz="2000" dirty="0" err="1"/>
              <a:t>escuela</a:t>
            </a:r>
            <a:r>
              <a:rPr lang="en-US" sz="2000" dirty="0"/>
              <a:t> </a:t>
            </a:r>
            <a:r>
              <a:rPr lang="en-US" sz="2000" dirty="0" err="1"/>
              <a:t>puede</a:t>
            </a:r>
            <a:r>
              <a:rPr lang="en-US" sz="2000" dirty="0"/>
              <a:t> </a:t>
            </a:r>
            <a:r>
              <a:rPr lang="en-US" sz="2000" dirty="0" err="1"/>
              <a:t>elegir</a:t>
            </a:r>
            <a:r>
              <a:rPr lang="en-US" sz="2000" dirty="0"/>
              <a:t> un </a:t>
            </a:r>
            <a:r>
              <a:rPr lang="en-US" sz="2000" dirty="0" err="1"/>
              <a:t>sistema</a:t>
            </a:r>
            <a:r>
              <a:rPr lang="en-US" sz="2000" dirty="0"/>
              <a:t> para </a:t>
            </a:r>
            <a:r>
              <a:rPr lang="en-US" sz="2000" dirty="0" err="1"/>
              <a:t>monitorear</a:t>
            </a:r>
            <a:r>
              <a:rPr lang="en-US" sz="2000" dirty="0"/>
              <a:t> </a:t>
            </a:r>
            <a:r>
              <a:rPr lang="en-US" sz="2000" dirty="0" err="1"/>
              <a:t>su</a:t>
            </a:r>
            <a:r>
              <a:rPr lang="en-US" sz="2000" dirty="0"/>
              <a:t> </a:t>
            </a:r>
            <a:r>
              <a:rPr lang="en-US" sz="2000" dirty="0" err="1"/>
              <a:t>progreso</a:t>
            </a:r>
            <a:r>
              <a:rPr lang="en-US" sz="2000" dirty="0"/>
              <a:t>. Es </a:t>
            </a:r>
            <a:r>
              <a:rPr lang="en-US" sz="2000" dirty="0" err="1"/>
              <a:t>beneficioso</a:t>
            </a:r>
            <a:r>
              <a:rPr lang="en-US" sz="2000" dirty="0"/>
              <a:t> para el </a:t>
            </a:r>
            <a:r>
              <a:rPr lang="en-US" sz="2000" dirty="0" err="1"/>
              <a:t>seminario</a:t>
            </a:r>
            <a:r>
              <a:rPr lang="en-US" sz="2000" dirty="0"/>
              <a:t> </a:t>
            </a:r>
            <a:r>
              <a:rPr lang="en-US" sz="2000" dirty="0" err="1"/>
              <a:t>observar</a:t>
            </a:r>
            <a:r>
              <a:rPr lang="en-US" sz="2000" dirty="0"/>
              <a:t> sus </a:t>
            </a:r>
            <a:r>
              <a:rPr lang="en-US" sz="2000" dirty="0" err="1"/>
              <a:t>objetivos</a:t>
            </a:r>
            <a:r>
              <a:rPr lang="en-US" sz="2000" dirty="0"/>
              <a:t> </a:t>
            </a:r>
            <a:r>
              <a:rPr lang="en-US" sz="2000" dirty="0" err="1"/>
              <a:t>constantemente</a:t>
            </a:r>
            <a:r>
              <a:rPr lang="en-US" sz="2000" dirty="0"/>
              <a:t>, </a:t>
            </a:r>
            <a:r>
              <a:rPr lang="en-US" sz="2000" dirty="0" err="1"/>
              <a:t>ya</a:t>
            </a:r>
            <a:r>
              <a:rPr lang="en-US" sz="2000" dirty="0"/>
              <a:t> que </a:t>
            </a:r>
            <a:r>
              <a:rPr lang="en-US" sz="2000" dirty="0" err="1"/>
              <a:t>puede</a:t>
            </a:r>
            <a:r>
              <a:rPr lang="en-US" sz="2000" dirty="0"/>
              <a:t> </a:t>
            </a:r>
            <a:r>
              <a:rPr lang="en-US" sz="2000" dirty="0" err="1"/>
              <a:t>brindarles</a:t>
            </a:r>
            <a:r>
              <a:rPr lang="en-US" sz="2000" dirty="0"/>
              <a:t> la </a:t>
            </a:r>
            <a:r>
              <a:rPr lang="en-US" sz="2000" dirty="0" err="1"/>
              <a:t>oportunidad</a:t>
            </a:r>
            <a:r>
              <a:rPr lang="en-US" sz="2000" dirty="0"/>
              <a:t> de </a:t>
            </a:r>
            <a:r>
              <a:rPr lang="en-US" sz="2000" dirty="0" err="1"/>
              <a:t>introducir</a:t>
            </a:r>
            <a:r>
              <a:rPr lang="en-US" sz="2000" dirty="0"/>
              <a:t> </a:t>
            </a:r>
            <a:r>
              <a:rPr lang="en-US" sz="2000" dirty="0" err="1"/>
              <a:t>cualquier</a:t>
            </a:r>
            <a:r>
              <a:rPr lang="en-US" sz="2000" dirty="0"/>
              <a:t> </a:t>
            </a:r>
            <a:r>
              <a:rPr lang="en-US" sz="2000" dirty="0" err="1"/>
              <a:t>cambio</a:t>
            </a:r>
            <a:r>
              <a:rPr lang="en-US" sz="2000" dirty="0"/>
              <a:t> o </a:t>
            </a:r>
            <a:r>
              <a:rPr lang="en-US" sz="2000" dirty="0" err="1"/>
              <a:t>ajustarlos</a:t>
            </a:r>
            <a:r>
              <a:rPr lang="en-US" sz="2000" dirty="0"/>
              <a:t> de </a:t>
            </a:r>
            <a:r>
              <a:rPr lang="en-US" sz="2000" dirty="0" err="1"/>
              <a:t>acuerdo</a:t>
            </a:r>
            <a:r>
              <a:rPr lang="en-US" sz="2000" dirty="0"/>
              <a:t> con las </a:t>
            </a:r>
            <a:r>
              <a:rPr lang="en-US" sz="2000" dirty="0" err="1"/>
              <a:t>tendencias</a:t>
            </a:r>
            <a:r>
              <a:rPr lang="en-US" sz="2000" dirty="0"/>
              <a:t> de la academia.</a:t>
            </a:r>
          </a:p>
          <a:p>
            <a:pPr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pPr>
            <a:endParaRPr lang="en-US" dirty="0"/>
          </a:p>
        </p:txBody>
      </p:sp>
      <p:pic>
        <p:nvPicPr>
          <p:cNvPr id="10242" name="Picture 2" descr="Metas a corto, mediano y largo plazo by ANDREA MORA">
            <a:extLst>
              <a:ext uri="{FF2B5EF4-FFF2-40B4-BE49-F238E27FC236}">
                <a16:creationId xmlns:a16="http://schemas.microsoft.com/office/drawing/2014/main" id="{31462F8A-D614-4180-A660-73CE66E8F3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578" r="-1" b="12145"/>
          <a:stretch/>
        </p:blipFill>
        <p:spPr bwMode="auto">
          <a:xfrm>
            <a:off x="182881" y="2405149"/>
            <a:ext cx="11834494" cy="427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9695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230" name="Freeform: Shape 922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2" name="Freeform: Shape 9231">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There are many good reasons to conduct an organizational assessment">
            <a:extLst>
              <a:ext uri="{FF2B5EF4-FFF2-40B4-BE49-F238E27FC236}">
                <a16:creationId xmlns:a16="http://schemas.microsoft.com/office/drawing/2014/main" id="{9F89D586-0A78-448B-92C0-B6D71F4504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
            <a:ext cx="4983936" cy="45401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86A88A-8A39-4C96-AE59-88074C60C1A7}"/>
              </a:ext>
            </a:extLst>
          </p:cNvPr>
          <p:cNvSpPr/>
          <p:nvPr/>
        </p:nvSpPr>
        <p:spPr>
          <a:xfrm>
            <a:off x="6167847" y="-1"/>
            <a:ext cx="6024154" cy="7102549"/>
          </a:xfrm>
          <a:prstGeom prst="rect">
            <a:avLst/>
          </a:prstGeom>
        </p:spPr>
        <p:txBody>
          <a:bodyPr vert="horz" lIns="91440" tIns="45720" rIns="91440" bIns="45720" rtlCol="0" anchor="t">
            <a:normAutofit lnSpcReduction="10000"/>
          </a:bodyPr>
          <a:lstStyle/>
          <a:p>
            <a:pPr defTabSz="914400">
              <a:lnSpc>
                <a:spcPct val="90000"/>
              </a:lnSpc>
              <a:spcAft>
                <a:spcPts val="600"/>
              </a:spcAft>
            </a:pPr>
            <a:r>
              <a:rPr lang="en-US" sz="2000" b="1" dirty="0"/>
              <a:t>1. </a:t>
            </a:r>
            <a:r>
              <a:rPr lang="en-US" sz="2000" b="1" dirty="0" err="1"/>
              <a:t>Realizar</a:t>
            </a:r>
            <a:r>
              <a:rPr lang="en-US" sz="2000" b="1" dirty="0"/>
              <a:t> una </a:t>
            </a:r>
            <a:r>
              <a:rPr lang="en-US" sz="2000" b="1" dirty="0" err="1"/>
              <a:t>evaluación</a:t>
            </a:r>
            <a:endParaRPr lang="en-US" sz="2000" b="1" dirty="0"/>
          </a:p>
          <a:p>
            <a:pPr indent="-228600" defTabSz="914400">
              <a:lnSpc>
                <a:spcPct val="90000"/>
              </a:lnSpc>
              <a:spcAft>
                <a:spcPts val="600"/>
              </a:spcAft>
              <a:buFont typeface="Arial" panose="020B0604020202020204" pitchFamily="34" charset="0"/>
              <a:buChar char="•"/>
            </a:pPr>
            <a:r>
              <a:rPr lang="en-US" sz="2000" b="1" dirty="0"/>
              <a:t>Antes de </a:t>
            </a:r>
            <a:r>
              <a:rPr lang="en-US" sz="2000" b="1" dirty="0" err="1"/>
              <a:t>comenzar</a:t>
            </a:r>
            <a:r>
              <a:rPr lang="en-US" sz="2000" b="1" dirty="0"/>
              <a:t> </a:t>
            </a:r>
            <a:r>
              <a:rPr lang="en-US" sz="2000" b="1" dirty="0" err="1"/>
              <a:t>su</a:t>
            </a:r>
            <a:r>
              <a:rPr lang="en-US" sz="2000" b="1" dirty="0"/>
              <a:t> </a:t>
            </a:r>
            <a:r>
              <a:rPr lang="en-US" sz="2000" b="1" dirty="0" err="1"/>
              <a:t>proceso</a:t>
            </a:r>
            <a:r>
              <a:rPr lang="en-US" sz="2000" b="1" dirty="0"/>
              <a:t> de </a:t>
            </a:r>
            <a:r>
              <a:rPr lang="en-US" sz="2000" b="1" dirty="0" err="1"/>
              <a:t>establecimiento</a:t>
            </a:r>
            <a:r>
              <a:rPr lang="en-US" sz="2000" b="1" dirty="0"/>
              <a:t> de </a:t>
            </a:r>
            <a:r>
              <a:rPr lang="en-US" sz="2000" b="1" dirty="0" err="1"/>
              <a:t>metas</a:t>
            </a:r>
            <a:r>
              <a:rPr lang="en-US" sz="2000" b="1" dirty="0"/>
              <a:t>, </a:t>
            </a:r>
            <a:r>
              <a:rPr lang="en-US" sz="2000" b="1" dirty="0" err="1"/>
              <a:t>tómese</a:t>
            </a:r>
            <a:r>
              <a:rPr lang="en-US" sz="2000" b="1" dirty="0"/>
              <a:t> el </a:t>
            </a:r>
            <a:r>
              <a:rPr lang="en-US" sz="2000" b="1" dirty="0" err="1"/>
              <a:t>tiempo</a:t>
            </a:r>
            <a:r>
              <a:rPr lang="en-US" sz="2000" b="1" dirty="0"/>
              <a:t> para </a:t>
            </a:r>
            <a:r>
              <a:rPr lang="en-US" sz="2000" b="1" dirty="0" err="1"/>
              <a:t>evaluar</a:t>
            </a:r>
            <a:r>
              <a:rPr lang="en-US" sz="2000" b="1" dirty="0"/>
              <a:t> </a:t>
            </a:r>
            <a:r>
              <a:rPr lang="en-US" sz="2000" b="1" dirty="0" err="1"/>
              <a:t>su</a:t>
            </a:r>
            <a:r>
              <a:rPr lang="en-US" sz="2000" b="1" dirty="0"/>
              <a:t> </a:t>
            </a:r>
            <a:r>
              <a:rPr lang="en-US" sz="2000" b="1" dirty="0" err="1"/>
              <a:t>seminario</a:t>
            </a:r>
            <a:r>
              <a:rPr lang="en-US" sz="2000" b="1" dirty="0"/>
              <a:t>, </a:t>
            </a:r>
            <a:r>
              <a:rPr lang="en-US" sz="2000" b="1" dirty="0" err="1"/>
              <a:t>cuáles</a:t>
            </a:r>
            <a:r>
              <a:rPr lang="en-US" sz="2000" b="1" dirty="0"/>
              <a:t> son las </a:t>
            </a:r>
            <a:r>
              <a:rPr lang="en-US" sz="2000" b="1" dirty="0" err="1"/>
              <a:t>fortalezas</a:t>
            </a:r>
            <a:r>
              <a:rPr lang="en-US" sz="2000" b="1" dirty="0"/>
              <a:t> y las </a:t>
            </a:r>
            <a:r>
              <a:rPr lang="en-US" sz="2000" b="1" dirty="0" err="1"/>
              <a:t>áreas</a:t>
            </a:r>
            <a:r>
              <a:rPr lang="en-US" sz="2000" b="1" dirty="0"/>
              <a:t> a </a:t>
            </a:r>
            <a:r>
              <a:rPr lang="en-US" sz="2000" b="1" dirty="0" err="1"/>
              <a:t>mejorar</a:t>
            </a:r>
            <a:r>
              <a:rPr lang="en-US" sz="2000" b="1" dirty="0"/>
              <a:t>. </a:t>
            </a:r>
            <a:r>
              <a:rPr lang="en-US" sz="2000" b="1" dirty="0" err="1"/>
              <a:t>Piense</a:t>
            </a:r>
            <a:r>
              <a:rPr lang="en-US" sz="2000" b="1" dirty="0"/>
              <a:t> </a:t>
            </a:r>
            <a:r>
              <a:rPr lang="en-US" sz="2000" b="1" dirty="0" err="1"/>
              <a:t>dónde</a:t>
            </a:r>
            <a:r>
              <a:rPr lang="en-US" sz="2000" b="1" dirty="0"/>
              <a:t> le </a:t>
            </a:r>
            <a:r>
              <a:rPr lang="en-US" sz="2000" b="1" dirty="0" err="1"/>
              <a:t>gustaría</a:t>
            </a:r>
            <a:r>
              <a:rPr lang="en-US" sz="2000" b="1" dirty="0"/>
              <a:t> que </a:t>
            </a:r>
            <a:r>
              <a:rPr lang="en-US" sz="2000" b="1" dirty="0" err="1"/>
              <a:t>esté</a:t>
            </a:r>
            <a:r>
              <a:rPr lang="en-US" sz="2000" b="1" dirty="0"/>
              <a:t> el </a:t>
            </a:r>
            <a:r>
              <a:rPr lang="en-US" sz="2000" b="1" dirty="0" err="1"/>
              <a:t>seminario</a:t>
            </a:r>
            <a:r>
              <a:rPr lang="en-US" sz="2000" b="1" dirty="0"/>
              <a:t> </a:t>
            </a:r>
            <a:r>
              <a:rPr lang="en-US" sz="2000" b="1" dirty="0" err="1"/>
              <a:t>en</a:t>
            </a:r>
            <a:r>
              <a:rPr lang="en-US" sz="2000" b="1" dirty="0"/>
              <a:t> los </a:t>
            </a:r>
            <a:r>
              <a:rPr lang="en-US" sz="2000" b="1" dirty="0" err="1"/>
              <a:t>próximos</a:t>
            </a:r>
            <a:r>
              <a:rPr lang="en-US" sz="2000" b="1" dirty="0"/>
              <a:t> </a:t>
            </a:r>
            <a:r>
              <a:rPr lang="en-US" sz="2000" b="1" dirty="0" err="1"/>
              <a:t>años</a:t>
            </a:r>
            <a:r>
              <a:rPr lang="en-US" sz="2000" b="1" dirty="0"/>
              <a:t>, tanto </a:t>
            </a:r>
            <a:r>
              <a:rPr lang="en-US" sz="2000" b="1" dirty="0" err="1"/>
              <a:t>en</a:t>
            </a:r>
            <a:r>
              <a:rPr lang="en-US" sz="2000" b="1" dirty="0"/>
              <a:t> </a:t>
            </a:r>
            <a:r>
              <a:rPr lang="en-US" sz="2000" b="1" dirty="0" err="1"/>
              <a:t>profundidad</a:t>
            </a:r>
            <a:r>
              <a:rPr lang="en-US" sz="2000" b="1" dirty="0"/>
              <a:t> o </a:t>
            </a:r>
            <a:r>
              <a:rPr lang="en-US" sz="2000" b="1" dirty="0" err="1"/>
              <a:t>calidad</a:t>
            </a:r>
            <a:r>
              <a:rPr lang="en-US" sz="2000" b="1" dirty="0"/>
              <a:t> </a:t>
            </a:r>
            <a:r>
              <a:rPr lang="en-US" sz="2000" b="1" dirty="0" err="1"/>
              <a:t>como</a:t>
            </a:r>
            <a:r>
              <a:rPr lang="en-US" sz="2000" b="1" dirty="0"/>
              <a:t> </a:t>
            </a:r>
            <a:r>
              <a:rPr lang="en-US" sz="2000" b="1" dirty="0" err="1"/>
              <a:t>en</a:t>
            </a:r>
            <a:r>
              <a:rPr lang="en-US" sz="2000" b="1" dirty="0"/>
              <a:t> </a:t>
            </a:r>
            <a:r>
              <a:rPr lang="en-US" sz="2000" b="1" dirty="0" err="1"/>
              <a:t>su</a:t>
            </a:r>
            <a:r>
              <a:rPr lang="en-US" sz="2000" b="1" dirty="0"/>
              <a:t> </a:t>
            </a:r>
            <a:r>
              <a:rPr lang="en-US" sz="2000" b="1" dirty="0" err="1"/>
              <a:t>alcance</a:t>
            </a:r>
            <a:r>
              <a:rPr lang="en-US" sz="2000" b="1" dirty="0"/>
              <a:t>, </a:t>
            </a:r>
            <a:r>
              <a:rPr lang="en-US" sz="2000" b="1" dirty="0" err="1"/>
              <a:t>en</a:t>
            </a:r>
            <a:r>
              <a:rPr lang="en-US" sz="2000" b="1" dirty="0"/>
              <a:t> </a:t>
            </a:r>
            <a:r>
              <a:rPr lang="en-US" sz="2000" b="1" dirty="0" err="1"/>
              <a:t>términos</a:t>
            </a:r>
            <a:r>
              <a:rPr lang="en-US" sz="2000" b="1" dirty="0"/>
              <a:t> de </a:t>
            </a:r>
            <a:r>
              <a:rPr lang="en-US" sz="2000" b="1" dirty="0" err="1"/>
              <a:t>tamaño</a:t>
            </a:r>
            <a:r>
              <a:rPr lang="en-US" sz="2000" b="1" dirty="0"/>
              <a:t> (</a:t>
            </a:r>
            <a:r>
              <a:rPr lang="en-US" sz="2000" b="1" dirty="0" err="1"/>
              <a:t>número</a:t>
            </a:r>
            <a:r>
              <a:rPr lang="en-US" sz="2000" b="1" dirty="0"/>
              <a:t> de </a:t>
            </a:r>
            <a:r>
              <a:rPr lang="en-US" sz="2000" b="1" dirty="0" err="1"/>
              <a:t>estudiantes</a:t>
            </a:r>
            <a:r>
              <a:rPr lang="en-US" sz="2000" b="1" dirty="0"/>
              <a:t> o </a:t>
            </a:r>
            <a:r>
              <a:rPr lang="en-US" sz="2000" b="1" dirty="0" err="1"/>
              <a:t>niveles</a:t>
            </a:r>
            <a:r>
              <a:rPr lang="en-US" sz="2000" b="1" dirty="0"/>
              <a:t> de </a:t>
            </a:r>
            <a:r>
              <a:rPr lang="en-US" sz="2000" b="1" dirty="0" err="1"/>
              <a:t>programas</a:t>
            </a:r>
            <a:r>
              <a:rPr lang="en-US" sz="2000" b="1" dirty="0"/>
              <a:t>). </a:t>
            </a:r>
            <a:r>
              <a:rPr lang="en-US" sz="2000" b="1" dirty="0" err="1"/>
              <a:t>Esto</a:t>
            </a:r>
            <a:r>
              <a:rPr lang="en-US" sz="2000" b="1" dirty="0"/>
              <a:t> le </a:t>
            </a:r>
            <a:r>
              <a:rPr lang="en-US" sz="2000" b="1" dirty="0" err="1"/>
              <a:t>ayuda</a:t>
            </a:r>
            <a:r>
              <a:rPr lang="en-US" sz="2000" b="1" dirty="0"/>
              <a:t> a </a:t>
            </a:r>
            <a:r>
              <a:rPr lang="en-US" sz="2000" b="1" dirty="0" err="1"/>
              <a:t>determinar</a:t>
            </a:r>
            <a:r>
              <a:rPr lang="en-US" sz="2000" b="1" dirty="0"/>
              <a:t> </a:t>
            </a:r>
            <a:r>
              <a:rPr lang="en-US" sz="2000" b="1" dirty="0" err="1"/>
              <a:t>dónde</a:t>
            </a:r>
            <a:r>
              <a:rPr lang="en-US" sz="2000" b="1" dirty="0"/>
              <a:t> le </a:t>
            </a:r>
            <a:r>
              <a:rPr lang="en-US" sz="2000" b="1" dirty="0" err="1"/>
              <a:t>está</a:t>
            </a:r>
            <a:r>
              <a:rPr lang="en-US" sz="2000" b="1" dirty="0"/>
              <a:t> </a:t>
            </a:r>
            <a:r>
              <a:rPr lang="en-US" sz="2000" b="1" dirty="0" err="1"/>
              <a:t>yendo</a:t>
            </a:r>
            <a:r>
              <a:rPr lang="en-US" sz="2000" b="1" dirty="0"/>
              <a:t> bien al </a:t>
            </a:r>
            <a:r>
              <a:rPr lang="en-US" sz="2000" b="1" dirty="0" err="1"/>
              <a:t>seminario</a:t>
            </a:r>
            <a:r>
              <a:rPr lang="en-US" sz="2000" b="1" dirty="0"/>
              <a:t> y </a:t>
            </a:r>
            <a:r>
              <a:rPr lang="en-US" sz="2000" b="1" dirty="0" err="1"/>
              <a:t>qué</a:t>
            </a:r>
            <a:r>
              <a:rPr lang="en-US" sz="2000" b="1" dirty="0"/>
              <a:t> </a:t>
            </a:r>
            <a:r>
              <a:rPr lang="en-US" sz="2000" b="1" dirty="0" err="1"/>
              <a:t>áreas</a:t>
            </a:r>
            <a:r>
              <a:rPr lang="en-US" sz="2000" b="1" dirty="0"/>
              <a:t> le </a:t>
            </a:r>
            <a:r>
              <a:rPr lang="en-US" sz="2000" b="1" dirty="0" err="1"/>
              <a:t>gustaría</a:t>
            </a:r>
            <a:r>
              <a:rPr lang="en-US" sz="2000" b="1" dirty="0"/>
              <a:t> </a:t>
            </a:r>
            <a:r>
              <a:rPr lang="en-US" sz="2000" b="1" dirty="0" err="1"/>
              <a:t>desarrollar</a:t>
            </a:r>
            <a:r>
              <a:rPr lang="en-US" sz="2000" b="1" dirty="0"/>
              <a:t> </a:t>
            </a:r>
            <a:r>
              <a:rPr lang="en-US" sz="2000" b="1" dirty="0" err="1"/>
              <a:t>más</a:t>
            </a:r>
            <a:r>
              <a:rPr lang="en-US" sz="2000" b="1" dirty="0"/>
              <a:t>. </a:t>
            </a:r>
            <a:r>
              <a:rPr lang="en-US" sz="2000" b="1" dirty="0" err="1"/>
              <a:t>Esto</a:t>
            </a:r>
            <a:r>
              <a:rPr lang="en-US" sz="2000" b="1" dirty="0"/>
              <a:t> le </a:t>
            </a:r>
            <a:r>
              <a:rPr lang="en-US" sz="2000" b="1" dirty="0" err="1"/>
              <a:t>permite</a:t>
            </a:r>
            <a:r>
              <a:rPr lang="en-US" sz="2000" b="1" dirty="0"/>
              <a:t> </a:t>
            </a:r>
            <a:r>
              <a:rPr lang="en-US" sz="2000" b="1" dirty="0" err="1"/>
              <a:t>construir</a:t>
            </a:r>
            <a:r>
              <a:rPr lang="en-US" sz="2000" b="1" dirty="0"/>
              <a:t> </a:t>
            </a:r>
            <a:r>
              <a:rPr lang="en-US" sz="2000" b="1" dirty="0" err="1"/>
              <a:t>metas</a:t>
            </a:r>
            <a:r>
              <a:rPr lang="en-US" sz="2000" b="1" dirty="0"/>
              <a:t> que </a:t>
            </a:r>
            <a:r>
              <a:rPr lang="en-US" sz="2000" b="1" dirty="0" err="1"/>
              <a:t>impulsen</a:t>
            </a:r>
            <a:r>
              <a:rPr lang="en-US" sz="2000" b="1" dirty="0"/>
              <a:t> a </a:t>
            </a:r>
            <a:r>
              <a:rPr lang="en-US" sz="2000" b="1" dirty="0" err="1"/>
              <a:t>su</a:t>
            </a:r>
            <a:r>
              <a:rPr lang="en-US" sz="2000" b="1" dirty="0"/>
              <a:t> </a:t>
            </a:r>
            <a:r>
              <a:rPr lang="en-US" sz="2000" b="1" dirty="0" err="1"/>
              <a:t>institución</a:t>
            </a:r>
            <a:r>
              <a:rPr lang="en-US" sz="2000" b="1" dirty="0"/>
              <a:t> </a:t>
            </a:r>
            <a:r>
              <a:rPr lang="en-US" sz="2000" b="1" dirty="0" err="1"/>
              <a:t>hacia</a:t>
            </a:r>
            <a:r>
              <a:rPr lang="en-US" sz="2000" b="1" dirty="0"/>
              <a:t> una </a:t>
            </a:r>
            <a:r>
              <a:rPr lang="en-US" sz="2000" b="1" dirty="0" err="1"/>
              <a:t>posición</a:t>
            </a:r>
            <a:r>
              <a:rPr lang="en-US" sz="2000" b="1" dirty="0"/>
              <a:t> </a:t>
            </a:r>
            <a:r>
              <a:rPr lang="en-US" sz="2000" b="1" dirty="0" err="1"/>
              <a:t>más</a:t>
            </a:r>
            <a:r>
              <a:rPr lang="en-US" sz="2000" b="1" dirty="0"/>
              <a:t> </a:t>
            </a:r>
            <a:r>
              <a:rPr lang="en-US" sz="2000" b="1" dirty="0" err="1"/>
              <a:t>productiva</a:t>
            </a:r>
            <a:r>
              <a:rPr lang="en-US" sz="2000" b="1" dirty="0"/>
              <a:t> y </a:t>
            </a:r>
            <a:r>
              <a:rPr lang="en-US" sz="2000" b="1" dirty="0" err="1"/>
              <a:t>más</a:t>
            </a:r>
            <a:r>
              <a:rPr lang="en-US" sz="2000" b="1" dirty="0"/>
              <a:t> </a:t>
            </a:r>
            <a:r>
              <a:rPr lang="en-US" sz="2000" b="1" dirty="0" err="1"/>
              <a:t>fuerte</a:t>
            </a:r>
            <a:r>
              <a:rPr lang="en-US" sz="2000" b="1" dirty="0"/>
              <a:t>.</a:t>
            </a:r>
          </a:p>
          <a:p>
            <a:pPr indent="-228600" defTabSz="914400">
              <a:lnSpc>
                <a:spcPct val="90000"/>
              </a:lnSpc>
              <a:spcAft>
                <a:spcPts val="600"/>
              </a:spcAft>
              <a:buFont typeface="Arial" panose="020B0604020202020204" pitchFamily="34" charset="0"/>
              <a:buChar char="•"/>
            </a:pPr>
            <a:endParaRPr lang="en-US" sz="2000" b="1" dirty="0"/>
          </a:p>
          <a:p>
            <a:pPr indent="-228600" defTabSz="914400">
              <a:lnSpc>
                <a:spcPct val="90000"/>
              </a:lnSpc>
              <a:spcAft>
                <a:spcPts val="600"/>
              </a:spcAft>
              <a:buFont typeface="Arial" panose="020B0604020202020204" pitchFamily="34" charset="0"/>
              <a:buChar char="•"/>
            </a:pPr>
            <a:endParaRPr lang="en-US" sz="2000" b="1" dirty="0"/>
          </a:p>
          <a:p>
            <a:pPr indent="-228600" defTabSz="914400">
              <a:lnSpc>
                <a:spcPct val="90000"/>
              </a:lnSpc>
              <a:spcAft>
                <a:spcPts val="600"/>
              </a:spcAft>
              <a:buFont typeface="Arial" panose="020B0604020202020204" pitchFamily="34" charset="0"/>
              <a:buChar char="•"/>
            </a:pPr>
            <a:r>
              <a:rPr lang="en-US" sz="2000" b="1" dirty="0"/>
              <a:t>2. </a:t>
            </a:r>
            <a:r>
              <a:rPr lang="en-US" sz="2000" b="1" dirty="0" err="1"/>
              <a:t>Anota</a:t>
            </a:r>
            <a:r>
              <a:rPr lang="en-US" sz="2000" b="1" dirty="0"/>
              <a:t> </a:t>
            </a:r>
            <a:r>
              <a:rPr lang="en-US" sz="2000" b="1" dirty="0" err="1"/>
              <a:t>objetivos</a:t>
            </a:r>
            <a:r>
              <a:rPr lang="en-US" sz="2000" b="1" dirty="0"/>
              <a:t> </a:t>
            </a:r>
            <a:r>
              <a:rPr lang="en-US" sz="2000" b="1" dirty="0" err="1"/>
              <a:t>potenciales</a:t>
            </a:r>
            <a:endParaRPr lang="en-US" sz="2000" b="1" dirty="0"/>
          </a:p>
          <a:p>
            <a:pPr defTabSz="914400">
              <a:lnSpc>
                <a:spcPct val="90000"/>
              </a:lnSpc>
              <a:spcAft>
                <a:spcPts val="600"/>
              </a:spcAft>
            </a:pPr>
            <a:r>
              <a:rPr lang="en-US" sz="2000" b="1" dirty="0" err="1"/>
              <a:t>Ahora</a:t>
            </a:r>
            <a:r>
              <a:rPr lang="en-US" sz="2000" b="1" dirty="0"/>
              <a:t> que </a:t>
            </a:r>
            <a:r>
              <a:rPr lang="en-US" sz="2000" b="1" dirty="0" err="1"/>
              <a:t>sabe</a:t>
            </a:r>
            <a:r>
              <a:rPr lang="en-US" sz="2000" b="1" dirty="0"/>
              <a:t> </a:t>
            </a:r>
            <a:r>
              <a:rPr lang="en-US" sz="2000" b="1" dirty="0" err="1"/>
              <a:t>qué</a:t>
            </a:r>
            <a:r>
              <a:rPr lang="en-US" sz="2000" b="1" dirty="0"/>
              <a:t> </a:t>
            </a:r>
            <a:r>
              <a:rPr lang="en-US" sz="2000" b="1" dirty="0" err="1"/>
              <a:t>tipo</a:t>
            </a:r>
            <a:r>
              <a:rPr lang="en-US" sz="2000" b="1" dirty="0"/>
              <a:t> de </a:t>
            </a:r>
            <a:r>
              <a:rPr lang="en-US" sz="2000" b="1" dirty="0" err="1"/>
              <a:t>seminario</a:t>
            </a:r>
            <a:r>
              <a:rPr lang="en-US" sz="2000" b="1" dirty="0"/>
              <a:t> </a:t>
            </a:r>
            <a:r>
              <a:rPr lang="en-US" sz="2000" b="1" dirty="0" err="1"/>
              <a:t>desea</a:t>
            </a:r>
            <a:r>
              <a:rPr lang="en-US" sz="2000" b="1" dirty="0"/>
              <a:t> </a:t>
            </a:r>
            <a:r>
              <a:rPr lang="en-US" sz="2000" b="1" dirty="0" err="1"/>
              <a:t>desarrollar</a:t>
            </a:r>
            <a:r>
              <a:rPr lang="en-US" sz="2000" b="1" dirty="0"/>
              <a:t> y las </a:t>
            </a:r>
            <a:r>
              <a:rPr lang="en-US" sz="2000" b="1" dirty="0" err="1"/>
              <a:t>fortalezas</a:t>
            </a:r>
            <a:r>
              <a:rPr lang="en-US" sz="2000" b="1" dirty="0"/>
              <a:t> y </a:t>
            </a:r>
            <a:r>
              <a:rPr lang="en-US" sz="2000" b="1" dirty="0" err="1"/>
              <a:t>debilidades</a:t>
            </a:r>
            <a:r>
              <a:rPr lang="en-US" sz="2000" b="1" dirty="0"/>
              <a:t> con las que </a:t>
            </a:r>
            <a:r>
              <a:rPr lang="en-US" sz="2000" b="1" dirty="0" err="1"/>
              <a:t>está</a:t>
            </a:r>
            <a:r>
              <a:rPr lang="en-US" sz="2000" b="1" dirty="0"/>
              <a:t> </a:t>
            </a:r>
            <a:r>
              <a:rPr lang="en-US" sz="2000" b="1" dirty="0" err="1"/>
              <a:t>lidiando</a:t>
            </a:r>
            <a:r>
              <a:rPr lang="en-US" sz="2000" b="1" dirty="0"/>
              <a:t>, </a:t>
            </a:r>
            <a:r>
              <a:rPr lang="en-US" sz="2000" b="1" dirty="0" err="1"/>
              <a:t>puede</a:t>
            </a:r>
            <a:r>
              <a:rPr lang="en-US" sz="2000" b="1" dirty="0"/>
              <a:t> </a:t>
            </a:r>
            <a:r>
              <a:rPr lang="en-US" sz="2000" b="1" dirty="0" err="1"/>
              <a:t>anotar</a:t>
            </a:r>
            <a:r>
              <a:rPr lang="en-US" sz="2000" b="1" dirty="0"/>
              <a:t> las </a:t>
            </a:r>
            <a:r>
              <a:rPr lang="en-US" sz="2000" b="1" dirty="0" err="1"/>
              <a:t>metas</a:t>
            </a:r>
            <a:r>
              <a:rPr lang="en-US" sz="2000" b="1" dirty="0"/>
              <a:t> </a:t>
            </a:r>
            <a:r>
              <a:rPr lang="en-US" sz="2000" b="1" dirty="0" err="1"/>
              <a:t>potenciales</a:t>
            </a:r>
            <a:r>
              <a:rPr lang="en-US" sz="2000" b="1" dirty="0"/>
              <a:t> que </a:t>
            </a:r>
            <a:r>
              <a:rPr lang="en-US" sz="2000" b="1" dirty="0" err="1"/>
              <a:t>espera</a:t>
            </a:r>
            <a:r>
              <a:rPr lang="en-US" sz="2000" b="1" dirty="0"/>
              <a:t> </a:t>
            </a:r>
            <a:r>
              <a:rPr lang="en-US" sz="2000" b="1" dirty="0" err="1"/>
              <a:t>lograr</a:t>
            </a:r>
            <a:r>
              <a:rPr lang="en-US" sz="2000" b="1" dirty="0"/>
              <a:t>. </a:t>
            </a:r>
            <a:r>
              <a:rPr lang="en-US" sz="2000" b="1" dirty="0" err="1"/>
              <a:t>Considere</a:t>
            </a:r>
            <a:r>
              <a:rPr lang="en-US" sz="2000" b="1" dirty="0"/>
              <a:t> </a:t>
            </a:r>
            <a:r>
              <a:rPr lang="en-US" sz="2000" b="1" dirty="0" err="1"/>
              <a:t>reservar</a:t>
            </a:r>
            <a:r>
              <a:rPr lang="en-US" sz="2000" b="1" dirty="0"/>
              <a:t> </a:t>
            </a:r>
            <a:r>
              <a:rPr lang="en-US" sz="2000" b="1" dirty="0" err="1"/>
              <a:t>tiempo</a:t>
            </a:r>
            <a:r>
              <a:rPr lang="en-US" sz="2000" b="1" dirty="0"/>
              <a:t> para </a:t>
            </a:r>
            <a:r>
              <a:rPr lang="en-US" sz="2000" b="1" dirty="0" err="1"/>
              <a:t>escribir</a:t>
            </a:r>
            <a:r>
              <a:rPr lang="en-US" sz="2000" b="1" dirty="0"/>
              <a:t> </a:t>
            </a:r>
            <a:r>
              <a:rPr lang="en-US" sz="2000" b="1" dirty="0" err="1"/>
              <a:t>libremente</a:t>
            </a:r>
            <a:r>
              <a:rPr lang="en-US" sz="2000" b="1" dirty="0"/>
              <a:t> </a:t>
            </a:r>
            <a:r>
              <a:rPr lang="en-US" sz="2000" b="1" dirty="0" err="1"/>
              <a:t>metas</a:t>
            </a:r>
            <a:r>
              <a:rPr lang="en-US" sz="2000" b="1" dirty="0"/>
              <a:t> o </a:t>
            </a:r>
            <a:r>
              <a:rPr lang="en-US" sz="2000" b="1" dirty="0" err="1"/>
              <a:t>aspiraciones</a:t>
            </a:r>
            <a:r>
              <a:rPr lang="en-US" sz="2000" b="1" dirty="0"/>
              <a:t> que le </a:t>
            </a:r>
            <a:r>
              <a:rPr lang="en-US" sz="2000" b="1" dirty="0" err="1"/>
              <a:t>gustaría</a:t>
            </a:r>
            <a:r>
              <a:rPr lang="en-US" sz="2000" b="1" dirty="0"/>
              <a:t> </a:t>
            </a:r>
            <a:r>
              <a:rPr lang="en-US" sz="2000" b="1" dirty="0" err="1"/>
              <a:t>lograr</a:t>
            </a:r>
            <a:r>
              <a:rPr lang="en-US" sz="2000" b="1" dirty="0"/>
              <a:t> </a:t>
            </a:r>
            <a:r>
              <a:rPr lang="en-US" sz="2000" b="1" dirty="0" err="1"/>
              <a:t>en</a:t>
            </a:r>
            <a:r>
              <a:rPr lang="en-US" sz="2000" b="1" dirty="0"/>
              <a:t> los </a:t>
            </a:r>
            <a:r>
              <a:rPr lang="en-US" sz="2000" b="1" dirty="0" err="1"/>
              <a:t>próximos</a:t>
            </a:r>
            <a:r>
              <a:rPr lang="en-US" sz="2000" b="1" dirty="0"/>
              <a:t> </a:t>
            </a:r>
            <a:r>
              <a:rPr lang="en-US" sz="2000" b="1" dirty="0" err="1"/>
              <a:t>años</a:t>
            </a:r>
            <a:r>
              <a:rPr lang="en-US" sz="2000" b="1" dirty="0"/>
              <a:t>. Una </a:t>
            </a:r>
            <a:r>
              <a:rPr lang="en-US" sz="2000" b="1" dirty="0" err="1"/>
              <a:t>vez</a:t>
            </a:r>
            <a:r>
              <a:rPr lang="en-US" sz="2000" b="1" dirty="0"/>
              <a:t> que </a:t>
            </a:r>
            <a:r>
              <a:rPr lang="en-US" sz="2000" b="1" dirty="0" err="1"/>
              <a:t>tenga</a:t>
            </a:r>
            <a:r>
              <a:rPr lang="en-US" sz="2000" b="1" dirty="0"/>
              <a:t> un gran conjunto de </a:t>
            </a:r>
            <a:r>
              <a:rPr lang="en-US" sz="2000" b="1" dirty="0" err="1"/>
              <a:t>objetivos</a:t>
            </a:r>
            <a:r>
              <a:rPr lang="en-US" sz="2000" b="1" dirty="0"/>
              <a:t>, revise </a:t>
            </a:r>
            <a:r>
              <a:rPr lang="en-US" sz="2000" b="1" dirty="0" err="1"/>
              <a:t>cada</a:t>
            </a:r>
            <a:r>
              <a:rPr lang="en-US" sz="2000" b="1" dirty="0"/>
              <a:t> </a:t>
            </a:r>
            <a:r>
              <a:rPr lang="en-US" sz="2000" b="1" dirty="0" err="1"/>
              <a:t>uno</a:t>
            </a:r>
            <a:r>
              <a:rPr lang="en-US" sz="2000" b="1" dirty="0"/>
              <a:t> con </a:t>
            </a:r>
            <a:r>
              <a:rPr lang="en-US" sz="2000" b="1" dirty="0" err="1"/>
              <a:t>cuidado</a:t>
            </a:r>
            <a:r>
              <a:rPr lang="en-US" sz="2000" b="1" dirty="0"/>
              <a:t>. </a:t>
            </a:r>
            <a:r>
              <a:rPr lang="en-US" sz="2000" b="1" dirty="0" err="1"/>
              <a:t>Pregúntese</a:t>
            </a:r>
            <a:r>
              <a:rPr lang="en-US" sz="2000" b="1" dirty="0"/>
              <a:t> </a:t>
            </a:r>
            <a:r>
              <a:rPr lang="en-US" sz="2000" b="1" dirty="0" err="1"/>
              <a:t>si</a:t>
            </a:r>
            <a:r>
              <a:rPr lang="en-US" sz="2000" b="1" dirty="0"/>
              <a:t> la meta es </a:t>
            </a:r>
            <a:r>
              <a:rPr lang="en-US" sz="2000" b="1" dirty="0" err="1"/>
              <a:t>algo</a:t>
            </a:r>
            <a:r>
              <a:rPr lang="en-US" sz="2000" b="1" dirty="0"/>
              <a:t> que </a:t>
            </a:r>
            <a:r>
              <a:rPr lang="en-US" sz="2000" b="1" dirty="0" err="1"/>
              <a:t>ayudaría</a:t>
            </a:r>
            <a:r>
              <a:rPr lang="en-US" sz="2000" b="1" dirty="0"/>
              <a:t> a </a:t>
            </a:r>
            <a:r>
              <a:rPr lang="en-US" sz="2000" b="1" dirty="0" err="1"/>
              <a:t>alinear</a:t>
            </a:r>
            <a:r>
              <a:rPr lang="en-US" sz="2000" b="1" dirty="0"/>
              <a:t> </a:t>
            </a:r>
            <a:r>
              <a:rPr lang="en-US" sz="2000" b="1" dirty="0" err="1"/>
              <a:t>su</a:t>
            </a:r>
            <a:r>
              <a:rPr lang="en-US" sz="2000" b="1" dirty="0"/>
              <a:t> </a:t>
            </a:r>
            <a:r>
              <a:rPr lang="en-US" sz="2000" b="1" dirty="0" err="1"/>
              <a:t>seminario</a:t>
            </a:r>
            <a:r>
              <a:rPr lang="en-US" sz="2000" b="1" dirty="0"/>
              <a:t> con </a:t>
            </a:r>
            <a:r>
              <a:rPr lang="en-US" sz="2000" b="1" dirty="0" err="1"/>
              <a:t>su</a:t>
            </a:r>
            <a:r>
              <a:rPr lang="en-US" sz="2000" b="1" dirty="0"/>
              <a:t> </a:t>
            </a:r>
            <a:r>
              <a:rPr lang="en-US" sz="2000" b="1" dirty="0" err="1"/>
              <a:t>misión</a:t>
            </a:r>
            <a:r>
              <a:rPr lang="en-US" sz="2000" b="1" dirty="0"/>
              <a:t> y </a:t>
            </a:r>
            <a:r>
              <a:rPr lang="en-US" sz="2000" b="1" dirty="0" err="1"/>
              <a:t>visión</a:t>
            </a:r>
            <a:r>
              <a:rPr lang="en-US" sz="2000" b="1" dirty="0"/>
              <a:t>. ¿Las </a:t>
            </a:r>
            <a:r>
              <a:rPr lang="en-US" sz="2000" b="1" dirty="0" err="1"/>
              <a:t>metas</a:t>
            </a:r>
            <a:r>
              <a:rPr lang="en-US" sz="2000" b="1" dirty="0"/>
              <a:t> </a:t>
            </a:r>
            <a:r>
              <a:rPr lang="en-US" sz="2000" b="1" dirty="0" err="1"/>
              <a:t>reflejan</a:t>
            </a:r>
            <a:r>
              <a:rPr lang="en-US" sz="2000" b="1" dirty="0"/>
              <a:t> los </a:t>
            </a:r>
            <a:r>
              <a:rPr lang="en-US" sz="2000" b="1" dirty="0" err="1"/>
              <a:t>valores</a:t>
            </a:r>
            <a:r>
              <a:rPr lang="en-US" sz="2000" b="1" dirty="0"/>
              <a:t> de la </a:t>
            </a:r>
            <a:r>
              <a:rPr lang="en-US" sz="2000" b="1" dirty="0" err="1"/>
              <a:t>organización</a:t>
            </a:r>
            <a:r>
              <a:rPr lang="en-US" sz="2000" b="1" dirty="0"/>
              <a:t>?.</a:t>
            </a:r>
            <a:endParaRPr lang="en-US" sz="2000" dirty="0"/>
          </a:p>
          <a:p>
            <a:pPr indent="-228600" defTabSz="914400">
              <a:lnSpc>
                <a:spcPct val="90000"/>
              </a:lnSpc>
              <a:spcAft>
                <a:spcPts val="600"/>
              </a:spcAft>
              <a:buFont typeface="Arial" panose="020B0604020202020204" pitchFamily="34" charset="0"/>
              <a:buChar char="•"/>
            </a:pPr>
            <a:endParaRPr lang="en-US" sz="1000" dirty="0"/>
          </a:p>
          <a:p>
            <a:pPr indent="-228600" defTabSz="914400">
              <a:lnSpc>
                <a:spcPct val="90000"/>
              </a:lnSpc>
              <a:spcAft>
                <a:spcPts val="600"/>
              </a:spcAft>
              <a:buFont typeface="Arial" panose="020B0604020202020204" pitchFamily="34" charset="0"/>
              <a:buChar char="•"/>
            </a:pPr>
            <a:endParaRPr lang="en-US" sz="1000" b="0" i="0" dirty="0">
              <a:effectLst/>
            </a:endParaRPr>
          </a:p>
        </p:txBody>
      </p:sp>
    </p:spTree>
    <p:extLst>
      <p:ext uri="{BB962C8B-B14F-4D97-AF65-F5344CB8AC3E}">
        <p14:creationId xmlns:p14="http://schemas.microsoft.com/office/powerpoint/2010/main" val="15438509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203" name="Freeform: Shape 819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How to Break Down Tasks into Smaller Ones - Kanban Zone Blog">
            <a:extLst>
              <a:ext uri="{FF2B5EF4-FFF2-40B4-BE49-F238E27FC236}">
                <a16:creationId xmlns:a16="http://schemas.microsoft.com/office/drawing/2014/main" id="{9C406ACA-3ECA-4F2B-8DD3-093ACF8CF6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962" r="-1" b="-1"/>
          <a:stretch/>
        </p:blipFill>
        <p:spPr bwMode="auto">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B2B4AE-37DF-4180-8497-DC1F4CD8D627}"/>
              </a:ext>
            </a:extLst>
          </p:cNvPr>
          <p:cNvSpPr/>
          <p:nvPr/>
        </p:nvSpPr>
        <p:spPr>
          <a:xfrm>
            <a:off x="5609221" y="148856"/>
            <a:ext cx="6426836" cy="6709144"/>
          </a:xfrm>
          <a:prstGeom prst="rect">
            <a:avLst/>
          </a:prstGeom>
        </p:spPr>
        <p:txBody>
          <a:bodyPr vert="horz" lIns="91440" tIns="45720" rIns="91440" bIns="45720" rtlCol="0" anchor="t">
            <a:normAutofit lnSpcReduction="10000"/>
          </a:bodyPr>
          <a:lstStyle/>
          <a:p>
            <a:pPr indent="-228600" defTabSz="914400">
              <a:lnSpc>
                <a:spcPct val="90000"/>
              </a:lnSpc>
              <a:spcAft>
                <a:spcPts val="600"/>
              </a:spcAft>
              <a:buFont typeface="Arial" panose="020B0604020202020204" pitchFamily="34" charset="0"/>
              <a:buChar char="•"/>
            </a:pPr>
            <a:r>
              <a:rPr lang="en-US" sz="2000" b="1" dirty="0"/>
              <a:t>3. </a:t>
            </a:r>
            <a:r>
              <a:rPr lang="en-US" sz="2000" b="1" dirty="0" err="1"/>
              <a:t>Convierta</a:t>
            </a:r>
            <a:r>
              <a:rPr lang="en-US" sz="2000" b="1" dirty="0"/>
              <a:t> </a:t>
            </a:r>
            <a:r>
              <a:rPr lang="en-US" sz="2000" b="1" dirty="0" err="1"/>
              <a:t>estas</a:t>
            </a:r>
            <a:r>
              <a:rPr lang="en-US" sz="2000" b="1" dirty="0"/>
              <a:t> </a:t>
            </a:r>
            <a:r>
              <a:rPr lang="en-US" sz="2000" b="1" dirty="0" err="1"/>
              <a:t>metas</a:t>
            </a:r>
            <a:r>
              <a:rPr lang="en-US" sz="2000" b="1" dirty="0"/>
              <a:t> </a:t>
            </a:r>
            <a:r>
              <a:rPr lang="en-US" sz="2000" b="1" dirty="0" err="1"/>
              <a:t>en</a:t>
            </a:r>
            <a:r>
              <a:rPr lang="en-US" sz="2000" b="1" dirty="0"/>
              <a:t> </a:t>
            </a:r>
            <a:r>
              <a:rPr lang="en-US" sz="2000" b="1" dirty="0" err="1"/>
              <a:t>objetivos</a:t>
            </a:r>
            <a:r>
              <a:rPr lang="en-US" sz="2000" b="1" dirty="0"/>
              <a:t>. Una </a:t>
            </a:r>
            <a:r>
              <a:rPr lang="en-US" sz="2000" b="1" dirty="0" err="1"/>
              <a:t>vez</a:t>
            </a:r>
            <a:r>
              <a:rPr lang="en-US" sz="2000" b="1" dirty="0"/>
              <a:t> que </a:t>
            </a:r>
            <a:r>
              <a:rPr lang="en-US" sz="2000" b="1" dirty="0" err="1"/>
              <a:t>haya</a:t>
            </a:r>
            <a:r>
              <a:rPr lang="en-US" sz="2000" b="1" dirty="0"/>
              <a:t> </a:t>
            </a:r>
            <a:r>
              <a:rPr lang="en-US" sz="2000" b="1" dirty="0" err="1"/>
              <a:t>determinado</a:t>
            </a:r>
            <a:r>
              <a:rPr lang="en-US" sz="2000" b="1" dirty="0"/>
              <a:t> las </a:t>
            </a:r>
            <a:r>
              <a:rPr lang="en-US" sz="2000" b="1" dirty="0" err="1"/>
              <a:t>metas</a:t>
            </a:r>
            <a:r>
              <a:rPr lang="en-US" sz="2000" b="1" dirty="0"/>
              <a:t> </a:t>
            </a:r>
            <a:r>
              <a:rPr lang="en-US" sz="2000" b="1" dirty="0" err="1"/>
              <a:t>estratégicas</a:t>
            </a:r>
            <a:r>
              <a:rPr lang="en-US" sz="2000" b="1" dirty="0"/>
              <a:t> para </a:t>
            </a:r>
            <a:r>
              <a:rPr lang="en-US" sz="2000" b="1" dirty="0" err="1"/>
              <a:t>establecer</a:t>
            </a:r>
            <a:r>
              <a:rPr lang="en-US" sz="2000" b="1" dirty="0"/>
              <a:t> la </a:t>
            </a:r>
            <a:r>
              <a:rPr lang="en-US" sz="2000" b="1" dirty="0" err="1"/>
              <a:t>dirección</a:t>
            </a:r>
            <a:r>
              <a:rPr lang="en-US" sz="2000" b="1" dirty="0"/>
              <a:t> de </a:t>
            </a:r>
            <a:r>
              <a:rPr lang="en-US" sz="2000" b="1" dirty="0" err="1"/>
              <a:t>su</a:t>
            </a:r>
            <a:r>
              <a:rPr lang="en-US" sz="2000" b="1" dirty="0"/>
              <a:t> </a:t>
            </a:r>
            <a:r>
              <a:rPr lang="en-US" sz="2000" b="1" dirty="0" err="1"/>
              <a:t>seminario</a:t>
            </a:r>
            <a:r>
              <a:rPr lang="en-US" sz="2000" b="1" dirty="0"/>
              <a:t>, </a:t>
            </a:r>
            <a:r>
              <a:rPr lang="en-US" sz="2000" b="1" dirty="0" err="1"/>
              <a:t>puede</a:t>
            </a:r>
            <a:r>
              <a:rPr lang="en-US" sz="2000" b="1" dirty="0"/>
              <a:t> </a:t>
            </a:r>
            <a:r>
              <a:rPr lang="en-US" sz="2000" b="1" dirty="0" err="1"/>
              <a:t>convertirlas</a:t>
            </a:r>
            <a:r>
              <a:rPr lang="en-US" sz="2000" b="1" dirty="0"/>
              <a:t> </a:t>
            </a:r>
            <a:r>
              <a:rPr lang="en-US" sz="2000" b="1" dirty="0" err="1"/>
              <a:t>en</a:t>
            </a:r>
            <a:r>
              <a:rPr lang="en-US" sz="2000" b="1" dirty="0"/>
              <a:t> </a:t>
            </a:r>
            <a:r>
              <a:rPr lang="en-US" sz="2000" b="1" dirty="0" err="1"/>
              <a:t>objetivos</a:t>
            </a:r>
            <a:r>
              <a:rPr lang="en-US" sz="2000" b="1" dirty="0"/>
              <a:t>. </a:t>
            </a:r>
            <a:r>
              <a:rPr lang="en-US" sz="2000" b="1" dirty="0" err="1"/>
              <a:t>Estos</a:t>
            </a:r>
            <a:r>
              <a:rPr lang="en-US" sz="2000" b="1" dirty="0"/>
              <a:t> </a:t>
            </a:r>
            <a:r>
              <a:rPr lang="en-US" sz="2000" b="1" dirty="0" err="1"/>
              <a:t>adjetivos</a:t>
            </a:r>
            <a:r>
              <a:rPr lang="en-US" sz="2000" b="1" dirty="0"/>
              <a:t> </a:t>
            </a:r>
            <a:r>
              <a:rPr lang="en-US" sz="2000" b="1" dirty="0" err="1"/>
              <a:t>deben</a:t>
            </a:r>
            <a:r>
              <a:rPr lang="en-US" sz="2000" b="1" dirty="0"/>
              <a:t> ser </a:t>
            </a:r>
            <a:r>
              <a:rPr lang="en-US" sz="2000" b="1" dirty="0" err="1"/>
              <a:t>medibles</a:t>
            </a:r>
            <a:r>
              <a:rPr lang="en-US" sz="2000" b="1" dirty="0"/>
              <a:t>, </a:t>
            </a:r>
            <a:r>
              <a:rPr lang="en-US" sz="2000" b="1" dirty="0" err="1"/>
              <a:t>alcanzables</a:t>
            </a:r>
            <a:r>
              <a:rPr lang="en-US" sz="2000" b="1" dirty="0"/>
              <a:t>, </a:t>
            </a:r>
            <a:r>
              <a:rPr lang="en-US" sz="2000" b="1" dirty="0" err="1"/>
              <a:t>realistas</a:t>
            </a:r>
            <a:r>
              <a:rPr lang="en-US" sz="2000" b="1" dirty="0"/>
              <a:t> y de </a:t>
            </a:r>
            <a:r>
              <a:rPr lang="en-US" sz="2000" b="1" dirty="0" err="1"/>
              <a:t>duración</a:t>
            </a:r>
            <a:r>
              <a:rPr lang="en-US" sz="2000" b="1" dirty="0"/>
              <a:t> </a:t>
            </a:r>
            <a:r>
              <a:rPr lang="en-US" sz="2000" b="1" dirty="0" err="1"/>
              <a:t>determinada</a:t>
            </a:r>
            <a:r>
              <a:rPr lang="en-US" sz="2000" b="1" dirty="0"/>
              <a:t>. Tu meta debe ser lo </a:t>
            </a:r>
            <a:r>
              <a:rPr lang="en-US" sz="2000" b="1" dirty="0" err="1"/>
              <a:t>suficientemente</a:t>
            </a:r>
            <a:r>
              <a:rPr lang="en-US" sz="2000" b="1" dirty="0"/>
              <a:t> </a:t>
            </a:r>
            <a:r>
              <a:rPr lang="en-US" sz="2000" b="1" dirty="0" err="1"/>
              <a:t>específica</a:t>
            </a:r>
            <a:r>
              <a:rPr lang="en-US" sz="2000" b="1" dirty="0"/>
              <a:t> </a:t>
            </a:r>
            <a:r>
              <a:rPr lang="en-US" sz="2000" b="1" dirty="0" err="1"/>
              <a:t>como</a:t>
            </a:r>
            <a:r>
              <a:rPr lang="en-US" sz="2000" b="1" dirty="0"/>
              <a:t> para que </a:t>
            </a:r>
            <a:r>
              <a:rPr lang="en-US" sz="2000" b="1" dirty="0" err="1"/>
              <a:t>te</a:t>
            </a:r>
            <a:r>
              <a:rPr lang="en-US" sz="2000" b="1" dirty="0"/>
              <a:t> </a:t>
            </a:r>
            <a:r>
              <a:rPr lang="en-US" sz="2000" b="1" dirty="0" err="1"/>
              <a:t>brinde</a:t>
            </a:r>
            <a:r>
              <a:rPr lang="en-US" sz="2000" b="1" dirty="0"/>
              <a:t> un </a:t>
            </a:r>
            <a:r>
              <a:rPr lang="en-US" sz="2000" b="1" dirty="0" err="1"/>
              <a:t>objetivo</a:t>
            </a:r>
            <a:r>
              <a:rPr lang="en-US" sz="2000" b="1" dirty="0"/>
              <a:t> claro por el </a:t>
            </a:r>
            <a:r>
              <a:rPr lang="en-US" sz="2000" b="1" dirty="0" err="1"/>
              <a:t>cual</a:t>
            </a:r>
            <a:r>
              <a:rPr lang="en-US" sz="2000" b="1" dirty="0"/>
              <a:t> </a:t>
            </a:r>
            <a:r>
              <a:rPr lang="en-US" sz="2000" b="1" dirty="0" err="1"/>
              <a:t>trabajar</a:t>
            </a:r>
            <a:r>
              <a:rPr lang="en-US" sz="2000" b="1" dirty="0"/>
              <a:t>, </a:t>
            </a:r>
            <a:r>
              <a:rPr lang="en-US" sz="2000" b="1" dirty="0" err="1"/>
              <a:t>en</a:t>
            </a:r>
            <a:r>
              <a:rPr lang="en-US" sz="2000" b="1" dirty="0"/>
              <a:t> </a:t>
            </a:r>
            <a:r>
              <a:rPr lang="en-US" sz="2000" b="1" dirty="0" err="1"/>
              <a:t>lugar</a:t>
            </a:r>
            <a:r>
              <a:rPr lang="en-US" sz="2000" b="1" dirty="0"/>
              <a:t> de </a:t>
            </a:r>
            <a:r>
              <a:rPr lang="en-US" sz="2000" b="1" dirty="0" err="1"/>
              <a:t>uno</a:t>
            </a:r>
            <a:r>
              <a:rPr lang="en-US" sz="2000" b="1" dirty="0"/>
              <a:t> que sea general o </a:t>
            </a:r>
            <a:r>
              <a:rPr lang="en-US" sz="2000" b="1" dirty="0" err="1"/>
              <a:t>vago</a:t>
            </a:r>
            <a:r>
              <a:rPr lang="en-US" sz="2000" b="1" dirty="0"/>
              <a:t>. </a:t>
            </a:r>
            <a:r>
              <a:rPr lang="en-US" sz="2000" b="1" dirty="0" err="1"/>
              <a:t>Cuanto</a:t>
            </a:r>
            <a:r>
              <a:rPr lang="en-US" sz="2000" b="1" dirty="0"/>
              <a:t> </a:t>
            </a:r>
            <a:r>
              <a:rPr lang="en-US" sz="2000" b="1" dirty="0" err="1"/>
              <a:t>más</a:t>
            </a:r>
            <a:r>
              <a:rPr lang="en-US" sz="2000" b="1" dirty="0"/>
              <a:t> </a:t>
            </a:r>
            <a:r>
              <a:rPr lang="en-US" sz="2000" b="1" dirty="0" err="1"/>
              <a:t>específico</a:t>
            </a:r>
            <a:r>
              <a:rPr lang="en-US" sz="2000" b="1" dirty="0"/>
              <a:t> sea </a:t>
            </a:r>
            <a:r>
              <a:rPr lang="en-US" sz="2000" b="1" dirty="0" err="1"/>
              <a:t>su</a:t>
            </a:r>
            <a:r>
              <a:rPr lang="en-US" sz="2000" b="1" dirty="0"/>
              <a:t> </a:t>
            </a:r>
            <a:r>
              <a:rPr lang="en-US" sz="2000" b="1" dirty="0" err="1"/>
              <a:t>objetivo</a:t>
            </a:r>
            <a:r>
              <a:rPr lang="en-US" sz="2000" b="1" dirty="0"/>
              <a:t>, </a:t>
            </a:r>
            <a:r>
              <a:rPr lang="en-US" sz="2000" b="1" dirty="0" err="1"/>
              <a:t>más</a:t>
            </a:r>
            <a:r>
              <a:rPr lang="en-US" sz="2000" b="1" dirty="0"/>
              <a:t> </a:t>
            </a:r>
            <a:r>
              <a:rPr lang="en-US" sz="2000" b="1" dirty="0" err="1"/>
              <a:t>fácil</a:t>
            </a:r>
            <a:r>
              <a:rPr lang="en-US" sz="2000" b="1" dirty="0"/>
              <a:t> </a:t>
            </a:r>
            <a:r>
              <a:rPr lang="en-US" sz="2000" b="1" dirty="0" err="1"/>
              <a:t>será</a:t>
            </a:r>
            <a:r>
              <a:rPr lang="en-US" sz="2000" b="1" dirty="0"/>
              <a:t> </a:t>
            </a:r>
            <a:r>
              <a:rPr lang="en-US" sz="2000" b="1" dirty="0" err="1"/>
              <a:t>desarrollar</a:t>
            </a:r>
            <a:r>
              <a:rPr lang="en-US" sz="2000" b="1" dirty="0"/>
              <a:t> sus </a:t>
            </a:r>
            <a:r>
              <a:rPr lang="en-US" sz="2000" b="1" dirty="0" err="1"/>
              <a:t>objetivos</a:t>
            </a:r>
            <a:r>
              <a:rPr lang="en-US" sz="2000" b="1" dirty="0"/>
              <a:t>, es </a:t>
            </a:r>
            <a:r>
              <a:rPr lang="en-US" sz="2000" b="1" dirty="0" err="1"/>
              <a:t>decir</a:t>
            </a:r>
            <a:r>
              <a:rPr lang="en-US" sz="2000" b="1" dirty="0"/>
              <a:t>, los </a:t>
            </a:r>
            <a:r>
              <a:rPr lang="en-US" sz="2000" b="1" dirty="0" err="1"/>
              <a:t>pasos</a:t>
            </a:r>
            <a:r>
              <a:rPr lang="en-US" sz="2000" b="1" dirty="0"/>
              <a:t> </a:t>
            </a:r>
            <a:r>
              <a:rPr lang="en-US" sz="2000" b="1" dirty="0" err="1"/>
              <a:t>necesarios</a:t>
            </a:r>
            <a:r>
              <a:rPr lang="en-US" sz="2000" b="1" dirty="0"/>
              <a:t> para </a:t>
            </a:r>
            <a:r>
              <a:rPr lang="en-US" sz="2000" b="1" dirty="0" err="1"/>
              <a:t>lograrlo</a:t>
            </a:r>
            <a:r>
              <a:rPr lang="en-US" sz="2000" b="1" dirty="0"/>
              <a:t>.</a:t>
            </a:r>
          </a:p>
          <a:p>
            <a:pPr indent="-228600" defTabSz="914400">
              <a:lnSpc>
                <a:spcPct val="90000"/>
              </a:lnSpc>
              <a:spcAft>
                <a:spcPts val="600"/>
              </a:spcAft>
              <a:buFont typeface="Arial" panose="020B0604020202020204" pitchFamily="34" charset="0"/>
              <a:buChar char="•"/>
            </a:pPr>
            <a:endParaRPr lang="en-US" sz="2000" b="1" dirty="0"/>
          </a:p>
          <a:p>
            <a:pPr indent="-228600" defTabSz="914400">
              <a:lnSpc>
                <a:spcPct val="90000"/>
              </a:lnSpc>
              <a:spcAft>
                <a:spcPts val="600"/>
              </a:spcAft>
              <a:buFont typeface="Arial" panose="020B0604020202020204" pitchFamily="34" charset="0"/>
              <a:buChar char="•"/>
            </a:pPr>
            <a:r>
              <a:rPr lang="en-US" sz="2000" b="1" dirty="0"/>
              <a:t>Para que </a:t>
            </a:r>
            <a:r>
              <a:rPr lang="en-US" sz="2000" b="1" dirty="0" err="1"/>
              <a:t>su</a:t>
            </a:r>
            <a:r>
              <a:rPr lang="en-US" sz="2000" b="1" dirty="0"/>
              <a:t> </a:t>
            </a:r>
            <a:r>
              <a:rPr lang="en-US" sz="2000" b="1" dirty="0" err="1"/>
              <a:t>objetivo</a:t>
            </a:r>
            <a:r>
              <a:rPr lang="en-US" sz="2000" b="1" dirty="0"/>
              <a:t> sea </a:t>
            </a:r>
            <a:r>
              <a:rPr lang="en-US" sz="2000" b="1" dirty="0" err="1"/>
              <a:t>medible</a:t>
            </a:r>
            <a:r>
              <a:rPr lang="en-US" sz="2000" b="1" dirty="0"/>
              <a:t>, debe </a:t>
            </a:r>
            <a:r>
              <a:rPr lang="en-US" sz="2000" b="1" dirty="0" err="1"/>
              <a:t>usar</a:t>
            </a:r>
            <a:r>
              <a:rPr lang="en-US" sz="2000" b="1" dirty="0"/>
              <a:t> </a:t>
            </a:r>
            <a:r>
              <a:rPr lang="en-US" sz="2000" b="1" dirty="0" err="1"/>
              <a:t>números</a:t>
            </a:r>
            <a:r>
              <a:rPr lang="en-US" sz="2000" b="1" dirty="0"/>
              <a:t> o </a:t>
            </a:r>
            <a:r>
              <a:rPr lang="en-US" sz="2000" b="1" dirty="0" err="1"/>
              <a:t>fechas</a:t>
            </a:r>
            <a:r>
              <a:rPr lang="en-US" sz="2000" b="1" dirty="0"/>
              <a:t> para </a:t>
            </a:r>
            <a:r>
              <a:rPr lang="en-US" sz="2000" b="1" dirty="0" err="1"/>
              <a:t>ayudarlo</a:t>
            </a:r>
            <a:r>
              <a:rPr lang="en-US" sz="2000" b="1" dirty="0"/>
              <a:t> a </a:t>
            </a:r>
            <a:r>
              <a:rPr lang="en-US" sz="2000" b="1" dirty="0" err="1"/>
              <a:t>medir</a:t>
            </a:r>
            <a:r>
              <a:rPr lang="en-US" sz="2000" b="1" dirty="0"/>
              <a:t> </a:t>
            </a:r>
            <a:r>
              <a:rPr lang="en-US" sz="2000" b="1" dirty="0" err="1"/>
              <a:t>su</a:t>
            </a:r>
            <a:r>
              <a:rPr lang="en-US" sz="2000" b="1" dirty="0"/>
              <a:t> </a:t>
            </a:r>
            <a:r>
              <a:rPr lang="en-US" sz="2000" b="1" dirty="0" err="1"/>
              <a:t>progreso</a:t>
            </a:r>
            <a:r>
              <a:rPr lang="en-US" sz="2000" b="1" dirty="0"/>
              <a:t> con mayor </a:t>
            </a:r>
            <a:r>
              <a:rPr lang="en-US" sz="2000" b="1" dirty="0" err="1"/>
              <a:t>precisión</a:t>
            </a:r>
            <a:r>
              <a:rPr lang="en-US" sz="2000" b="1" dirty="0"/>
              <a:t>. El </a:t>
            </a:r>
            <a:r>
              <a:rPr lang="en-US" sz="2000" b="1" dirty="0" err="1"/>
              <a:t>objetivo</a:t>
            </a:r>
            <a:r>
              <a:rPr lang="en-US" sz="2000" b="1" dirty="0"/>
              <a:t> </a:t>
            </a:r>
            <a:r>
              <a:rPr lang="en-US" sz="2000" b="1" dirty="0" err="1"/>
              <a:t>también</a:t>
            </a:r>
            <a:r>
              <a:rPr lang="en-US" sz="2000" b="1" dirty="0"/>
              <a:t> debe ser </a:t>
            </a:r>
            <a:r>
              <a:rPr lang="en-US" sz="2000" b="1" dirty="0" err="1"/>
              <a:t>alcanzable</a:t>
            </a:r>
            <a:r>
              <a:rPr lang="en-US" sz="2000" b="1" dirty="0"/>
              <a:t>, lo que </a:t>
            </a:r>
            <a:r>
              <a:rPr lang="en-US" sz="2000" b="1" dirty="0" err="1"/>
              <a:t>significa</a:t>
            </a:r>
            <a:r>
              <a:rPr lang="en-US" sz="2000" b="1" dirty="0"/>
              <a:t> que es un plan que es un </a:t>
            </a:r>
            <a:r>
              <a:rPr lang="en-US" sz="2000" b="1" dirty="0" err="1"/>
              <a:t>desafío</a:t>
            </a:r>
            <a:r>
              <a:rPr lang="en-US" sz="2000" b="1" dirty="0"/>
              <a:t> para que </a:t>
            </a:r>
            <a:r>
              <a:rPr lang="en-US" sz="2000" b="1" dirty="0" err="1"/>
              <a:t>usted</a:t>
            </a:r>
            <a:r>
              <a:rPr lang="en-US" sz="2000" b="1" dirty="0"/>
              <a:t> lo </a:t>
            </a:r>
            <a:r>
              <a:rPr lang="en-US" sz="2000" b="1" dirty="0" err="1"/>
              <a:t>logre</a:t>
            </a:r>
            <a:r>
              <a:rPr lang="en-US" sz="2000" b="1" dirty="0"/>
              <a:t>, sin </a:t>
            </a:r>
            <a:r>
              <a:rPr lang="en-US" sz="2000" b="1" dirty="0" err="1"/>
              <a:t>dejar</a:t>
            </a:r>
            <a:r>
              <a:rPr lang="en-US" sz="2000" b="1" dirty="0"/>
              <a:t> de ser </a:t>
            </a:r>
            <a:r>
              <a:rPr lang="en-US" sz="2000" b="1" dirty="0" err="1"/>
              <a:t>razonable</a:t>
            </a:r>
            <a:r>
              <a:rPr lang="en-US" sz="2000" b="1" dirty="0"/>
              <a:t> </a:t>
            </a:r>
            <a:r>
              <a:rPr lang="en-US" sz="2000" b="1" dirty="0" err="1"/>
              <a:t>alcanzarlo</a:t>
            </a:r>
            <a:r>
              <a:rPr lang="en-US" sz="2000" b="1" dirty="0"/>
              <a:t>. Si la meta es </a:t>
            </a:r>
            <a:r>
              <a:rPr lang="en-US" sz="2000" b="1" dirty="0" err="1"/>
              <a:t>alcanzable</a:t>
            </a:r>
            <a:r>
              <a:rPr lang="en-US" sz="2000" b="1" dirty="0"/>
              <a:t> y no se </a:t>
            </a:r>
            <a:r>
              <a:rPr lang="en-US" sz="2000" b="1" dirty="0" err="1"/>
              <a:t>siente</a:t>
            </a:r>
            <a:r>
              <a:rPr lang="en-US" sz="2000" b="1" dirty="0"/>
              <a:t> </a:t>
            </a:r>
            <a:r>
              <a:rPr lang="en-US" sz="2000" b="1" dirty="0" err="1"/>
              <a:t>imposible</a:t>
            </a:r>
            <a:r>
              <a:rPr lang="en-US" sz="2000" b="1" dirty="0"/>
              <a:t> de </a:t>
            </a:r>
            <a:r>
              <a:rPr lang="en-US" sz="2000" b="1" dirty="0" err="1"/>
              <a:t>alcanzar</a:t>
            </a:r>
            <a:r>
              <a:rPr lang="en-US" sz="2000" b="1" dirty="0"/>
              <a:t>, es </a:t>
            </a:r>
            <a:r>
              <a:rPr lang="en-US" sz="2000" b="1" dirty="0" err="1"/>
              <a:t>más</a:t>
            </a:r>
            <a:r>
              <a:rPr lang="en-US" sz="2000" b="1" dirty="0"/>
              <a:t> probable que se </a:t>
            </a:r>
            <a:r>
              <a:rPr lang="en-US" sz="2000" b="1" dirty="0" err="1"/>
              <a:t>mantenga</a:t>
            </a:r>
            <a:r>
              <a:rPr lang="en-US" sz="2000" b="1" dirty="0"/>
              <a:t> </a:t>
            </a:r>
            <a:r>
              <a:rPr lang="en-US" sz="2000" b="1" dirty="0" err="1"/>
              <a:t>firme</a:t>
            </a:r>
            <a:r>
              <a:rPr lang="en-US" sz="2000" b="1" dirty="0"/>
              <a:t> y se </a:t>
            </a:r>
            <a:r>
              <a:rPr lang="en-US" sz="2000" b="1" dirty="0" err="1"/>
              <a:t>sienta</a:t>
            </a:r>
            <a:r>
              <a:rPr lang="en-US" sz="2000" b="1" dirty="0"/>
              <a:t> </a:t>
            </a:r>
            <a:r>
              <a:rPr lang="en-US" sz="2000" b="1" dirty="0" err="1"/>
              <a:t>preparado</a:t>
            </a:r>
            <a:r>
              <a:rPr lang="en-US" sz="2000" b="1" dirty="0"/>
              <a:t> para </a:t>
            </a:r>
            <a:r>
              <a:rPr lang="en-US" sz="2000" b="1" dirty="0" err="1"/>
              <a:t>alcanzarla</a:t>
            </a:r>
            <a:r>
              <a:rPr lang="en-US" sz="2000" b="1" dirty="0"/>
              <a:t>.</a:t>
            </a:r>
          </a:p>
          <a:p>
            <a:pPr indent="-228600" defTabSz="914400">
              <a:lnSpc>
                <a:spcPct val="90000"/>
              </a:lnSpc>
              <a:spcAft>
                <a:spcPts val="600"/>
              </a:spcAft>
              <a:buFont typeface="Arial" panose="020B0604020202020204" pitchFamily="34" charset="0"/>
              <a:buChar char="•"/>
            </a:pPr>
            <a:endParaRPr lang="en-US" sz="2000" b="1" dirty="0"/>
          </a:p>
          <a:p>
            <a:pPr indent="-228600" defTabSz="914400">
              <a:lnSpc>
                <a:spcPct val="90000"/>
              </a:lnSpc>
              <a:spcAft>
                <a:spcPts val="600"/>
              </a:spcAft>
              <a:buFont typeface="Arial" panose="020B0604020202020204" pitchFamily="34" charset="0"/>
              <a:buChar char="•"/>
            </a:pPr>
            <a:r>
              <a:rPr lang="en-US" sz="2000" b="1" dirty="0"/>
              <a:t>Sus </a:t>
            </a:r>
            <a:r>
              <a:rPr lang="en-US" sz="2000" b="1" dirty="0" err="1"/>
              <a:t>objetivos</a:t>
            </a:r>
            <a:r>
              <a:rPr lang="en-US" sz="2000" b="1" dirty="0"/>
              <a:t> </a:t>
            </a:r>
            <a:r>
              <a:rPr lang="en-US" sz="2000" b="1" dirty="0" err="1"/>
              <a:t>también</a:t>
            </a:r>
            <a:r>
              <a:rPr lang="en-US" sz="2000" b="1" dirty="0"/>
              <a:t> </a:t>
            </a:r>
            <a:r>
              <a:rPr lang="en-US" sz="2000" b="1" dirty="0" err="1"/>
              <a:t>deben</a:t>
            </a:r>
            <a:r>
              <a:rPr lang="en-US" sz="2000" b="1" dirty="0"/>
              <a:t> ser </a:t>
            </a:r>
            <a:r>
              <a:rPr lang="en-US" sz="2000" b="1" dirty="0" err="1"/>
              <a:t>relevantes</a:t>
            </a:r>
            <a:r>
              <a:rPr lang="en-US" sz="2000" b="1" dirty="0"/>
              <a:t> para </a:t>
            </a:r>
            <a:r>
              <a:rPr lang="en-US" sz="2000" b="1" dirty="0" err="1"/>
              <a:t>su</a:t>
            </a:r>
            <a:r>
              <a:rPr lang="en-US" sz="2000" b="1" dirty="0"/>
              <a:t> </a:t>
            </a:r>
            <a:r>
              <a:rPr lang="en-US" sz="2000" b="1" dirty="0" err="1"/>
              <a:t>misión</a:t>
            </a:r>
            <a:r>
              <a:rPr lang="en-US" sz="2000" b="1" dirty="0"/>
              <a:t> y </a:t>
            </a:r>
            <a:r>
              <a:rPr lang="en-US" sz="2000" b="1" dirty="0" err="1"/>
              <a:t>visión</a:t>
            </a:r>
            <a:r>
              <a:rPr lang="en-US" sz="2000" b="1" dirty="0"/>
              <a:t> y </a:t>
            </a:r>
            <a:r>
              <a:rPr lang="en-US" sz="2000" b="1" dirty="0" err="1"/>
              <a:t>alinearse</a:t>
            </a:r>
            <a:r>
              <a:rPr lang="en-US" sz="2000" b="1" dirty="0"/>
              <a:t> con sus </a:t>
            </a:r>
            <a:r>
              <a:rPr lang="en-US" sz="2000" b="1" dirty="0" err="1"/>
              <a:t>valores</a:t>
            </a:r>
            <a:r>
              <a:rPr lang="en-US" sz="2000" b="1" dirty="0"/>
              <a:t> </a:t>
            </a:r>
            <a:r>
              <a:rPr lang="en-US" sz="2000" b="1" dirty="0" err="1"/>
              <a:t>generales</a:t>
            </a:r>
            <a:r>
              <a:rPr lang="en-US" sz="2000" b="1" dirty="0"/>
              <a:t>, </a:t>
            </a:r>
            <a:r>
              <a:rPr lang="en-US" sz="2000" b="1" dirty="0" err="1"/>
              <a:t>propósito</a:t>
            </a:r>
            <a:r>
              <a:rPr lang="en-US" sz="2000" b="1" dirty="0"/>
              <a:t> y </a:t>
            </a:r>
            <a:r>
              <a:rPr lang="en-US" sz="2000" b="1" dirty="0" err="1"/>
              <a:t>pasión</a:t>
            </a:r>
            <a:r>
              <a:rPr lang="en-US" sz="2000" b="1" dirty="0"/>
              <a:t>. </a:t>
            </a:r>
            <a:r>
              <a:rPr lang="en-US" sz="2000" b="1" dirty="0" err="1"/>
              <a:t>Asegúrese</a:t>
            </a:r>
            <a:r>
              <a:rPr lang="en-US" sz="2000" b="1" dirty="0"/>
              <a:t> de que sus </a:t>
            </a:r>
            <a:r>
              <a:rPr lang="en-US" sz="2000" b="1" dirty="0" err="1"/>
              <a:t>objetivos</a:t>
            </a:r>
            <a:r>
              <a:rPr lang="en-US" sz="2000" b="1" dirty="0"/>
              <a:t> a </a:t>
            </a:r>
            <a:r>
              <a:rPr lang="en-US" sz="2000" b="1" dirty="0" err="1"/>
              <a:t>corto</a:t>
            </a:r>
            <a:r>
              <a:rPr lang="en-US" sz="2000" b="1" dirty="0"/>
              <a:t> </a:t>
            </a:r>
            <a:r>
              <a:rPr lang="en-US" sz="2000" b="1" dirty="0" err="1"/>
              <a:t>plazo</a:t>
            </a:r>
            <a:r>
              <a:rPr lang="en-US" sz="2000" b="1" dirty="0"/>
              <a:t> </a:t>
            </a:r>
            <a:r>
              <a:rPr lang="en-US" sz="2000" b="1" dirty="0" err="1"/>
              <a:t>contribuyan</a:t>
            </a:r>
            <a:r>
              <a:rPr lang="en-US" sz="2000" b="1" dirty="0"/>
              <a:t> a sus </a:t>
            </a:r>
            <a:r>
              <a:rPr lang="en-US" sz="2000" b="1" dirty="0" err="1"/>
              <a:t>objetivos</a:t>
            </a:r>
            <a:r>
              <a:rPr lang="en-US" sz="2000" b="1" dirty="0"/>
              <a:t> a largo </a:t>
            </a:r>
            <a:r>
              <a:rPr lang="en-US" sz="2000" b="1" dirty="0" err="1"/>
              <a:t>plazo</a:t>
            </a:r>
            <a:r>
              <a:rPr lang="en-US" sz="2000" b="1" dirty="0"/>
              <a:t>.</a:t>
            </a:r>
            <a:endParaRPr lang="en-US" sz="2000" dirty="0"/>
          </a:p>
        </p:txBody>
      </p:sp>
    </p:spTree>
    <p:extLst>
      <p:ext uri="{BB962C8B-B14F-4D97-AF65-F5344CB8AC3E}">
        <p14:creationId xmlns:p14="http://schemas.microsoft.com/office/powerpoint/2010/main" val="40008870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28" name="TextBox 27">
            <a:extLst>
              <a:ext uri="{FF2B5EF4-FFF2-40B4-BE49-F238E27FC236}">
                <a16:creationId xmlns:a16="http://schemas.microsoft.com/office/drawing/2014/main" id="{E943A8DF-5F32-434C-A6BD-23E27095A7DC}"/>
              </a:ext>
            </a:extLst>
          </p:cNvPr>
          <p:cNvSpPr txBox="1"/>
          <p:nvPr/>
        </p:nvSpPr>
        <p:spPr>
          <a:xfrm rot="20826884">
            <a:off x="4336189" y="1505732"/>
            <a:ext cx="1849848" cy="830997"/>
          </a:xfrm>
          <a:prstGeom prst="rect">
            <a:avLst/>
          </a:prstGeom>
          <a:noFill/>
        </p:spPr>
        <p:txBody>
          <a:bodyPr wrap="square" rtlCol="0">
            <a:spAutoFit/>
          </a:bodyPr>
          <a:lstStyle/>
          <a:p>
            <a:pPr algn="ctr"/>
            <a:r>
              <a:rPr lang="es-EC" sz="2800" b="1" dirty="0">
                <a:solidFill>
                  <a:srgbClr val="FF0000"/>
                </a:solidFill>
              </a:rPr>
              <a:t>Plan </a:t>
            </a:r>
            <a:r>
              <a:rPr lang="es-EC" sz="2000" b="1" dirty="0">
                <a:solidFill>
                  <a:srgbClr val="FF0000"/>
                </a:solidFill>
              </a:rPr>
              <a:t>de  educación  </a:t>
            </a:r>
            <a:endParaRPr lang="en-US" sz="2800" b="1" dirty="0">
              <a:solidFill>
                <a:srgbClr val="FF0000"/>
              </a:solidFill>
            </a:endParaRPr>
          </a:p>
        </p:txBody>
      </p:sp>
      <p:sp>
        <p:nvSpPr>
          <p:cNvPr id="12" name="TextBox 11">
            <a:extLst>
              <a:ext uri="{FF2B5EF4-FFF2-40B4-BE49-F238E27FC236}">
                <a16:creationId xmlns:a16="http://schemas.microsoft.com/office/drawing/2014/main" id="{69C8952F-008A-46F9-8840-231A65AFA0B7}"/>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cxnSp>
        <p:nvCxnSpPr>
          <p:cNvPr id="13" name="Straight Arrow Connector 12">
            <a:extLst>
              <a:ext uri="{FF2B5EF4-FFF2-40B4-BE49-F238E27FC236}">
                <a16:creationId xmlns:a16="http://schemas.microsoft.com/office/drawing/2014/main" id="{310CE1BE-4FD4-4A29-AB19-D9EDCF3F9307}"/>
              </a:ext>
            </a:extLst>
          </p:cNvPr>
          <p:cNvCxnSpPr>
            <a:cxnSpLocks/>
          </p:cNvCxnSpPr>
          <p:nvPr/>
        </p:nvCxnSpPr>
        <p:spPr>
          <a:xfrm flipH="1" flipV="1">
            <a:off x="5322425" y="3796687"/>
            <a:ext cx="85060" cy="87187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457E54A5-F448-4EDD-9C6D-C2037BC5CE4E}"/>
              </a:ext>
            </a:extLst>
          </p:cNvPr>
          <p:cNvCxnSpPr>
            <a:cxnSpLocks/>
          </p:cNvCxnSpPr>
          <p:nvPr/>
        </p:nvCxnSpPr>
        <p:spPr>
          <a:xfrm flipH="1" flipV="1">
            <a:off x="5166570" y="2276016"/>
            <a:ext cx="85060" cy="61758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CC174321-F159-482C-B672-33AAAA5FA91C}"/>
              </a:ext>
            </a:extLst>
          </p:cNvPr>
          <p:cNvSpPr txBox="1"/>
          <p:nvPr/>
        </p:nvSpPr>
        <p:spPr>
          <a:xfrm rot="20826884">
            <a:off x="4349916" y="2890321"/>
            <a:ext cx="1849848" cy="954107"/>
          </a:xfrm>
          <a:prstGeom prst="rect">
            <a:avLst/>
          </a:prstGeom>
          <a:noFill/>
        </p:spPr>
        <p:txBody>
          <a:bodyPr wrap="square" rtlCol="0">
            <a:spAutoFit/>
          </a:bodyPr>
          <a:lstStyle/>
          <a:p>
            <a:r>
              <a:rPr lang="es-EC" sz="2800" b="1" dirty="0">
                <a:solidFill>
                  <a:srgbClr val="FF0000"/>
                </a:solidFill>
              </a:rPr>
              <a:t>Objetivos</a:t>
            </a:r>
          </a:p>
          <a:p>
            <a:r>
              <a:rPr lang="es-EC" sz="2800" b="1" dirty="0">
                <a:solidFill>
                  <a:srgbClr val="FF0000"/>
                </a:solidFill>
              </a:rPr>
              <a:t>educativos</a:t>
            </a:r>
            <a:endParaRPr lang="en-US" sz="2800" b="1" dirty="0">
              <a:solidFill>
                <a:srgbClr val="FF0000"/>
              </a:solidFill>
            </a:endParaRPr>
          </a:p>
        </p:txBody>
      </p:sp>
    </p:spTree>
    <p:extLst>
      <p:ext uri="{BB962C8B-B14F-4D97-AF65-F5344CB8AC3E}">
        <p14:creationId xmlns:p14="http://schemas.microsoft.com/office/powerpoint/2010/main" val="41277441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9" name="Picture 7178">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7181" name="Rectangle 7180">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3" name="Rectangle 7182">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Rectangle 1">
            <a:extLst>
              <a:ext uri="{FF2B5EF4-FFF2-40B4-BE49-F238E27FC236}">
                <a16:creationId xmlns:a16="http://schemas.microsoft.com/office/drawing/2014/main" id="{D5EDC9C4-E2B3-412E-AF16-6E3EB8137190}"/>
              </a:ext>
            </a:extLst>
          </p:cNvPr>
          <p:cNvSpPr/>
          <p:nvPr/>
        </p:nvSpPr>
        <p:spPr>
          <a:xfrm>
            <a:off x="725682" y="895946"/>
            <a:ext cx="4901879" cy="5070487"/>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600" b="1" dirty="0"/>
              <a:t>4. </a:t>
            </a:r>
            <a:r>
              <a:rPr lang="en-US" sz="1600" b="1" dirty="0" err="1"/>
              <a:t>Construye</a:t>
            </a:r>
            <a:r>
              <a:rPr lang="en-US" sz="1600" b="1" dirty="0"/>
              <a:t> un plan </a:t>
            </a:r>
            <a:r>
              <a:rPr lang="en-US" sz="1600" b="1" dirty="0" err="1"/>
              <a:t>educativo</a:t>
            </a:r>
            <a:r>
              <a:rPr lang="en-US" sz="1600" b="1" dirty="0"/>
              <a:t> para </a:t>
            </a:r>
            <a:r>
              <a:rPr lang="en-US" sz="1600" b="1" dirty="0" err="1"/>
              <a:t>cumplir</a:t>
            </a:r>
            <a:r>
              <a:rPr lang="en-US" sz="1600" b="1" dirty="0"/>
              <a:t> </a:t>
            </a:r>
            <a:r>
              <a:rPr lang="en-US" sz="1600" b="1" dirty="0" err="1"/>
              <a:t>tus</a:t>
            </a:r>
            <a:r>
              <a:rPr lang="en-US" sz="1600" b="1" dirty="0"/>
              <a:t> </a:t>
            </a:r>
            <a:r>
              <a:rPr lang="en-US" sz="1600" b="1" dirty="0" err="1"/>
              <a:t>objetivos</a:t>
            </a:r>
            <a:endParaRPr lang="en-US" sz="1600" b="1" dirty="0"/>
          </a:p>
          <a:p>
            <a:pPr indent="-228600" defTabSz="914400">
              <a:lnSpc>
                <a:spcPct val="90000"/>
              </a:lnSpc>
              <a:spcAft>
                <a:spcPts val="600"/>
              </a:spcAft>
              <a:buFont typeface="Arial" panose="020B0604020202020204" pitchFamily="34" charset="0"/>
              <a:buChar char="•"/>
            </a:pPr>
            <a:endParaRPr lang="en-US" sz="1600" b="1" dirty="0"/>
          </a:p>
          <a:p>
            <a:pPr indent="-228600" defTabSz="914400">
              <a:lnSpc>
                <a:spcPct val="90000"/>
              </a:lnSpc>
              <a:spcAft>
                <a:spcPts val="600"/>
              </a:spcAft>
              <a:buFont typeface="Arial" panose="020B0604020202020204" pitchFamily="34" charset="0"/>
              <a:buChar char="•"/>
            </a:pPr>
            <a:r>
              <a:rPr lang="en-US" sz="1600" b="1" dirty="0" err="1"/>
              <a:t>Escriba</a:t>
            </a:r>
            <a:r>
              <a:rPr lang="en-US" sz="1600" b="1" dirty="0"/>
              <a:t> sus </a:t>
            </a:r>
            <a:r>
              <a:rPr lang="en-US" sz="1600" b="1" dirty="0" err="1"/>
              <a:t>metas</a:t>
            </a:r>
            <a:r>
              <a:rPr lang="en-US" sz="1600" b="1" dirty="0"/>
              <a:t> y </a:t>
            </a:r>
            <a:r>
              <a:rPr lang="en-US" sz="1600" b="1" dirty="0" err="1"/>
              <a:t>objetivos</a:t>
            </a:r>
            <a:r>
              <a:rPr lang="en-US" sz="1600" b="1" dirty="0"/>
              <a:t> finales. </a:t>
            </a:r>
            <a:r>
              <a:rPr lang="en-US" sz="1600" b="1" dirty="0" err="1"/>
              <a:t>Esto</a:t>
            </a:r>
            <a:r>
              <a:rPr lang="en-US" sz="1600" b="1" dirty="0"/>
              <a:t> </a:t>
            </a:r>
            <a:r>
              <a:rPr lang="en-US" sz="1600" b="1" dirty="0" err="1"/>
              <a:t>ayuda</a:t>
            </a:r>
            <a:r>
              <a:rPr lang="en-US" sz="1600" b="1" dirty="0"/>
              <a:t> a que </a:t>
            </a:r>
            <a:r>
              <a:rPr lang="en-US" sz="1600" b="1" dirty="0" err="1"/>
              <a:t>parezcan</a:t>
            </a:r>
            <a:r>
              <a:rPr lang="en-US" sz="1600" b="1" dirty="0"/>
              <a:t> </a:t>
            </a:r>
            <a:r>
              <a:rPr lang="en-US" sz="1600" b="1" dirty="0" err="1"/>
              <a:t>más</a:t>
            </a:r>
            <a:r>
              <a:rPr lang="en-US" sz="1600" b="1" dirty="0"/>
              <a:t> </a:t>
            </a:r>
            <a:r>
              <a:rPr lang="en-US" sz="1600" b="1" dirty="0" err="1"/>
              <a:t>reales</a:t>
            </a:r>
            <a:r>
              <a:rPr lang="en-US" sz="1600" b="1" dirty="0"/>
              <a:t> y le </a:t>
            </a:r>
            <a:r>
              <a:rPr lang="en-US" sz="1600" b="1" dirty="0" err="1"/>
              <a:t>permite</a:t>
            </a:r>
            <a:r>
              <a:rPr lang="en-US" sz="1600" b="1" dirty="0"/>
              <a:t> </a:t>
            </a:r>
            <a:r>
              <a:rPr lang="en-US" sz="1600" b="1" dirty="0" err="1"/>
              <a:t>visualizar</a:t>
            </a:r>
            <a:r>
              <a:rPr lang="en-US" sz="1600" b="1" dirty="0"/>
              <a:t> </a:t>
            </a:r>
            <a:r>
              <a:rPr lang="en-US" sz="1600" b="1" dirty="0" err="1"/>
              <a:t>más</a:t>
            </a:r>
            <a:r>
              <a:rPr lang="en-US" sz="1600" b="1" dirty="0"/>
              <a:t> </a:t>
            </a:r>
            <a:r>
              <a:rPr lang="en-US" sz="1600" b="1" dirty="0" err="1"/>
              <a:t>claramente</a:t>
            </a:r>
            <a:r>
              <a:rPr lang="en-US" sz="1600" b="1" dirty="0"/>
              <a:t> los </a:t>
            </a:r>
            <a:r>
              <a:rPr lang="en-US" sz="1600" b="1" dirty="0" err="1"/>
              <a:t>objetivos</a:t>
            </a:r>
            <a:r>
              <a:rPr lang="en-US" sz="1600" b="1" dirty="0"/>
              <a:t> por los que </a:t>
            </a:r>
            <a:r>
              <a:rPr lang="en-US" sz="1600" b="1" dirty="0" err="1"/>
              <a:t>está</a:t>
            </a:r>
            <a:r>
              <a:rPr lang="en-US" sz="1600" b="1" dirty="0"/>
              <a:t> </a:t>
            </a:r>
            <a:r>
              <a:rPr lang="en-US" sz="1600" b="1" dirty="0" err="1"/>
              <a:t>trabajando</a:t>
            </a:r>
            <a:r>
              <a:rPr lang="en-US" sz="1600" b="1" dirty="0"/>
              <a:t>. </a:t>
            </a:r>
            <a:r>
              <a:rPr lang="en-US" sz="1600" b="1" dirty="0" err="1"/>
              <a:t>Guárdelos</a:t>
            </a:r>
            <a:r>
              <a:rPr lang="en-US" sz="1600" b="1" dirty="0"/>
              <a:t> </a:t>
            </a:r>
            <a:r>
              <a:rPr lang="en-US" sz="1600" b="1" dirty="0" err="1"/>
              <a:t>en</a:t>
            </a:r>
            <a:r>
              <a:rPr lang="en-US" sz="1600" b="1" dirty="0"/>
              <a:t> </a:t>
            </a:r>
            <a:r>
              <a:rPr lang="en-US" sz="1600" b="1" dirty="0" err="1"/>
              <a:t>algún</a:t>
            </a:r>
            <a:r>
              <a:rPr lang="en-US" sz="1600" b="1" dirty="0"/>
              <a:t> </a:t>
            </a:r>
            <a:r>
              <a:rPr lang="en-US" sz="1600" b="1" dirty="0" err="1"/>
              <a:t>lugar</a:t>
            </a:r>
            <a:r>
              <a:rPr lang="en-US" sz="1600" b="1" dirty="0"/>
              <a:t> </a:t>
            </a:r>
            <a:r>
              <a:rPr lang="en-US" sz="1600" b="1" dirty="0" err="1"/>
              <a:t>donde</a:t>
            </a:r>
            <a:r>
              <a:rPr lang="en-US" sz="1600" b="1" dirty="0"/>
              <a:t> los observe </a:t>
            </a:r>
            <a:r>
              <a:rPr lang="en-US" sz="1600" b="1" dirty="0" err="1"/>
              <a:t>regularmente</a:t>
            </a:r>
            <a:r>
              <a:rPr lang="en-US" sz="1600" b="1" dirty="0"/>
              <a:t> para </a:t>
            </a:r>
            <a:r>
              <a:rPr lang="en-US" sz="1600" b="1" dirty="0" err="1"/>
              <a:t>asegurarse</a:t>
            </a:r>
            <a:r>
              <a:rPr lang="en-US" sz="1600" b="1" dirty="0"/>
              <a:t> de que los </a:t>
            </a:r>
            <a:r>
              <a:rPr lang="en-US" sz="1600" b="1" dirty="0" err="1"/>
              <a:t>recordará</a:t>
            </a:r>
            <a:r>
              <a:rPr lang="en-US" sz="1600" b="1" dirty="0"/>
              <a:t>. </a:t>
            </a:r>
            <a:r>
              <a:rPr lang="en-US" sz="1600" b="1" dirty="0" err="1"/>
              <a:t>Esto</a:t>
            </a:r>
            <a:r>
              <a:rPr lang="en-US" sz="1600" b="1" dirty="0"/>
              <a:t> </a:t>
            </a:r>
            <a:r>
              <a:rPr lang="en-US" sz="1600" b="1" dirty="0" err="1"/>
              <a:t>puede</a:t>
            </a:r>
            <a:r>
              <a:rPr lang="en-US" sz="1600" b="1" dirty="0"/>
              <a:t> ser una </a:t>
            </a:r>
            <a:r>
              <a:rPr lang="en-US" sz="1600" b="1" dirty="0" err="1"/>
              <a:t>notificación</a:t>
            </a:r>
            <a:r>
              <a:rPr lang="en-US" sz="1600" b="1" dirty="0"/>
              <a:t> </a:t>
            </a:r>
            <a:r>
              <a:rPr lang="en-US" sz="1600" b="1" dirty="0" err="1"/>
              <a:t>en</a:t>
            </a:r>
            <a:r>
              <a:rPr lang="en-US" sz="1600" b="1" dirty="0"/>
              <a:t> </a:t>
            </a:r>
            <a:r>
              <a:rPr lang="en-US" sz="1600" b="1" dirty="0" err="1"/>
              <a:t>su</a:t>
            </a:r>
            <a:r>
              <a:rPr lang="en-US" sz="1600" b="1" dirty="0"/>
              <a:t> </a:t>
            </a:r>
            <a:r>
              <a:rPr lang="en-US" sz="1600" b="1" dirty="0" err="1"/>
              <a:t>teléfono</a:t>
            </a:r>
            <a:r>
              <a:rPr lang="en-US" sz="1600" b="1" dirty="0"/>
              <a:t>, </a:t>
            </a:r>
            <a:r>
              <a:rPr lang="en-US" sz="1600" b="1" dirty="0" err="1"/>
              <a:t>notas</a:t>
            </a:r>
            <a:r>
              <a:rPr lang="en-US" sz="1600" b="1" dirty="0"/>
              <a:t> </a:t>
            </a:r>
            <a:r>
              <a:rPr lang="en-US" sz="1600" b="1" dirty="0" err="1"/>
              <a:t>adhesivas</a:t>
            </a:r>
            <a:r>
              <a:rPr lang="en-US" sz="1600" b="1" dirty="0"/>
              <a:t> </a:t>
            </a:r>
            <a:r>
              <a:rPr lang="en-US" sz="1600" b="1" dirty="0" err="1"/>
              <a:t>en</a:t>
            </a:r>
            <a:r>
              <a:rPr lang="en-US" sz="1600" b="1" dirty="0"/>
              <a:t> </a:t>
            </a:r>
            <a:r>
              <a:rPr lang="en-US" sz="1600" b="1" dirty="0" err="1"/>
              <a:t>su</a:t>
            </a:r>
            <a:r>
              <a:rPr lang="en-US" sz="1600" b="1" dirty="0"/>
              <a:t> </a:t>
            </a:r>
            <a:r>
              <a:rPr lang="en-US" sz="1600" b="1" dirty="0" err="1"/>
              <a:t>escritorio</a:t>
            </a:r>
            <a:r>
              <a:rPr lang="en-US" sz="1600" b="1" dirty="0"/>
              <a:t> o </a:t>
            </a:r>
            <a:r>
              <a:rPr lang="en-US" sz="1600" b="1" dirty="0" err="1"/>
              <a:t>recordatorios</a:t>
            </a:r>
            <a:r>
              <a:rPr lang="en-US" sz="1600" b="1" dirty="0"/>
              <a:t> </a:t>
            </a:r>
            <a:r>
              <a:rPr lang="en-US" sz="1600" b="1" dirty="0" err="1"/>
              <a:t>en</a:t>
            </a:r>
            <a:r>
              <a:rPr lang="en-US" sz="1600" b="1" dirty="0"/>
              <a:t> </a:t>
            </a:r>
            <a:r>
              <a:rPr lang="en-US" sz="1600" b="1" dirty="0" err="1"/>
              <a:t>su</a:t>
            </a:r>
            <a:r>
              <a:rPr lang="en-US" sz="1600" b="1" dirty="0"/>
              <a:t> </a:t>
            </a:r>
            <a:r>
              <a:rPr lang="en-US" sz="1600" b="1" dirty="0" err="1"/>
              <a:t>computadora</a:t>
            </a:r>
            <a:r>
              <a:rPr lang="en-US" sz="1600" b="1" dirty="0"/>
              <a:t>. Una </a:t>
            </a:r>
            <a:r>
              <a:rPr lang="en-US" sz="1600" b="1" dirty="0" err="1"/>
              <a:t>vez</a:t>
            </a:r>
            <a:r>
              <a:rPr lang="en-US" sz="1600" b="1" dirty="0"/>
              <a:t> que los </a:t>
            </a:r>
            <a:r>
              <a:rPr lang="en-US" sz="1600" b="1" dirty="0" err="1"/>
              <a:t>haya</a:t>
            </a:r>
            <a:r>
              <a:rPr lang="en-US" sz="1600" b="1" dirty="0"/>
              <a:t> </a:t>
            </a:r>
            <a:r>
              <a:rPr lang="en-US" sz="1600" b="1" dirty="0" err="1"/>
              <a:t>escrito</a:t>
            </a:r>
            <a:r>
              <a:rPr lang="en-US" sz="1600" b="1" dirty="0"/>
              <a:t> y </a:t>
            </a:r>
            <a:r>
              <a:rPr lang="en-US" sz="1600" b="1" dirty="0" err="1"/>
              <a:t>colocado</a:t>
            </a:r>
            <a:r>
              <a:rPr lang="en-US" sz="1600" b="1" dirty="0"/>
              <a:t> </a:t>
            </a:r>
            <a:r>
              <a:rPr lang="en-US" sz="1600" b="1" dirty="0" err="1"/>
              <a:t>en</a:t>
            </a:r>
            <a:r>
              <a:rPr lang="en-US" sz="1600" b="1" dirty="0"/>
              <a:t> un </a:t>
            </a:r>
            <a:r>
              <a:rPr lang="en-US" sz="1600" b="1" dirty="0" err="1"/>
              <a:t>área</a:t>
            </a:r>
            <a:r>
              <a:rPr lang="en-US" sz="1600" b="1" dirty="0"/>
              <a:t> visible, </a:t>
            </a:r>
            <a:r>
              <a:rPr lang="en-US" sz="1600" b="1" dirty="0" err="1"/>
              <a:t>puede</a:t>
            </a:r>
            <a:r>
              <a:rPr lang="en-US" sz="1600" b="1" dirty="0"/>
              <a:t> </a:t>
            </a:r>
            <a:r>
              <a:rPr lang="en-US" sz="1600" b="1" dirty="0" err="1"/>
              <a:t>poner</a:t>
            </a:r>
            <a:r>
              <a:rPr lang="en-US" sz="1600" b="1" dirty="0"/>
              <a:t> </a:t>
            </a:r>
            <a:r>
              <a:rPr lang="en-US" sz="1600" b="1" dirty="0" err="1"/>
              <a:t>en</a:t>
            </a:r>
            <a:r>
              <a:rPr lang="en-US" sz="1600" b="1" dirty="0"/>
              <a:t> </a:t>
            </a:r>
            <a:r>
              <a:rPr lang="en-US" sz="1600" b="1" dirty="0" err="1"/>
              <a:t>marcha</a:t>
            </a:r>
            <a:r>
              <a:rPr lang="en-US" sz="1600" b="1" dirty="0"/>
              <a:t> los planes para </a:t>
            </a:r>
            <a:r>
              <a:rPr lang="en-US" sz="1600" b="1" dirty="0" err="1"/>
              <a:t>determinar</a:t>
            </a:r>
            <a:r>
              <a:rPr lang="en-US" sz="1600" b="1" dirty="0"/>
              <a:t> </a:t>
            </a:r>
            <a:r>
              <a:rPr lang="en-US" sz="1600" b="1" dirty="0" err="1"/>
              <a:t>cómo</a:t>
            </a:r>
            <a:r>
              <a:rPr lang="en-US" sz="1600" b="1" dirty="0"/>
              <a:t> </a:t>
            </a:r>
            <a:r>
              <a:rPr lang="en-US" sz="1600" b="1" dirty="0" err="1"/>
              <a:t>alcanzará</a:t>
            </a:r>
            <a:r>
              <a:rPr lang="en-US" sz="1600" b="1" dirty="0"/>
              <a:t> sus </a:t>
            </a:r>
            <a:r>
              <a:rPr lang="en-US" sz="1600" b="1" dirty="0" err="1"/>
              <a:t>objetivos</a:t>
            </a:r>
            <a:r>
              <a:rPr lang="en-US" sz="1600" b="1" dirty="0"/>
              <a:t>.</a:t>
            </a:r>
          </a:p>
          <a:p>
            <a:pPr indent="-228600" defTabSz="914400">
              <a:lnSpc>
                <a:spcPct val="90000"/>
              </a:lnSpc>
              <a:spcAft>
                <a:spcPts val="600"/>
              </a:spcAft>
              <a:buFont typeface="Arial" panose="020B0604020202020204" pitchFamily="34" charset="0"/>
              <a:buChar char="•"/>
            </a:pPr>
            <a:endParaRPr lang="en-US" sz="1600" b="1" dirty="0"/>
          </a:p>
          <a:p>
            <a:pPr indent="-228600" defTabSz="914400">
              <a:lnSpc>
                <a:spcPct val="90000"/>
              </a:lnSpc>
              <a:spcAft>
                <a:spcPts val="600"/>
              </a:spcAft>
              <a:buFont typeface="Arial" panose="020B0604020202020204" pitchFamily="34" charset="0"/>
              <a:buChar char="•"/>
            </a:pPr>
            <a:r>
              <a:rPr lang="en-US" sz="1600" b="1" dirty="0"/>
              <a:t>5. </a:t>
            </a:r>
            <a:r>
              <a:rPr lang="en-US" sz="1600" b="1" dirty="0" err="1"/>
              <a:t>Identifique</a:t>
            </a:r>
            <a:r>
              <a:rPr lang="en-US" sz="1600" b="1" dirty="0"/>
              <a:t> los </a:t>
            </a:r>
            <a:r>
              <a:rPr lang="en-US" sz="1600" b="1" dirty="0" err="1"/>
              <a:t>pasos</a:t>
            </a:r>
            <a:r>
              <a:rPr lang="en-US" sz="1600" b="1" dirty="0"/>
              <a:t> </a:t>
            </a:r>
            <a:r>
              <a:rPr lang="en-US" sz="1600" b="1" dirty="0" err="1"/>
              <a:t>exactos</a:t>
            </a:r>
            <a:r>
              <a:rPr lang="en-US" sz="1600" b="1" dirty="0"/>
              <a:t> que </a:t>
            </a:r>
            <a:r>
              <a:rPr lang="en-US" sz="1600" b="1" dirty="0" err="1"/>
              <a:t>tomará</a:t>
            </a:r>
            <a:r>
              <a:rPr lang="en-US" sz="1600" b="1" dirty="0"/>
              <a:t> para </a:t>
            </a:r>
            <a:r>
              <a:rPr lang="en-US" sz="1600" b="1" dirty="0" err="1"/>
              <a:t>alcanzar</a:t>
            </a:r>
            <a:r>
              <a:rPr lang="en-US" sz="1600" b="1" dirty="0"/>
              <a:t> </a:t>
            </a:r>
            <a:r>
              <a:rPr lang="en-US" sz="1600" b="1" dirty="0" err="1"/>
              <a:t>su</a:t>
            </a:r>
            <a:r>
              <a:rPr lang="en-US" sz="1600" b="1" dirty="0"/>
              <a:t> </a:t>
            </a:r>
            <a:r>
              <a:rPr lang="en-US" sz="1600" b="1" dirty="0" err="1"/>
              <a:t>objetivo</a:t>
            </a:r>
            <a:r>
              <a:rPr lang="en-US" sz="1600" b="1" dirty="0"/>
              <a:t> final.</a:t>
            </a:r>
          </a:p>
          <a:p>
            <a:pPr indent="-228600" defTabSz="914400">
              <a:lnSpc>
                <a:spcPct val="90000"/>
              </a:lnSpc>
              <a:spcAft>
                <a:spcPts val="600"/>
              </a:spcAft>
              <a:buFont typeface="Arial" panose="020B0604020202020204" pitchFamily="34" charset="0"/>
              <a:buChar char="•"/>
            </a:pPr>
            <a:endParaRPr lang="en-US" sz="1600" b="1" dirty="0"/>
          </a:p>
          <a:p>
            <a:pPr indent="-228600" defTabSz="914400">
              <a:lnSpc>
                <a:spcPct val="90000"/>
              </a:lnSpc>
              <a:spcAft>
                <a:spcPts val="600"/>
              </a:spcAft>
              <a:buFont typeface="Arial" panose="020B0604020202020204" pitchFamily="34" charset="0"/>
              <a:buChar char="•"/>
            </a:pPr>
            <a:r>
              <a:rPr lang="en-US" sz="1600" b="1" dirty="0" err="1"/>
              <a:t>Dividir</a:t>
            </a:r>
            <a:r>
              <a:rPr lang="en-US" sz="1600" b="1" dirty="0"/>
              <a:t> las </a:t>
            </a:r>
            <a:r>
              <a:rPr lang="en-US" sz="1600" b="1" dirty="0" err="1"/>
              <a:t>metas</a:t>
            </a:r>
            <a:r>
              <a:rPr lang="en-US" sz="1600" b="1" dirty="0"/>
              <a:t> </a:t>
            </a:r>
            <a:r>
              <a:rPr lang="en-US" sz="1600" b="1" dirty="0" err="1"/>
              <a:t>en</a:t>
            </a:r>
            <a:r>
              <a:rPr lang="en-US" sz="1600" b="1" dirty="0"/>
              <a:t> </a:t>
            </a:r>
            <a:r>
              <a:rPr lang="en-US" sz="1600" b="1" dirty="0" err="1"/>
              <a:t>objetivos</a:t>
            </a:r>
            <a:r>
              <a:rPr lang="en-US" sz="1600" b="1" dirty="0"/>
              <a:t> y </a:t>
            </a:r>
            <a:r>
              <a:rPr lang="en-US" sz="1600" b="1" dirty="0" err="1"/>
              <a:t>pasos</a:t>
            </a:r>
            <a:r>
              <a:rPr lang="en-US" sz="1600" b="1" dirty="0"/>
              <a:t> </a:t>
            </a:r>
            <a:r>
              <a:rPr lang="en-US" sz="1600" b="1" dirty="0" err="1"/>
              <a:t>procesables</a:t>
            </a:r>
            <a:r>
              <a:rPr lang="en-US" sz="1600" b="1" dirty="0"/>
              <a:t> </a:t>
            </a:r>
            <a:r>
              <a:rPr lang="en-US" sz="1600" b="1" dirty="0" err="1"/>
              <a:t>ayuda</a:t>
            </a:r>
            <a:r>
              <a:rPr lang="en-US" sz="1600" b="1" dirty="0"/>
              <a:t> a que </a:t>
            </a:r>
            <a:r>
              <a:rPr lang="en-US" sz="1600" b="1" dirty="0" err="1"/>
              <a:t>parezcan</a:t>
            </a:r>
            <a:r>
              <a:rPr lang="en-US" sz="1600" b="1" dirty="0"/>
              <a:t> </a:t>
            </a:r>
            <a:r>
              <a:rPr lang="en-US" sz="1600" b="1" dirty="0" err="1"/>
              <a:t>más</a:t>
            </a:r>
            <a:r>
              <a:rPr lang="en-US" sz="1600" b="1" dirty="0"/>
              <a:t> </a:t>
            </a:r>
            <a:r>
              <a:rPr lang="en-US" sz="1600" b="1" dirty="0" err="1"/>
              <a:t>fáciles</a:t>
            </a:r>
            <a:r>
              <a:rPr lang="en-US" sz="1600" b="1" dirty="0"/>
              <a:t> de </a:t>
            </a:r>
            <a:r>
              <a:rPr lang="en-US" sz="1600" b="1" dirty="0" err="1"/>
              <a:t>lograr</a:t>
            </a:r>
            <a:r>
              <a:rPr lang="en-US" sz="1600" b="1" dirty="0"/>
              <a:t> y </a:t>
            </a:r>
            <a:r>
              <a:rPr lang="en-US" sz="1600" b="1" dirty="0" err="1"/>
              <a:t>menos</a:t>
            </a:r>
            <a:r>
              <a:rPr lang="en-US" sz="1600" b="1" dirty="0"/>
              <a:t> </a:t>
            </a:r>
            <a:r>
              <a:rPr lang="en-US" sz="1600" b="1" dirty="0" err="1"/>
              <a:t>intimidantes</a:t>
            </a:r>
            <a:r>
              <a:rPr lang="en-US" sz="1600" b="1" dirty="0"/>
              <a:t>.</a:t>
            </a:r>
            <a:endParaRPr lang="en-US" sz="1600" dirty="0"/>
          </a:p>
          <a:p>
            <a:pPr indent="-228600" defTabSz="914400">
              <a:lnSpc>
                <a:spcPct val="90000"/>
              </a:lnSpc>
              <a:spcAft>
                <a:spcPts val="600"/>
              </a:spcAft>
              <a:buFont typeface="Arial" panose="020B0604020202020204" pitchFamily="34" charset="0"/>
              <a:buChar char="•"/>
            </a:pPr>
            <a:endParaRPr lang="en-US" sz="1000" b="0" i="0" dirty="0">
              <a:effectLst/>
            </a:endParaRPr>
          </a:p>
          <a:p>
            <a:pPr indent="-228600" defTabSz="914400">
              <a:lnSpc>
                <a:spcPct val="90000"/>
              </a:lnSpc>
              <a:spcAft>
                <a:spcPts val="600"/>
              </a:spcAft>
              <a:buFont typeface="Arial" panose="020B0604020202020204" pitchFamily="34" charset="0"/>
              <a:buChar char="•"/>
            </a:pPr>
            <a:endParaRPr lang="en-US" sz="1000" b="0" i="0" dirty="0">
              <a:effectLst/>
            </a:endParaRPr>
          </a:p>
        </p:txBody>
      </p:sp>
      <p:pic>
        <p:nvPicPr>
          <p:cNvPr id="7170" name="Picture 2" descr="Teaching Adult Students with Considerable Professional Expertise">
            <a:extLst>
              <a:ext uri="{FF2B5EF4-FFF2-40B4-BE49-F238E27FC236}">
                <a16:creationId xmlns:a16="http://schemas.microsoft.com/office/drawing/2014/main" id="{D83DE7F4-6C58-4032-B052-3B1D7F00FAB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99139" y="2041451"/>
            <a:ext cx="5667178" cy="299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7564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8" name="Rectangle 615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9" name="Rectangle 6152">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55" name="Picture 615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6157" name="Rectangle 615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9" name="Rectangle 6158">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6146" name="Picture 2" descr="A Quick Guide To Timelines And Different Types Of Different Types Of  Timeline Templates | by SlideUpLift | Medium">
            <a:extLst>
              <a:ext uri="{FF2B5EF4-FFF2-40B4-BE49-F238E27FC236}">
                <a16:creationId xmlns:a16="http://schemas.microsoft.com/office/drawing/2014/main" id="{B8FC2BB3-F147-4868-AE98-6D3E75C714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0807" y="1893483"/>
            <a:ext cx="5468347" cy="30622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EDC9C4-E2B3-412E-AF16-6E3EB8137190}"/>
              </a:ext>
            </a:extLst>
          </p:cNvPr>
          <p:cNvSpPr/>
          <p:nvPr/>
        </p:nvSpPr>
        <p:spPr>
          <a:xfrm>
            <a:off x="6597016" y="903768"/>
            <a:ext cx="4589328" cy="5049222"/>
          </a:xfrm>
          <a:prstGeom prst="rect">
            <a:avLst/>
          </a:prstGeom>
        </p:spPr>
        <p:txBody>
          <a:bodyPr vert="horz" lIns="91440" tIns="45720" rIns="91440" bIns="45720" rtlCol="0">
            <a:normAutofit fontScale="92500"/>
          </a:bodyPr>
          <a:lstStyle/>
          <a:p>
            <a:pPr indent="-228600" defTabSz="914400">
              <a:lnSpc>
                <a:spcPct val="90000"/>
              </a:lnSpc>
              <a:spcAft>
                <a:spcPts val="600"/>
              </a:spcAft>
              <a:buFont typeface="Arial" panose="020B0604020202020204" pitchFamily="34" charset="0"/>
              <a:buChar char="•"/>
            </a:pPr>
            <a:endParaRPr lang="en-US" sz="2400" dirty="0"/>
          </a:p>
          <a:p>
            <a:pPr defTabSz="914400">
              <a:lnSpc>
                <a:spcPct val="90000"/>
              </a:lnSpc>
              <a:spcAft>
                <a:spcPts val="600"/>
              </a:spcAft>
            </a:pPr>
            <a:r>
              <a:rPr lang="en-US" sz="2400" b="1" dirty="0"/>
              <a:t>6. </a:t>
            </a:r>
            <a:r>
              <a:rPr lang="en-US" sz="2400" b="1" dirty="0" err="1"/>
              <a:t>Traza</a:t>
            </a:r>
            <a:r>
              <a:rPr lang="en-US" sz="2400" b="1" dirty="0"/>
              <a:t> un </a:t>
            </a:r>
            <a:r>
              <a:rPr lang="en-US" sz="2400" b="1" dirty="0" err="1"/>
              <a:t>cronograma</a:t>
            </a:r>
            <a:r>
              <a:rPr lang="en-US" sz="2400" b="1" dirty="0"/>
              <a:t> y </a:t>
            </a:r>
            <a:r>
              <a:rPr lang="en-US" sz="2400" b="1" dirty="0" err="1"/>
              <a:t>establece</a:t>
            </a:r>
            <a:r>
              <a:rPr lang="en-US" sz="2400" b="1" dirty="0"/>
              <a:t> </a:t>
            </a:r>
            <a:r>
              <a:rPr lang="en-US" sz="2400" b="1" dirty="0" err="1"/>
              <a:t>plazos</a:t>
            </a:r>
            <a:r>
              <a:rPr lang="en-US" sz="2400" b="1" dirty="0"/>
              <a:t>. Si </a:t>
            </a:r>
            <a:r>
              <a:rPr lang="en-US" sz="2400" b="1" dirty="0" err="1"/>
              <a:t>tiene</a:t>
            </a:r>
            <a:r>
              <a:rPr lang="en-US" sz="2400" b="1" dirty="0"/>
              <a:t> </a:t>
            </a:r>
            <a:r>
              <a:rPr lang="en-US" sz="2400" b="1" dirty="0" err="1"/>
              <a:t>muchos</a:t>
            </a:r>
            <a:r>
              <a:rPr lang="en-US" sz="2400" b="1" dirty="0"/>
              <a:t> </a:t>
            </a:r>
            <a:r>
              <a:rPr lang="en-US" sz="2400" b="1" dirty="0" err="1"/>
              <a:t>objetivos</a:t>
            </a:r>
            <a:r>
              <a:rPr lang="en-US" sz="2400" b="1" dirty="0"/>
              <a:t> que le </a:t>
            </a:r>
            <a:r>
              <a:rPr lang="en-US" sz="2400" b="1" dirty="0" err="1"/>
              <a:t>gustaría</a:t>
            </a:r>
            <a:r>
              <a:rPr lang="en-US" sz="2400" b="1" dirty="0"/>
              <a:t> </a:t>
            </a:r>
            <a:r>
              <a:rPr lang="en-US" sz="2400" b="1" dirty="0" err="1"/>
              <a:t>alcanzar</a:t>
            </a:r>
            <a:r>
              <a:rPr lang="en-US" sz="2400" b="1" dirty="0"/>
              <a:t>, es </a:t>
            </a:r>
            <a:r>
              <a:rPr lang="en-US" sz="2400" b="1" dirty="0" err="1"/>
              <a:t>más</a:t>
            </a:r>
            <a:r>
              <a:rPr lang="en-US" sz="2400" b="1" dirty="0"/>
              <a:t> </a:t>
            </a:r>
            <a:r>
              <a:rPr lang="en-US" sz="2400" b="1" dirty="0" err="1"/>
              <a:t>fácil</a:t>
            </a:r>
            <a:r>
              <a:rPr lang="en-US" sz="2400" b="1" dirty="0"/>
              <a:t> </a:t>
            </a:r>
            <a:r>
              <a:rPr lang="en-US" sz="2400" b="1" dirty="0" err="1"/>
              <a:t>crear</a:t>
            </a:r>
            <a:r>
              <a:rPr lang="en-US" sz="2400" b="1" dirty="0"/>
              <a:t> una </a:t>
            </a:r>
            <a:r>
              <a:rPr lang="en-US" sz="2400" b="1" dirty="0" err="1"/>
              <a:t>línea</a:t>
            </a:r>
            <a:r>
              <a:rPr lang="en-US" sz="2400" b="1" dirty="0"/>
              <a:t> de </a:t>
            </a:r>
            <a:r>
              <a:rPr lang="en-US" sz="2400" b="1" dirty="0" err="1"/>
              <a:t>tiempo</a:t>
            </a:r>
            <a:r>
              <a:rPr lang="en-US" sz="2400" b="1" dirty="0"/>
              <a:t> y </a:t>
            </a:r>
            <a:r>
              <a:rPr lang="en-US" sz="2400" b="1" dirty="0" err="1"/>
              <a:t>trazar</a:t>
            </a:r>
            <a:r>
              <a:rPr lang="en-US" sz="2400" b="1" dirty="0"/>
              <a:t> sus </a:t>
            </a:r>
            <a:r>
              <a:rPr lang="en-US" sz="2400" b="1" dirty="0" err="1"/>
              <a:t>objetivos</a:t>
            </a:r>
            <a:r>
              <a:rPr lang="en-US" sz="2400" b="1" dirty="0"/>
              <a:t> </a:t>
            </a:r>
            <a:r>
              <a:rPr lang="en-US" sz="2400" b="1" dirty="0" err="1"/>
              <a:t>en</a:t>
            </a:r>
            <a:r>
              <a:rPr lang="en-US" sz="2400" b="1" dirty="0"/>
              <a:t> </a:t>
            </a:r>
            <a:r>
              <a:rPr lang="en-US" sz="2400" b="1" dirty="0" err="1"/>
              <a:t>secuencia</a:t>
            </a:r>
            <a:r>
              <a:rPr lang="en-US" sz="2400" b="1" dirty="0"/>
              <a:t>. </a:t>
            </a:r>
          </a:p>
          <a:p>
            <a:pPr indent="-228600" defTabSz="914400">
              <a:lnSpc>
                <a:spcPct val="90000"/>
              </a:lnSpc>
              <a:spcAft>
                <a:spcPts val="600"/>
              </a:spcAft>
              <a:buFont typeface="Arial" panose="020B0604020202020204" pitchFamily="34" charset="0"/>
              <a:buChar char="•"/>
            </a:pPr>
            <a:endParaRPr lang="en-US" sz="2400" b="1" dirty="0"/>
          </a:p>
          <a:p>
            <a:pPr defTabSz="914400">
              <a:lnSpc>
                <a:spcPct val="90000"/>
              </a:lnSpc>
              <a:spcAft>
                <a:spcPts val="600"/>
              </a:spcAft>
            </a:pPr>
            <a:r>
              <a:rPr lang="en-US" sz="2400" b="1" dirty="0" err="1"/>
              <a:t>Planificar</a:t>
            </a:r>
            <a:r>
              <a:rPr lang="en-US" sz="2400" b="1" dirty="0"/>
              <a:t> </a:t>
            </a:r>
            <a:r>
              <a:rPr lang="en-US" sz="2400" b="1" dirty="0" err="1"/>
              <a:t>qué</a:t>
            </a:r>
            <a:r>
              <a:rPr lang="en-US" sz="2400" b="1" dirty="0"/>
              <a:t> </a:t>
            </a:r>
            <a:r>
              <a:rPr lang="en-US" sz="2400" b="1" dirty="0" err="1"/>
              <a:t>objetivos</a:t>
            </a:r>
            <a:r>
              <a:rPr lang="en-US" sz="2400" b="1" dirty="0"/>
              <a:t> </a:t>
            </a:r>
            <a:r>
              <a:rPr lang="en-US" sz="2400" b="1" dirty="0" err="1"/>
              <a:t>completará</a:t>
            </a:r>
            <a:r>
              <a:rPr lang="en-US" sz="2400" b="1" dirty="0"/>
              <a:t> </a:t>
            </a:r>
            <a:r>
              <a:rPr lang="en-US" sz="2400" b="1" dirty="0" err="1"/>
              <a:t>en</a:t>
            </a:r>
            <a:r>
              <a:rPr lang="en-US" sz="2400" b="1" dirty="0"/>
              <a:t> </a:t>
            </a:r>
            <a:r>
              <a:rPr lang="en-US" sz="2400" b="1" dirty="0" err="1"/>
              <a:t>ciertos</a:t>
            </a:r>
            <a:r>
              <a:rPr lang="en-US" sz="2400" b="1" dirty="0"/>
              <a:t> </a:t>
            </a:r>
            <a:r>
              <a:rPr lang="en-US" sz="2400" b="1" dirty="0" err="1"/>
              <a:t>plazos</a:t>
            </a:r>
            <a:r>
              <a:rPr lang="en-US" sz="2400" b="1" dirty="0"/>
              <a:t> lo </a:t>
            </a:r>
            <a:r>
              <a:rPr lang="en-US" sz="2400" b="1" dirty="0" err="1"/>
              <a:t>ayuda</a:t>
            </a:r>
            <a:r>
              <a:rPr lang="en-US" sz="2400" b="1" dirty="0"/>
              <a:t> a </a:t>
            </a:r>
            <a:r>
              <a:rPr lang="en-US" sz="2400" b="1" dirty="0" err="1"/>
              <a:t>concentrarse</a:t>
            </a:r>
            <a:r>
              <a:rPr lang="en-US" sz="2400" b="1" dirty="0"/>
              <a:t> </a:t>
            </a:r>
            <a:r>
              <a:rPr lang="en-US" sz="2400" b="1" dirty="0" err="1"/>
              <a:t>en</a:t>
            </a:r>
            <a:r>
              <a:rPr lang="en-US" sz="2400" b="1" dirty="0"/>
              <a:t> </a:t>
            </a:r>
            <a:r>
              <a:rPr lang="en-US" sz="2400" b="1" dirty="0" err="1"/>
              <a:t>uno</a:t>
            </a:r>
            <a:r>
              <a:rPr lang="en-US" sz="2400" b="1" dirty="0"/>
              <a:t> a la </a:t>
            </a:r>
            <a:r>
              <a:rPr lang="en-US" sz="2400" b="1" dirty="0" err="1"/>
              <a:t>vez</a:t>
            </a:r>
            <a:r>
              <a:rPr lang="en-US" sz="2400" b="1" dirty="0"/>
              <a:t>, </a:t>
            </a:r>
            <a:r>
              <a:rPr lang="en-US" sz="2400" b="1" dirty="0" err="1"/>
              <a:t>en</a:t>
            </a:r>
            <a:r>
              <a:rPr lang="en-US" sz="2400" b="1" dirty="0"/>
              <a:t> </a:t>
            </a:r>
            <a:r>
              <a:rPr lang="en-US" sz="2400" b="1" dirty="0" err="1"/>
              <a:t>lugar</a:t>
            </a:r>
            <a:r>
              <a:rPr lang="en-US" sz="2400" b="1" dirty="0"/>
              <a:t> de </a:t>
            </a:r>
            <a:r>
              <a:rPr lang="en-US" sz="2400" b="1" dirty="0" err="1"/>
              <a:t>abrumarse</a:t>
            </a:r>
            <a:r>
              <a:rPr lang="en-US" sz="2400" b="1" dirty="0"/>
              <a:t> con </a:t>
            </a:r>
            <a:r>
              <a:rPr lang="en-US" sz="2400" b="1" dirty="0" err="1"/>
              <a:t>completar</a:t>
            </a:r>
            <a:r>
              <a:rPr lang="en-US" sz="2400" b="1" dirty="0"/>
              <a:t> </a:t>
            </a:r>
            <a:r>
              <a:rPr lang="en-US" sz="2400" b="1" dirty="0" err="1"/>
              <a:t>varios</a:t>
            </a:r>
            <a:r>
              <a:rPr lang="en-US" sz="2400" b="1" dirty="0"/>
              <a:t> </a:t>
            </a:r>
            <a:r>
              <a:rPr lang="en-US" sz="2400" b="1" dirty="0" err="1"/>
              <a:t>objetivos</a:t>
            </a:r>
            <a:r>
              <a:rPr lang="en-US" sz="2400" b="1" dirty="0"/>
              <a:t> a la </a:t>
            </a:r>
            <a:r>
              <a:rPr lang="en-US" sz="2400" b="1" dirty="0" err="1"/>
              <a:t>vez</a:t>
            </a:r>
            <a:r>
              <a:rPr lang="en-US" sz="2400" b="1" dirty="0"/>
              <a:t>. </a:t>
            </a:r>
            <a:r>
              <a:rPr lang="en-US" sz="2400" b="1" dirty="0" err="1"/>
              <a:t>Puede</a:t>
            </a:r>
            <a:r>
              <a:rPr lang="en-US" sz="2400" b="1" dirty="0"/>
              <a:t> ser </a:t>
            </a:r>
            <a:r>
              <a:rPr lang="en-US" sz="2400" b="1" dirty="0" err="1"/>
              <a:t>útil</a:t>
            </a:r>
            <a:r>
              <a:rPr lang="en-US" sz="2400" b="1" dirty="0"/>
              <a:t> </a:t>
            </a:r>
            <a:r>
              <a:rPr lang="en-US" sz="2400" b="1" dirty="0" err="1"/>
              <a:t>trazar</a:t>
            </a:r>
            <a:r>
              <a:rPr lang="en-US" sz="2400" b="1" dirty="0"/>
              <a:t> una </a:t>
            </a:r>
            <a:r>
              <a:rPr lang="en-US" sz="2400" b="1" dirty="0" err="1"/>
              <a:t>línea</a:t>
            </a:r>
            <a:r>
              <a:rPr lang="en-US" sz="2400" b="1" dirty="0"/>
              <a:t> de </a:t>
            </a:r>
            <a:r>
              <a:rPr lang="en-US" sz="2400" b="1" dirty="0" err="1"/>
              <a:t>tiempo</a:t>
            </a:r>
            <a:r>
              <a:rPr lang="en-US" sz="2400" b="1" dirty="0"/>
              <a:t> y </a:t>
            </a:r>
            <a:r>
              <a:rPr lang="en-US" sz="2400" b="1" dirty="0" err="1"/>
              <a:t>colocar</a:t>
            </a:r>
            <a:r>
              <a:rPr lang="en-US" sz="2400" b="1" dirty="0"/>
              <a:t> las </a:t>
            </a:r>
            <a:r>
              <a:rPr lang="en-US" sz="2400" b="1" dirty="0" err="1"/>
              <a:t>tareas</a:t>
            </a:r>
            <a:r>
              <a:rPr lang="en-US" sz="2400" b="1" dirty="0"/>
              <a:t> y </a:t>
            </a:r>
            <a:r>
              <a:rPr lang="en-US" sz="2400" b="1" dirty="0" err="1"/>
              <a:t>objetivos</a:t>
            </a:r>
            <a:r>
              <a:rPr lang="en-US" sz="2400" b="1" dirty="0"/>
              <a:t> que le </a:t>
            </a:r>
            <a:r>
              <a:rPr lang="en-US" sz="2400" b="1" dirty="0" err="1"/>
              <a:t>gustaría</a:t>
            </a:r>
            <a:r>
              <a:rPr lang="en-US" sz="2400" b="1" dirty="0"/>
              <a:t> </a:t>
            </a:r>
            <a:r>
              <a:rPr lang="en-US" sz="2400" b="1" dirty="0" err="1"/>
              <a:t>alcanzar</a:t>
            </a:r>
            <a:r>
              <a:rPr lang="en-US" sz="2400" b="1" dirty="0"/>
              <a:t> </a:t>
            </a:r>
            <a:r>
              <a:rPr lang="en-US" sz="2400" b="1" dirty="0" err="1"/>
              <a:t>en</a:t>
            </a:r>
            <a:r>
              <a:rPr lang="en-US" sz="2400" b="1" dirty="0"/>
              <a:t> </a:t>
            </a:r>
            <a:r>
              <a:rPr lang="en-US" sz="2400" b="1" dirty="0" err="1"/>
              <a:t>ciertas</a:t>
            </a:r>
            <a:r>
              <a:rPr lang="en-US" sz="2400" b="1" dirty="0"/>
              <a:t> </a:t>
            </a:r>
            <a:r>
              <a:rPr lang="en-US" sz="2400" b="1" dirty="0" err="1"/>
              <a:t>fechas</a:t>
            </a:r>
            <a:r>
              <a:rPr lang="en-US" sz="2400" b="1" dirty="0"/>
              <a:t>.</a:t>
            </a:r>
            <a:endParaRPr lang="en-US" sz="2400" dirty="0"/>
          </a:p>
          <a:p>
            <a:pPr indent="-228600" defTabSz="914400">
              <a:lnSpc>
                <a:spcPct val="90000"/>
              </a:lnSpc>
              <a:spcAft>
                <a:spcPts val="600"/>
              </a:spcAft>
              <a:buFont typeface="Arial" panose="020B0604020202020204" pitchFamily="34" charset="0"/>
              <a:buChar char="•"/>
            </a:pPr>
            <a:endParaRPr lang="en-US" sz="1700" b="0" i="0" dirty="0">
              <a:effectLst/>
            </a:endParaRPr>
          </a:p>
          <a:p>
            <a:pPr indent="-228600" defTabSz="914400">
              <a:lnSpc>
                <a:spcPct val="90000"/>
              </a:lnSpc>
              <a:spcAft>
                <a:spcPts val="600"/>
              </a:spcAft>
              <a:buFont typeface="Arial" panose="020B0604020202020204" pitchFamily="34" charset="0"/>
              <a:buChar char="•"/>
            </a:pPr>
            <a:endParaRPr lang="en-US" sz="1700" b="0" i="0" dirty="0">
              <a:effectLst/>
            </a:endParaRPr>
          </a:p>
        </p:txBody>
      </p:sp>
    </p:spTree>
    <p:extLst>
      <p:ext uri="{BB962C8B-B14F-4D97-AF65-F5344CB8AC3E}">
        <p14:creationId xmlns:p14="http://schemas.microsoft.com/office/powerpoint/2010/main" val="29653098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ow to Write a Business Plan on Just One Page [Updated for 2022]">
            <a:extLst>
              <a:ext uri="{FF2B5EF4-FFF2-40B4-BE49-F238E27FC236}">
                <a16:creationId xmlns:a16="http://schemas.microsoft.com/office/drawing/2014/main" id="{ABCA352B-D7D8-48B8-B0F9-77F643BF90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29" b="13061"/>
          <a:stretch/>
        </p:blipFill>
        <p:spPr bwMode="auto">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8ABE82-05BD-4BEC-B87E-14C9BB15129D}"/>
              </a:ext>
            </a:extLst>
          </p:cNvPr>
          <p:cNvSpPr/>
          <p:nvPr/>
        </p:nvSpPr>
        <p:spPr>
          <a:xfrm>
            <a:off x="95693" y="3154024"/>
            <a:ext cx="11993526" cy="3587017"/>
          </a:xfrm>
          <a:prstGeom prst="rect">
            <a:avLst/>
          </a:prstGeom>
        </p:spPr>
        <p:txBody>
          <a:bodyPr vert="horz" lIns="91440" tIns="45720" rIns="91440" bIns="45720" rtlCol="0" anchor="ctr">
            <a:normAutofit fontScale="92500" lnSpcReduction="10000"/>
          </a:bodyPr>
          <a:lstStyle/>
          <a:p>
            <a:pPr defTabSz="914400">
              <a:lnSpc>
                <a:spcPct val="90000"/>
              </a:lnSpc>
              <a:spcAft>
                <a:spcPts val="600"/>
              </a:spcAft>
            </a:pPr>
            <a:r>
              <a:rPr lang="es-ES" sz="2400" b="1" dirty="0"/>
              <a:t>7. Comprueba tu progreso regularmente</a:t>
            </a:r>
          </a:p>
          <a:p>
            <a:pPr defTabSz="914400">
              <a:lnSpc>
                <a:spcPct val="90000"/>
              </a:lnSpc>
              <a:spcAft>
                <a:spcPts val="600"/>
              </a:spcAft>
            </a:pPr>
            <a:r>
              <a:rPr lang="es-ES" sz="2400" b="1" dirty="0"/>
              <a:t>Dado que otros eventos de la vida pueden obstaculizar el logro de los objetivos, es importante verificar regularmente para asegurarse de que todavía está en el buen camino. Trate de medir su progreso regularmente. Puede ser beneficioso programar un control semanal para ver cómo le va. Si se da cuenta de que puede estar atrasándose en sus objetivos, puede reajustar su línea de tiempo para que se ajuste mejor a su horario y necesidades.</a:t>
            </a:r>
          </a:p>
          <a:p>
            <a:pPr defTabSz="914400">
              <a:lnSpc>
                <a:spcPct val="90000"/>
              </a:lnSpc>
              <a:spcAft>
                <a:spcPts val="600"/>
              </a:spcAft>
            </a:pPr>
            <a:endParaRPr lang="es-ES" sz="2400" b="1" dirty="0"/>
          </a:p>
          <a:p>
            <a:pPr defTabSz="914400">
              <a:lnSpc>
                <a:spcPct val="90000"/>
              </a:lnSpc>
              <a:spcAft>
                <a:spcPts val="600"/>
              </a:spcAft>
            </a:pPr>
            <a:r>
              <a:rPr lang="es-ES" sz="2400" b="1" dirty="0"/>
              <a:t>Asegúrate de reajustarlos una cantidad razonable para asegurarte de no retrasar demasiado las fechas. Si están ocurriendo muchos eventos de la vida que hacen que retrase los plazos o si no cumple con algunos plazos, intente mantenerse positivo y no deje que esto lo desanime. Recuérdese que está bien quedarse atrás y esfuércese por volver a encarrilarse para lograr su objetivo.</a:t>
            </a:r>
            <a:endParaRPr lang="en-US" sz="1200" b="0" i="0" dirty="0">
              <a:effectLst/>
            </a:endParaRPr>
          </a:p>
        </p:txBody>
      </p:sp>
    </p:spTree>
    <p:extLst>
      <p:ext uri="{BB962C8B-B14F-4D97-AF65-F5344CB8AC3E}">
        <p14:creationId xmlns:p14="http://schemas.microsoft.com/office/powerpoint/2010/main" val="21484925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47,615 College Students Studying Together Stock Photos, Pictures &amp;  Royalty-Free Images - iStock | College students on campus, College library">
            <a:extLst>
              <a:ext uri="{FF2B5EF4-FFF2-40B4-BE49-F238E27FC236}">
                <a16:creationId xmlns:a16="http://schemas.microsoft.com/office/drawing/2014/main" id="{2E5137A0-59B5-4882-ABC1-3D102F7E55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F04F3F3-8232-4B8B-A8C1-0BA8D72D9933}"/>
              </a:ext>
            </a:extLst>
          </p:cNvPr>
          <p:cNvSpPr txBox="1"/>
          <p:nvPr/>
        </p:nvSpPr>
        <p:spPr>
          <a:xfrm>
            <a:off x="212651" y="85061"/>
            <a:ext cx="5284381" cy="6655982"/>
          </a:xfrm>
          <a:prstGeom prst="rect">
            <a:avLst/>
          </a:prstGeom>
        </p:spPr>
        <p:txBody>
          <a:bodyPr vert="horz" lIns="91440" tIns="45720" rIns="91440" bIns="45720" rtlCol="0">
            <a:normAutofit fontScale="92500"/>
          </a:bodyPr>
          <a:lstStyle/>
          <a:p>
            <a:pPr defTabSz="914400">
              <a:lnSpc>
                <a:spcPct val="90000"/>
              </a:lnSpc>
              <a:spcAft>
                <a:spcPts val="600"/>
              </a:spcAft>
            </a:pPr>
            <a:r>
              <a:rPr lang="en-US" sz="2400" dirty="0" err="1"/>
              <a:t>Elementos</a:t>
            </a:r>
            <a:r>
              <a:rPr lang="en-US" sz="2400" dirty="0"/>
              <a:t> a </a:t>
            </a:r>
            <a:r>
              <a:rPr lang="en-US" sz="2400" dirty="0" err="1"/>
              <a:t>considerar</a:t>
            </a:r>
            <a:r>
              <a:rPr lang="en-US" sz="2400" dirty="0"/>
              <a:t> para </a:t>
            </a:r>
            <a:r>
              <a:rPr lang="en-US" sz="2400" dirty="0" err="1"/>
              <a:t>tu</a:t>
            </a:r>
            <a:r>
              <a:rPr lang="en-US" sz="2400" dirty="0"/>
              <a:t> plan</a:t>
            </a:r>
          </a:p>
          <a:p>
            <a:pPr indent="-228600" defTabSz="914400">
              <a:lnSpc>
                <a:spcPct val="90000"/>
              </a:lnSpc>
              <a:spcAft>
                <a:spcPts val="600"/>
              </a:spcAft>
              <a:buFont typeface="Arial" panose="020B0604020202020204" pitchFamily="34" charset="0"/>
              <a:buChar char="•"/>
            </a:pPr>
            <a:endParaRPr lang="en-US" sz="2400" dirty="0"/>
          </a:p>
          <a:p>
            <a:pPr defTabSz="914400">
              <a:lnSpc>
                <a:spcPct val="90000"/>
              </a:lnSpc>
              <a:spcAft>
                <a:spcPts val="600"/>
              </a:spcAft>
            </a:pPr>
            <a:r>
              <a:rPr lang="en-US" sz="2400" dirty="0"/>
              <a:t>1. </a:t>
            </a:r>
            <a:r>
              <a:rPr lang="en-US" sz="2400" dirty="0" err="1"/>
              <a:t>Metas</a:t>
            </a:r>
            <a:r>
              <a:rPr lang="en-US" sz="2400" dirty="0"/>
              <a:t> de </a:t>
            </a:r>
            <a:r>
              <a:rPr lang="en-US" sz="2400" dirty="0" err="1"/>
              <a:t>tiempo</a:t>
            </a:r>
            <a:r>
              <a:rPr lang="en-US" sz="2400" dirty="0"/>
              <a:t>, </a:t>
            </a:r>
            <a:r>
              <a:rPr lang="en-US" sz="2400" dirty="0" err="1"/>
              <a:t>inmediato</a:t>
            </a:r>
            <a:r>
              <a:rPr lang="en-US" sz="2400" dirty="0"/>
              <a:t>, </a:t>
            </a:r>
            <a:r>
              <a:rPr lang="en-US" sz="2400" dirty="0" err="1"/>
              <a:t>corto</a:t>
            </a:r>
            <a:r>
              <a:rPr lang="en-US" sz="2400" dirty="0"/>
              <a:t> y largo </a:t>
            </a:r>
            <a:r>
              <a:rPr lang="en-US" sz="2400" dirty="0" err="1"/>
              <a:t>plazo</a:t>
            </a:r>
            <a:endParaRPr lang="en-US" sz="2400" dirty="0"/>
          </a:p>
          <a:p>
            <a:pPr indent="-228600" defTabSz="914400">
              <a:lnSpc>
                <a:spcPct val="90000"/>
              </a:lnSpc>
              <a:spcAft>
                <a:spcPts val="600"/>
              </a:spcAft>
              <a:buFont typeface="Arial" panose="020B0604020202020204" pitchFamily="34" charset="0"/>
              <a:buChar char="•"/>
            </a:pPr>
            <a:endParaRPr lang="en-US" sz="2400" dirty="0"/>
          </a:p>
          <a:p>
            <a:pPr defTabSz="914400">
              <a:lnSpc>
                <a:spcPct val="90000"/>
              </a:lnSpc>
              <a:spcAft>
                <a:spcPts val="600"/>
              </a:spcAft>
            </a:pPr>
            <a:r>
              <a:rPr lang="en-US" sz="2400" dirty="0"/>
              <a:t>2.  ¿</a:t>
            </a:r>
            <a:r>
              <a:rPr lang="en-US" sz="2400" dirty="0" err="1"/>
              <a:t>Qué</a:t>
            </a:r>
            <a:r>
              <a:rPr lang="en-US" sz="2400" dirty="0"/>
              <a:t> </a:t>
            </a:r>
            <a:r>
              <a:rPr lang="en-US" sz="2400" dirty="0" err="1"/>
              <a:t>estás</a:t>
            </a:r>
            <a:r>
              <a:rPr lang="en-US" sz="2400" dirty="0"/>
              <a:t> </a:t>
            </a:r>
            <a:r>
              <a:rPr lang="en-US" sz="2400" dirty="0" err="1"/>
              <a:t>haciendo</a:t>
            </a:r>
            <a:r>
              <a:rPr lang="en-US" sz="2400" dirty="0"/>
              <a:t> bien, que </a:t>
            </a:r>
            <a:r>
              <a:rPr lang="en-US" sz="2400" dirty="0" err="1"/>
              <a:t>puedes</a:t>
            </a:r>
            <a:r>
              <a:rPr lang="en-US" sz="2400" dirty="0"/>
              <a:t> </a:t>
            </a:r>
            <a:r>
              <a:rPr lang="en-US" sz="2400" dirty="0" err="1"/>
              <a:t>mejorar</a:t>
            </a:r>
            <a:r>
              <a:rPr lang="en-US" sz="2400" dirty="0"/>
              <a:t> para una </a:t>
            </a:r>
            <a:r>
              <a:rPr lang="en-US" sz="2400" dirty="0" err="1"/>
              <a:t>acción</a:t>
            </a:r>
            <a:r>
              <a:rPr lang="en-US" sz="2400" dirty="0"/>
              <a:t> </a:t>
            </a:r>
            <a:r>
              <a:rPr lang="en-US" sz="2400" dirty="0" err="1"/>
              <a:t>inmediata</a:t>
            </a:r>
            <a:r>
              <a:rPr lang="en-US" sz="2400" dirty="0"/>
              <a:t>?</a:t>
            </a:r>
          </a:p>
          <a:p>
            <a:pPr indent="-228600" defTabSz="914400">
              <a:lnSpc>
                <a:spcPct val="90000"/>
              </a:lnSpc>
              <a:spcAft>
                <a:spcPts val="600"/>
              </a:spcAft>
              <a:buFont typeface="Arial" panose="020B0604020202020204" pitchFamily="34" charset="0"/>
              <a:buChar char="•"/>
            </a:pPr>
            <a:endParaRPr lang="en-US" sz="2400" dirty="0"/>
          </a:p>
          <a:p>
            <a:pPr defTabSz="914400">
              <a:lnSpc>
                <a:spcPct val="90000"/>
              </a:lnSpc>
              <a:spcAft>
                <a:spcPts val="600"/>
              </a:spcAft>
            </a:pPr>
            <a:r>
              <a:rPr lang="en-US" sz="2400" dirty="0"/>
              <a:t>3.  ¿</a:t>
            </a:r>
            <a:r>
              <a:rPr lang="en-US" sz="2400" dirty="0" err="1"/>
              <a:t>Cuáles</a:t>
            </a:r>
            <a:r>
              <a:rPr lang="en-US" sz="2400" dirty="0"/>
              <a:t> son las </a:t>
            </a:r>
            <a:r>
              <a:rPr lang="en-US" sz="2400" dirty="0" err="1"/>
              <a:t>áreas</a:t>
            </a:r>
            <a:r>
              <a:rPr lang="en-US" sz="2400" dirty="0"/>
              <a:t> de la </a:t>
            </a:r>
            <a:r>
              <a:rPr lang="en-US" sz="2400" dirty="0" err="1"/>
              <a:t>semana</a:t>
            </a:r>
            <a:r>
              <a:rPr lang="en-US" sz="2400" dirty="0"/>
              <a:t> que </a:t>
            </a:r>
            <a:r>
              <a:rPr lang="en-US" sz="2400" dirty="0" err="1"/>
              <a:t>necesitan</a:t>
            </a:r>
            <a:r>
              <a:rPr lang="en-US" sz="2400" dirty="0"/>
              <a:t> </a:t>
            </a:r>
            <a:r>
              <a:rPr lang="en-US" sz="2400" dirty="0" err="1"/>
              <a:t>más</a:t>
            </a:r>
            <a:r>
              <a:rPr lang="en-US" sz="2400" dirty="0"/>
              <a:t> </a:t>
            </a:r>
            <a:r>
              <a:rPr lang="en-US" sz="2400" dirty="0" err="1"/>
              <a:t>atención</a:t>
            </a:r>
            <a:r>
              <a:rPr lang="en-US" sz="2400" dirty="0"/>
              <a:t> y </a:t>
            </a:r>
            <a:r>
              <a:rPr lang="en-US" sz="2400" dirty="0" err="1"/>
              <a:t>llevará</a:t>
            </a:r>
            <a:r>
              <a:rPr lang="en-US" sz="2400" dirty="0"/>
              <a:t> </a:t>
            </a:r>
            <a:r>
              <a:rPr lang="en-US" sz="2400" dirty="0" err="1"/>
              <a:t>más</a:t>
            </a:r>
            <a:r>
              <a:rPr lang="en-US" sz="2400" dirty="0"/>
              <a:t> </a:t>
            </a:r>
            <a:r>
              <a:rPr lang="en-US" sz="2400" dirty="0" err="1"/>
              <a:t>tiempo</a:t>
            </a:r>
            <a:r>
              <a:rPr lang="en-US" sz="2400" dirty="0"/>
              <a:t> </a:t>
            </a:r>
            <a:r>
              <a:rPr lang="en-US" sz="2400" dirty="0" err="1"/>
              <a:t>evaluar</a:t>
            </a:r>
            <a:r>
              <a:rPr lang="en-US" sz="2400" dirty="0"/>
              <a:t> y </a:t>
            </a:r>
            <a:r>
              <a:rPr lang="en-US" sz="2400" dirty="0" err="1"/>
              <a:t>revisar</a:t>
            </a:r>
            <a:r>
              <a:rPr lang="en-US" sz="2400" dirty="0"/>
              <a:t>?</a:t>
            </a:r>
          </a:p>
          <a:p>
            <a:pPr indent="-228600" defTabSz="914400">
              <a:lnSpc>
                <a:spcPct val="90000"/>
              </a:lnSpc>
              <a:spcAft>
                <a:spcPts val="600"/>
              </a:spcAft>
              <a:buFont typeface="Arial" panose="020B0604020202020204" pitchFamily="34" charset="0"/>
              <a:buChar char="•"/>
            </a:pPr>
            <a:endParaRPr lang="en-US" sz="2400" dirty="0"/>
          </a:p>
          <a:p>
            <a:pPr defTabSz="914400">
              <a:lnSpc>
                <a:spcPct val="90000"/>
              </a:lnSpc>
              <a:spcAft>
                <a:spcPts val="600"/>
              </a:spcAft>
            </a:pPr>
            <a:r>
              <a:rPr lang="en-US" sz="2400" dirty="0"/>
              <a:t>4.  ¿Son sus </a:t>
            </a:r>
            <a:r>
              <a:rPr lang="en-US" sz="2400" dirty="0" err="1"/>
              <a:t>objetivos</a:t>
            </a:r>
            <a:r>
              <a:rPr lang="en-US" sz="2400" dirty="0"/>
              <a:t> </a:t>
            </a:r>
            <a:r>
              <a:rPr lang="en-US" sz="2400" dirty="0" err="1"/>
              <a:t>alcanzables</a:t>
            </a:r>
            <a:r>
              <a:rPr lang="en-US" sz="2400" dirty="0"/>
              <a:t> (</a:t>
            </a:r>
            <a:r>
              <a:rPr lang="en-US" sz="2400" dirty="0" err="1"/>
              <a:t>áreas</a:t>
            </a:r>
            <a:r>
              <a:rPr lang="en-US" sz="2400" dirty="0"/>
              <a:t> de </a:t>
            </a:r>
            <a:r>
              <a:rPr lang="en-US" sz="2400" dirty="0" err="1"/>
              <a:t>títulos</a:t>
            </a:r>
            <a:r>
              <a:rPr lang="en-US" sz="2400" dirty="0"/>
              <a:t> y </a:t>
            </a:r>
            <a:r>
              <a:rPr lang="en-US" sz="2400" dirty="0" err="1"/>
              <a:t>niveles</a:t>
            </a:r>
            <a:r>
              <a:rPr lang="en-US" sz="2400" dirty="0"/>
              <a:t> de </a:t>
            </a:r>
            <a:r>
              <a:rPr lang="en-US" sz="2400" dirty="0" err="1"/>
              <a:t>educación</a:t>
            </a:r>
            <a:r>
              <a:rPr lang="en-US" sz="2400" dirty="0"/>
              <a:t>, </a:t>
            </a:r>
            <a:r>
              <a:rPr lang="en-US" sz="2400" dirty="0" err="1"/>
              <a:t>ubicación</a:t>
            </a:r>
            <a:r>
              <a:rPr lang="en-US" sz="2400" dirty="0"/>
              <a:t>, </a:t>
            </a:r>
            <a:r>
              <a:rPr lang="en-US" sz="2400" dirty="0" err="1"/>
              <a:t>recursos</a:t>
            </a:r>
            <a:r>
              <a:rPr lang="en-US" sz="2400" dirty="0"/>
              <a:t> </a:t>
            </a:r>
            <a:r>
              <a:rPr lang="en-US" sz="2400" dirty="0" err="1"/>
              <a:t>financieros</a:t>
            </a:r>
            <a:r>
              <a:rPr lang="en-US" sz="2400" dirty="0"/>
              <a:t> y </a:t>
            </a:r>
            <a:r>
              <a:rPr lang="en-US" sz="2400" dirty="0" err="1"/>
              <a:t>humanos</a:t>
            </a:r>
            <a:r>
              <a:rPr lang="en-US" sz="2400" dirty="0"/>
              <a:t>)</a:t>
            </a:r>
          </a:p>
          <a:p>
            <a:pPr indent="-228600" defTabSz="914400">
              <a:lnSpc>
                <a:spcPct val="90000"/>
              </a:lnSpc>
              <a:spcAft>
                <a:spcPts val="600"/>
              </a:spcAft>
              <a:buFont typeface="Arial" panose="020B0604020202020204" pitchFamily="34" charset="0"/>
              <a:buChar char="•"/>
            </a:pPr>
            <a:endParaRPr lang="en-US" sz="2400" dirty="0"/>
          </a:p>
          <a:p>
            <a:pPr defTabSz="914400">
              <a:lnSpc>
                <a:spcPct val="90000"/>
              </a:lnSpc>
              <a:spcAft>
                <a:spcPts val="600"/>
              </a:spcAft>
            </a:pPr>
            <a:r>
              <a:rPr lang="en-US" sz="2400" dirty="0"/>
              <a:t>5.  ¿Son </a:t>
            </a:r>
            <a:r>
              <a:rPr lang="en-US" sz="2400" dirty="0" err="1"/>
              <a:t>efectivos</a:t>
            </a:r>
            <a:r>
              <a:rPr lang="en-US" sz="2400" dirty="0"/>
              <a:t> sus </a:t>
            </a:r>
            <a:r>
              <a:rPr lang="en-US" sz="2400" dirty="0" err="1"/>
              <a:t>métodos</a:t>
            </a:r>
            <a:r>
              <a:rPr lang="en-US" sz="2400" dirty="0"/>
              <a:t> (</a:t>
            </a:r>
            <a:r>
              <a:rPr lang="en-US" sz="2400" dirty="0" err="1"/>
              <a:t>distancia</a:t>
            </a:r>
            <a:r>
              <a:rPr lang="en-US" sz="2400" dirty="0"/>
              <a:t>, </a:t>
            </a:r>
            <a:r>
              <a:rPr lang="en-US" sz="2400" dirty="0" err="1"/>
              <a:t>semipresencial</a:t>
            </a:r>
            <a:r>
              <a:rPr lang="en-US" sz="2400" dirty="0"/>
              <a:t>, </a:t>
            </a:r>
            <a:r>
              <a:rPr lang="en-US" sz="2400" dirty="0" err="1"/>
              <a:t>presencial</a:t>
            </a:r>
            <a:r>
              <a:rPr lang="en-US" sz="2400" dirty="0"/>
              <a:t>, </a:t>
            </a:r>
            <a:r>
              <a:rPr lang="en-US" sz="2400" dirty="0" err="1"/>
              <a:t>áreas</a:t>
            </a:r>
            <a:r>
              <a:rPr lang="en-US" sz="2400" dirty="0"/>
              <a:t> </a:t>
            </a:r>
            <a:r>
              <a:rPr lang="en-US" sz="2400" dirty="0" err="1"/>
              <a:t>técnicas</a:t>
            </a:r>
            <a:r>
              <a:rPr lang="en-US" sz="2400" dirty="0"/>
              <a:t>)?</a:t>
            </a:r>
          </a:p>
        </p:txBody>
      </p:sp>
    </p:spTree>
    <p:extLst>
      <p:ext uri="{BB962C8B-B14F-4D97-AF65-F5344CB8AC3E}">
        <p14:creationId xmlns:p14="http://schemas.microsoft.com/office/powerpoint/2010/main" val="11709086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83" name="Group 3082">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3084" name="Freeform: Shape 308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085" name="Freeform: Shape 308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308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088" name="Freeform: Shape 308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89" name="Freeform: Shape 308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90" name="Freeform: Shape 308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91" name="Freeform: Shape 309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92" name="Freeform: Shape 309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aphicFrame>
        <p:nvGraphicFramePr>
          <p:cNvPr id="3076" name="TextBox 1">
            <a:extLst>
              <a:ext uri="{FF2B5EF4-FFF2-40B4-BE49-F238E27FC236}">
                <a16:creationId xmlns:a16="http://schemas.microsoft.com/office/drawing/2014/main" id="{379EB5E3-05E4-CEF8-3AA0-7D6E05951372}"/>
              </a:ext>
            </a:extLst>
          </p:cNvPr>
          <p:cNvGraphicFramePr/>
          <p:nvPr>
            <p:extLst>
              <p:ext uri="{D42A27DB-BD31-4B8C-83A1-F6EECF244321}">
                <p14:modId xmlns:p14="http://schemas.microsoft.com/office/powerpoint/2010/main" val="273260785"/>
              </p:ext>
            </p:extLst>
          </p:nvPr>
        </p:nvGraphicFramePr>
        <p:xfrm>
          <a:off x="5050465" y="0"/>
          <a:ext cx="7790121"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4" descr="University students studying together at a table with books and laptops -  Free Photo (5n6m85) - Noun Project">
            <a:extLst>
              <a:ext uri="{FF2B5EF4-FFF2-40B4-BE49-F238E27FC236}">
                <a16:creationId xmlns:a16="http://schemas.microsoft.com/office/drawing/2014/main" id="{2C74B0FF-1A26-473C-ADDD-AF652CBCDE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76190"/>
            <a:ext cx="5555653" cy="3705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391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p:cNvSpPr>
            <a:spLocks noGrp="1"/>
          </p:cNvSpPr>
          <p:nvPr>
            <p:ph type="title"/>
          </p:nvPr>
        </p:nvSpPr>
        <p:spPr>
          <a:xfrm>
            <a:off x="535020" y="685800"/>
            <a:ext cx="2780271" cy="5105400"/>
          </a:xfrm>
        </p:spPr>
        <p:txBody>
          <a:bodyPr>
            <a:normAutofit/>
          </a:bodyPr>
          <a:lstStyle/>
          <a:p>
            <a:r>
              <a:rPr lang="en-US" sz="2000" dirty="0">
                <a:solidFill>
                  <a:srgbClr val="FFFFFF"/>
                </a:solidFill>
                <a:latin typeface="+mn-lt"/>
              </a:rPr>
              <a:t>Los </a:t>
            </a:r>
            <a:r>
              <a:rPr lang="en-US" sz="2000" dirty="0" err="1">
                <a:solidFill>
                  <a:srgbClr val="FFFFFF"/>
                </a:solidFill>
                <a:latin typeface="+mn-lt"/>
              </a:rPr>
              <a:t>problemas</a:t>
            </a:r>
            <a:r>
              <a:rPr lang="en-US" sz="2000" dirty="0">
                <a:solidFill>
                  <a:srgbClr val="FFFFFF"/>
                </a:solidFill>
                <a:latin typeface="+mn-lt"/>
              </a:rPr>
              <a:t> </a:t>
            </a:r>
            <a:r>
              <a:rPr lang="en-US" sz="2000" dirty="0" err="1">
                <a:solidFill>
                  <a:srgbClr val="FFFFFF"/>
                </a:solidFill>
                <a:latin typeface="+mn-lt"/>
              </a:rPr>
              <a:t>identificados</a:t>
            </a:r>
            <a:r>
              <a:rPr lang="en-US" sz="2000" dirty="0">
                <a:solidFill>
                  <a:srgbClr val="FFFFFF"/>
                </a:solidFill>
                <a:latin typeface="+mn-lt"/>
              </a:rPr>
              <a:t> hasta </a:t>
            </a:r>
            <a:r>
              <a:rPr lang="en-US" sz="2000" dirty="0" err="1">
                <a:solidFill>
                  <a:srgbClr val="FFFFFF"/>
                </a:solidFill>
                <a:latin typeface="+mn-lt"/>
              </a:rPr>
              <a:t>ahora</a:t>
            </a:r>
            <a:r>
              <a:rPr lang="en-US" sz="2000" dirty="0">
                <a:solidFill>
                  <a:srgbClr val="FFFFFF"/>
                </a:solidFill>
                <a:latin typeface="+mn-lt"/>
              </a:rPr>
              <a:t> se </a:t>
            </a:r>
            <a:r>
              <a:rPr lang="en-US" sz="2000" dirty="0" err="1">
                <a:solidFill>
                  <a:srgbClr val="FFFFFF"/>
                </a:solidFill>
                <a:latin typeface="+mn-lt"/>
              </a:rPr>
              <a:t>relacionan</a:t>
            </a:r>
            <a:r>
              <a:rPr lang="en-US" sz="2000" dirty="0">
                <a:solidFill>
                  <a:srgbClr val="FFFFFF"/>
                </a:solidFill>
                <a:latin typeface="+mn-lt"/>
              </a:rPr>
              <a:t> con una </a:t>
            </a:r>
            <a:r>
              <a:rPr lang="en-US" sz="2000" dirty="0" err="1">
                <a:solidFill>
                  <a:srgbClr val="FFFFFF"/>
                </a:solidFill>
                <a:latin typeface="+mn-lt"/>
              </a:rPr>
              <a:t>fragmentación</a:t>
            </a:r>
            <a:r>
              <a:rPr lang="en-US" sz="2000" dirty="0">
                <a:solidFill>
                  <a:srgbClr val="FFFFFF"/>
                </a:solidFill>
                <a:latin typeface="+mn-lt"/>
              </a:rPr>
              <a:t> occidental </a:t>
            </a:r>
            <a:r>
              <a:rPr lang="en-US" sz="2000" dirty="0" err="1">
                <a:solidFill>
                  <a:srgbClr val="FFFFFF"/>
                </a:solidFill>
                <a:latin typeface="+mn-lt"/>
              </a:rPr>
              <a:t>reflejada</a:t>
            </a:r>
            <a:r>
              <a:rPr lang="en-US" sz="2000" dirty="0">
                <a:solidFill>
                  <a:srgbClr val="FFFFFF"/>
                </a:solidFill>
                <a:latin typeface="+mn-lt"/>
              </a:rPr>
              <a:t> </a:t>
            </a:r>
            <a:r>
              <a:rPr lang="en-US" sz="2000" dirty="0" err="1">
                <a:solidFill>
                  <a:srgbClr val="FFFFFF"/>
                </a:solidFill>
                <a:latin typeface="+mn-lt"/>
              </a:rPr>
              <a:t>en</a:t>
            </a:r>
            <a:r>
              <a:rPr lang="en-US" sz="2000" dirty="0">
                <a:solidFill>
                  <a:srgbClr val="FFFFFF"/>
                </a:solidFill>
                <a:latin typeface="+mn-lt"/>
              </a:rPr>
              <a:t> sus </a:t>
            </a:r>
            <a:r>
              <a:rPr lang="en-US" sz="2000" dirty="0" err="1">
                <a:solidFill>
                  <a:srgbClr val="FFFFFF"/>
                </a:solidFill>
                <a:latin typeface="+mn-lt"/>
              </a:rPr>
              <a:t>programas</a:t>
            </a:r>
            <a:r>
              <a:rPr lang="en-US" sz="2000" dirty="0">
                <a:solidFill>
                  <a:srgbClr val="FFFFFF"/>
                </a:solidFill>
                <a:latin typeface="+mn-lt"/>
              </a:rPr>
              <a:t> </a:t>
            </a:r>
            <a:r>
              <a:rPr lang="en-US" sz="2000" dirty="0" err="1">
                <a:solidFill>
                  <a:srgbClr val="FFFFFF"/>
                </a:solidFill>
                <a:latin typeface="+mn-lt"/>
              </a:rPr>
              <a:t>actuales</a:t>
            </a:r>
            <a:r>
              <a:rPr lang="en-US" sz="2000" dirty="0">
                <a:solidFill>
                  <a:srgbClr val="FFFFFF"/>
                </a:solidFill>
                <a:latin typeface="+mn-lt"/>
              </a:rPr>
              <a:t>. </a:t>
            </a:r>
          </a:p>
        </p:txBody>
      </p:sp>
      <p:graphicFrame>
        <p:nvGraphicFramePr>
          <p:cNvPr id="6" name="Content Placeholder 5"/>
          <p:cNvGraphicFramePr>
            <a:graphicFrameLocks noGrp="1"/>
          </p:cNvGraphicFramePr>
          <p:nvPr>
            <p:ph idx="1"/>
            <p:extLst/>
          </p:nvPr>
        </p:nvGraphicFramePr>
        <p:xfrm>
          <a:off x="5087536" y="0"/>
          <a:ext cx="7104464" cy="6311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ontent Placeholder 5">
            <a:extLst>
              <a:ext uri="{FF2B5EF4-FFF2-40B4-BE49-F238E27FC236}">
                <a16:creationId xmlns:a16="http://schemas.microsoft.com/office/drawing/2014/main" id="{0B2A937D-91BE-46AD-BC7A-283B2B007E66}"/>
              </a:ext>
            </a:extLst>
          </p:cNvPr>
          <p:cNvGraphicFramePr>
            <a:graphicFrameLocks/>
          </p:cNvGraphicFramePr>
          <p:nvPr>
            <p:extLst>
              <p:ext uri="{D42A27DB-BD31-4B8C-83A1-F6EECF244321}">
                <p14:modId xmlns:p14="http://schemas.microsoft.com/office/powerpoint/2010/main" val="3934354341"/>
              </p:ext>
            </p:extLst>
          </p:nvPr>
        </p:nvGraphicFramePr>
        <p:xfrm>
          <a:off x="5619530" y="-95696"/>
          <a:ext cx="6572470" cy="4445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2640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w to Study in a Group: Finding the Right Classmates | Study.com">
            <a:extLst>
              <a:ext uri="{FF2B5EF4-FFF2-40B4-BE49-F238E27FC236}">
                <a16:creationId xmlns:a16="http://schemas.microsoft.com/office/drawing/2014/main" id="{DDDCD8E8-20C1-4B5A-8A06-7C5F22093F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63" r="25310" b="342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D7ABA3C-9F29-46E8-AF88-D3C9476E141E}"/>
              </a:ext>
            </a:extLst>
          </p:cNvPr>
          <p:cNvSpPr txBox="1"/>
          <p:nvPr/>
        </p:nvSpPr>
        <p:spPr>
          <a:xfrm>
            <a:off x="477981" y="1122363"/>
            <a:ext cx="402336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700" b="1" dirty="0" err="1">
                <a:latin typeface="+mj-lt"/>
                <a:ea typeface="+mj-ea"/>
                <a:cs typeface="+mj-cs"/>
              </a:rPr>
              <a:t>Según</a:t>
            </a:r>
            <a:r>
              <a:rPr lang="en-US" sz="3700" b="1" dirty="0">
                <a:latin typeface="+mj-lt"/>
                <a:ea typeface="+mj-ea"/>
                <a:cs typeface="+mj-cs"/>
              </a:rPr>
              <a:t> sus </a:t>
            </a:r>
            <a:r>
              <a:rPr lang="en-US" sz="3700" b="1" dirty="0" err="1">
                <a:latin typeface="+mj-lt"/>
                <a:ea typeface="+mj-ea"/>
                <a:cs typeface="+mj-cs"/>
              </a:rPr>
              <a:t>evaluaciones</a:t>
            </a:r>
            <a:r>
              <a:rPr lang="en-US" sz="3700" b="1" dirty="0">
                <a:latin typeface="+mj-lt"/>
                <a:ea typeface="+mj-ea"/>
                <a:cs typeface="+mj-cs"/>
              </a:rPr>
              <a:t> y </a:t>
            </a:r>
            <a:r>
              <a:rPr lang="en-US" sz="3700" b="1" dirty="0" err="1">
                <a:latin typeface="+mj-lt"/>
                <a:ea typeface="+mj-ea"/>
                <a:cs typeface="+mj-cs"/>
              </a:rPr>
              <a:t>objetivos</a:t>
            </a:r>
            <a:r>
              <a:rPr lang="en-US" sz="3700" b="1" dirty="0">
                <a:latin typeface="+mj-lt"/>
                <a:ea typeface="+mj-ea"/>
                <a:cs typeface="+mj-cs"/>
              </a:rPr>
              <a:t>, </a:t>
            </a:r>
            <a:r>
              <a:rPr lang="en-US" sz="3700" b="1" dirty="0" err="1">
                <a:latin typeface="+mj-lt"/>
                <a:ea typeface="+mj-ea"/>
                <a:cs typeface="+mj-cs"/>
              </a:rPr>
              <a:t>escriba</a:t>
            </a:r>
            <a:r>
              <a:rPr lang="en-US" sz="3700" b="1" dirty="0">
                <a:latin typeface="+mj-lt"/>
                <a:ea typeface="+mj-ea"/>
                <a:cs typeface="+mj-cs"/>
              </a:rPr>
              <a:t> </a:t>
            </a:r>
            <a:r>
              <a:rPr lang="en-US" sz="3700" b="1" dirty="0" err="1">
                <a:latin typeface="+mj-lt"/>
                <a:ea typeface="+mj-ea"/>
                <a:cs typeface="+mj-cs"/>
              </a:rPr>
              <a:t>su</a:t>
            </a:r>
            <a:r>
              <a:rPr lang="en-US" sz="3700" b="1" dirty="0">
                <a:latin typeface="+mj-lt"/>
                <a:ea typeface="+mj-ea"/>
                <a:cs typeface="+mj-cs"/>
              </a:rPr>
              <a:t> plan </a:t>
            </a:r>
            <a:r>
              <a:rPr lang="en-US" sz="3700" b="1" dirty="0" err="1">
                <a:latin typeface="+mj-lt"/>
                <a:ea typeface="+mj-ea"/>
                <a:cs typeface="+mj-cs"/>
              </a:rPr>
              <a:t>educativa</a:t>
            </a:r>
            <a:r>
              <a:rPr lang="en-US" sz="3700" b="1" dirty="0">
                <a:latin typeface="+mj-lt"/>
                <a:ea typeface="+mj-ea"/>
                <a:cs typeface="+mj-cs"/>
              </a:rPr>
              <a:t> con los </a:t>
            </a:r>
            <a:r>
              <a:rPr lang="en-US" sz="3700" b="1" dirty="0" err="1">
                <a:latin typeface="+mj-lt"/>
                <a:ea typeface="+mj-ea"/>
                <a:cs typeface="+mj-cs"/>
              </a:rPr>
              <a:t>pasos</a:t>
            </a:r>
            <a:r>
              <a:rPr lang="en-US" sz="3700" b="1" dirty="0">
                <a:latin typeface="+mj-lt"/>
                <a:ea typeface="+mj-ea"/>
                <a:cs typeface="+mj-cs"/>
              </a:rPr>
              <a:t> de </a:t>
            </a:r>
            <a:r>
              <a:rPr lang="en-US" sz="3700" b="1" dirty="0" err="1">
                <a:latin typeface="+mj-lt"/>
                <a:ea typeface="+mj-ea"/>
                <a:cs typeface="+mj-cs"/>
              </a:rPr>
              <a:t>acción</a:t>
            </a:r>
            <a:r>
              <a:rPr lang="en-US" sz="3700" b="1" dirty="0">
                <a:latin typeface="+mj-lt"/>
                <a:ea typeface="+mj-ea"/>
                <a:cs typeface="+mj-cs"/>
              </a:rPr>
              <a:t>.</a:t>
            </a:r>
          </a:p>
        </p:txBody>
      </p:sp>
      <p:sp>
        <p:nvSpPr>
          <p:cNvPr id="2059" name="Rectangle 20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3201"/>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w to Study in a Group: Finding the Right Classmates | Study.com">
            <a:extLst>
              <a:ext uri="{FF2B5EF4-FFF2-40B4-BE49-F238E27FC236}">
                <a16:creationId xmlns:a16="http://schemas.microsoft.com/office/drawing/2014/main" id="{DDDCD8E8-20C1-4B5A-8A06-7C5F22093F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63" r="25310" b="342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D7ABA3C-9F29-46E8-AF88-D3C9476E141E}"/>
              </a:ext>
            </a:extLst>
          </p:cNvPr>
          <p:cNvSpPr txBox="1"/>
          <p:nvPr/>
        </p:nvSpPr>
        <p:spPr>
          <a:xfrm>
            <a:off x="477981" y="1122363"/>
            <a:ext cx="402336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700" b="1" dirty="0" err="1">
                <a:latin typeface="+mj-lt"/>
                <a:ea typeface="+mj-ea"/>
                <a:cs typeface="+mj-cs"/>
              </a:rPr>
              <a:t>Su</a:t>
            </a:r>
            <a:r>
              <a:rPr lang="en-US" sz="3700" b="1" dirty="0">
                <a:latin typeface="+mj-lt"/>
                <a:ea typeface="+mj-ea"/>
                <a:cs typeface="+mj-cs"/>
              </a:rPr>
              <a:t> plan de </a:t>
            </a:r>
            <a:r>
              <a:rPr lang="en-US" sz="3700" b="1" dirty="0" err="1">
                <a:latin typeface="+mj-lt"/>
                <a:ea typeface="+mj-ea"/>
                <a:cs typeface="+mj-cs"/>
              </a:rPr>
              <a:t>educacion</a:t>
            </a:r>
            <a:r>
              <a:rPr lang="en-US" sz="3700" b="1" dirty="0">
                <a:latin typeface="+mj-lt"/>
                <a:ea typeface="+mj-ea"/>
                <a:cs typeface="+mj-cs"/>
              </a:rPr>
              <a:t> es una </a:t>
            </a:r>
            <a:r>
              <a:rPr lang="en-US" sz="3700" b="1" dirty="0" err="1">
                <a:latin typeface="+mj-lt"/>
                <a:ea typeface="+mj-ea"/>
                <a:cs typeface="+mj-cs"/>
              </a:rPr>
              <a:t>ruta</a:t>
            </a:r>
            <a:r>
              <a:rPr lang="en-US" sz="3700" b="1" dirty="0">
                <a:latin typeface="+mj-lt"/>
                <a:ea typeface="+mj-ea"/>
                <a:cs typeface="+mj-cs"/>
              </a:rPr>
              <a:t> de </a:t>
            </a:r>
            <a:r>
              <a:rPr lang="en-US" sz="3700" b="1" dirty="0" err="1">
                <a:latin typeface="+mj-lt"/>
                <a:ea typeface="+mj-ea"/>
                <a:cs typeface="+mj-cs"/>
              </a:rPr>
              <a:t>cumplir</a:t>
            </a:r>
            <a:r>
              <a:rPr lang="en-US" sz="3700" b="1" dirty="0">
                <a:latin typeface="+mj-lt"/>
                <a:ea typeface="+mj-ea"/>
                <a:cs typeface="+mj-cs"/>
              </a:rPr>
              <a:t> </a:t>
            </a:r>
            <a:r>
              <a:rPr lang="en-US" sz="3700" b="1" dirty="0" err="1">
                <a:latin typeface="+mj-lt"/>
                <a:ea typeface="+mj-ea"/>
                <a:cs typeface="+mj-cs"/>
              </a:rPr>
              <a:t>su</a:t>
            </a:r>
            <a:r>
              <a:rPr lang="en-US" sz="3700" b="1" dirty="0">
                <a:latin typeface="+mj-lt"/>
                <a:ea typeface="+mj-ea"/>
                <a:cs typeface="+mj-cs"/>
              </a:rPr>
              <a:t> vision. Toma un </a:t>
            </a:r>
            <a:r>
              <a:rPr lang="en-US" sz="3700" b="1" dirty="0" err="1">
                <a:latin typeface="+mj-lt"/>
                <a:ea typeface="+mj-ea"/>
                <a:cs typeface="+mj-cs"/>
              </a:rPr>
              <a:t>momento</a:t>
            </a:r>
            <a:r>
              <a:rPr lang="en-US" sz="3700" b="1" dirty="0">
                <a:latin typeface="+mj-lt"/>
                <a:ea typeface="+mj-ea"/>
                <a:cs typeface="+mj-cs"/>
              </a:rPr>
              <a:t> a </a:t>
            </a:r>
            <a:r>
              <a:rPr lang="en-US" sz="3700" b="1" dirty="0" err="1">
                <a:latin typeface="+mj-lt"/>
                <a:ea typeface="+mj-ea"/>
                <a:cs typeface="+mj-cs"/>
              </a:rPr>
              <a:t>pensar</a:t>
            </a:r>
            <a:r>
              <a:rPr lang="en-US" sz="3700" b="1" dirty="0">
                <a:latin typeface="+mj-lt"/>
                <a:ea typeface="+mj-ea"/>
                <a:cs typeface="+mj-cs"/>
              </a:rPr>
              <a:t> </a:t>
            </a:r>
            <a:r>
              <a:rPr lang="en-US" sz="3700" b="1" dirty="0" err="1">
                <a:latin typeface="+mj-lt"/>
                <a:ea typeface="+mj-ea"/>
                <a:cs typeface="+mj-cs"/>
              </a:rPr>
              <a:t>en</a:t>
            </a:r>
            <a:r>
              <a:rPr lang="en-US" sz="3700" b="1" dirty="0">
                <a:latin typeface="+mj-lt"/>
                <a:ea typeface="+mj-ea"/>
                <a:cs typeface="+mj-cs"/>
              </a:rPr>
              <a:t> los components.</a:t>
            </a:r>
          </a:p>
        </p:txBody>
      </p:sp>
      <p:sp>
        <p:nvSpPr>
          <p:cNvPr id="2059" name="Rectangle 20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50863"/>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28" name="TextBox 27">
            <a:extLst>
              <a:ext uri="{FF2B5EF4-FFF2-40B4-BE49-F238E27FC236}">
                <a16:creationId xmlns:a16="http://schemas.microsoft.com/office/drawing/2014/main" id="{E943A8DF-5F32-434C-A6BD-23E27095A7DC}"/>
              </a:ext>
            </a:extLst>
          </p:cNvPr>
          <p:cNvSpPr txBox="1"/>
          <p:nvPr/>
        </p:nvSpPr>
        <p:spPr>
          <a:xfrm rot="20826884">
            <a:off x="4336189" y="1505732"/>
            <a:ext cx="1849848" cy="830997"/>
          </a:xfrm>
          <a:prstGeom prst="rect">
            <a:avLst/>
          </a:prstGeom>
          <a:noFill/>
        </p:spPr>
        <p:txBody>
          <a:bodyPr wrap="square" rtlCol="0">
            <a:spAutoFit/>
          </a:bodyPr>
          <a:lstStyle/>
          <a:p>
            <a:pPr algn="ctr"/>
            <a:r>
              <a:rPr lang="es-EC" sz="2800" b="1" dirty="0">
                <a:solidFill>
                  <a:srgbClr val="FF0000"/>
                </a:solidFill>
              </a:rPr>
              <a:t>Plan </a:t>
            </a:r>
            <a:r>
              <a:rPr lang="es-EC" sz="2000" b="1" dirty="0">
                <a:solidFill>
                  <a:srgbClr val="FF0000"/>
                </a:solidFill>
              </a:rPr>
              <a:t>de  educación  </a:t>
            </a:r>
            <a:endParaRPr lang="en-US" sz="2800" b="1" dirty="0">
              <a:solidFill>
                <a:srgbClr val="FF0000"/>
              </a:solidFill>
            </a:endParaRPr>
          </a:p>
        </p:txBody>
      </p:sp>
      <p:sp>
        <p:nvSpPr>
          <p:cNvPr id="12" name="TextBox 11">
            <a:extLst>
              <a:ext uri="{FF2B5EF4-FFF2-40B4-BE49-F238E27FC236}">
                <a16:creationId xmlns:a16="http://schemas.microsoft.com/office/drawing/2014/main" id="{69C8952F-008A-46F9-8840-231A65AFA0B7}"/>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
        <p:nvSpPr>
          <p:cNvPr id="15" name="TextBox 14">
            <a:extLst>
              <a:ext uri="{FF2B5EF4-FFF2-40B4-BE49-F238E27FC236}">
                <a16:creationId xmlns:a16="http://schemas.microsoft.com/office/drawing/2014/main" id="{C6C51066-B995-46F3-A106-3BAD1BEB0EF5}"/>
              </a:ext>
            </a:extLst>
          </p:cNvPr>
          <p:cNvSpPr txBox="1"/>
          <p:nvPr/>
        </p:nvSpPr>
        <p:spPr>
          <a:xfrm rot="20826884">
            <a:off x="4107589" y="763299"/>
            <a:ext cx="1849848" cy="461665"/>
          </a:xfrm>
          <a:prstGeom prst="rect">
            <a:avLst/>
          </a:prstGeom>
          <a:noFill/>
        </p:spPr>
        <p:txBody>
          <a:bodyPr wrap="square" rtlCol="0">
            <a:spAutoFit/>
          </a:bodyPr>
          <a:lstStyle/>
          <a:p>
            <a:r>
              <a:rPr lang="es-EC" sz="2400" b="1" dirty="0">
                <a:solidFill>
                  <a:srgbClr val="FF0000"/>
                </a:solidFill>
              </a:rPr>
              <a:t>    </a:t>
            </a:r>
            <a:r>
              <a:rPr lang="es-EC" sz="2400" b="1" dirty="0" err="1">
                <a:solidFill>
                  <a:srgbClr val="FF0000"/>
                </a:solidFill>
              </a:rPr>
              <a:t>Formacion</a:t>
            </a:r>
            <a:r>
              <a:rPr lang="es-EC" sz="2400" b="1" dirty="0">
                <a:solidFill>
                  <a:srgbClr val="FF0000"/>
                </a:solidFill>
              </a:rPr>
              <a:t> </a:t>
            </a:r>
            <a:endParaRPr lang="en-US" sz="2400" b="1" dirty="0">
              <a:solidFill>
                <a:srgbClr val="FF0000"/>
              </a:solidFill>
            </a:endParaRPr>
          </a:p>
        </p:txBody>
      </p:sp>
      <p:cxnSp>
        <p:nvCxnSpPr>
          <p:cNvPr id="21" name="Straight Arrow Connector 20">
            <a:extLst>
              <a:ext uri="{FF2B5EF4-FFF2-40B4-BE49-F238E27FC236}">
                <a16:creationId xmlns:a16="http://schemas.microsoft.com/office/drawing/2014/main" id="{8FA31C6B-BA69-42EA-ADCA-90578773EEEE}"/>
              </a:ext>
            </a:extLst>
          </p:cNvPr>
          <p:cNvCxnSpPr>
            <a:cxnSpLocks/>
          </p:cNvCxnSpPr>
          <p:nvPr/>
        </p:nvCxnSpPr>
        <p:spPr>
          <a:xfrm flipH="1" flipV="1">
            <a:off x="5053017" y="1138203"/>
            <a:ext cx="42408" cy="51322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09D08160-4930-4570-8C9E-74013B7BE261}"/>
              </a:ext>
            </a:extLst>
          </p:cNvPr>
          <p:cNvCxnSpPr>
            <a:cxnSpLocks/>
          </p:cNvCxnSpPr>
          <p:nvPr/>
        </p:nvCxnSpPr>
        <p:spPr>
          <a:xfrm flipH="1" flipV="1">
            <a:off x="5166570" y="2265383"/>
            <a:ext cx="85060" cy="61758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8937006C-EF03-421B-A73A-6F3F4E681A77}"/>
              </a:ext>
            </a:extLst>
          </p:cNvPr>
          <p:cNvSpPr txBox="1"/>
          <p:nvPr/>
        </p:nvSpPr>
        <p:spPr>
          <a:xfrm rot="20826884">
            <a:off x="4349916" y="2890321"/>
            <a:ext cx="1849848" cy="954107"/>
          </a:xfrm>
          <a:prstGeom prst="rect">
            <a:avLst/>
          </a:prstGeom>
          <a:noFill/>
        </p:spPr>
        <p:txBody>
          <a:bodyPr wrap="square" rtlCol="0">
            <a:spAutoFit/>
          </a:bodyPr>
          <a:lstStyle/>
          <a:p>
            <a:r>
              <a:rPr lang="es-EC" sz="2800" b="1" dirty="0">
                <a:solidFill>
                  <a:srgbClr val="FF0000"/>
                </a:solidFill>
              </a:rPr>
              <a:t>Objetivos</a:t>
            </a:r>
          </a:p>
          <a:p>
            <a:r>
              <a:rPr lang="es-EC" sz="2800" b="1" dirty="0">
                <a:solidFill>
                  <a:srgbClr val="FF0000"/>
                </a:solidFill>
              </a:rPr>
              <a:t>educativos</a:t>
            </a:r>
            <a:endParaRPr lang="en-US" sz="2800" b="1" dirty="0">
              <a:solidFill>
                <a:srgbClr val="FF0000"/>
              </a:solidFill>
            </a:endParaRPr>
          </a:p>
        </p:txBody>
      </p:sp>
      <p:cxnSp>
        <p:nvCxnSpPr>
          <p:cNvPr id="26" name="Straight Arrow Connector 25">
            <a:extLst>
              <a:ext uri="{FF2B5EF4-FFF2-40B4-BE49-F238E27FC236}">
                <a16:creationId xmlns:a16="http://schemas.microsoft.com/office/drawing/2014/main" id="{8F3A2CDD-F99F-45A2-9756-5842000343C0}"/>
              </a:ext>
            </a:extLst>
          </p:cNvPr>
          <p:cNvCxnSpPr>
            <a:cxnSpLocks/>
          </p:cNvCxnSpPr>
          <p:nvPr/>
        </p:nvCxnSpPr>
        <p:spPr>
          <a:xfrm flipH="1" flipV="1">
            <a:off x="5322425" y="3796687"/>
            <a:ext cx="85060" cy="87187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113454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8">
            <a:extLst>
              <a:ext uri="{FF2B5EF4-FFF2-40B4-BE49-F238E27FC236}">
                <a16:creationId xmlns:a16="http://schemas.microsoft.com/office/drawing/2014/main" id="{645863A0-0EBC-4C9B-958B-06AD3E75BB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81807" y="2056720"/>
            <a:ext cx="947304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18115A3-7EF4-4B08-9B33-F2C84422196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872535">
            <a:off x="2135548" y="3681947"/>
            <a:ext cx="7608262" cy="304330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 name="TextBox 1">
            <a:extLst>
              <a:ext uri="{FF2B5EF4-FFF2-40B4-BE49-F238E27FC236}">
                <a16:creationId xmlns:a16="http://schemas.microsoft.com/office/drawing/2014/main" id="{219224B7-6385-4D44-BF97-05E0E1E2681E}"/>
              </a:ext>
            </a:extLst>
          </p:cNvPr>
          <p:cNvSpPr txBox="1"/>
          <p:nvPr/>
        </p:nvSpPr>
        <p:spPr>
          <a:xfrm>
            <a:off x="1581807" y="239065"/>
            <a:ext cx="9603274" cy="586499"/>
          </a:xfrm>
          <a:prstGeom prst="rect">
            <a:avLst/>
          </a:prstGeom>
        </p:spPr>
        <p:txBody>
          <a:bodyPr vert="horz" lIns="91440" tIns="45720" rIns="91440" bIns="45720" rtlCol="0">
            <a:noAutofit/>
          </a:bodyPr>
          <a:lstStyle/>
          <a:p>
            <a:pPr indent="-228600" defTabSz="914400">
              <a:lnSpc>
                <a:spcPct val="90000"/>
              </a:lnSpc>
              <a:spcAft>
                <a:spcPts val="600"/>
              </a:spcAft>
              <a:buFont typeface="Arial" panose="020B0604020202020204" pitchFamily="34" charset="0"/>
              <a:buChar char="•"/>
            </a:pPr>
            <a:r>
              <a:rPr lang="en-US" sz="2400" dirty="0" err="1"/>
              <a:t>Formación</a:t>
            </a:r>
            <a:endParaRPr lang="en-US" sz="2400" dirty="0"/>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n-US" sz="2400" dirty="0"/>
              <a:t>A </a:t>
            </a:r>
            <a:r>
              <a:rPr lang="en-US" sz="2400" dirty="0" err="1"/>
              <a:t>medida</a:t>
            </a:r>
            <a:r>
              <a:rPr lang="en-US" sz="2400" dirty="0"/>
              <a:t> que </a:t>
            </a:r>
            <a:r>
              <a:rPr lang="en-US" sz="2400" dirty="0" err="1"/>
              <a:t>diseñamos</a:t>
            </a:r>
            <a:r>
              <a:rPr lang="en-US" sz="2400" dirty="0"/>
              <a:t> </a:t>
            </a:r>
            <a:r>
              <a:rPr lang="en-US" sz="2400" dirty="0" err="1"/>
              <a:t>nuestro</a:t>
            </a:r>
            <a:r>
              <a:rPr lang="en-US" sz="2400" dirty="0"/>
              <a:t> </a:t>
            </a:r>
            <a:r>
              <a:rPr lang="en-US" sz="2400" dirty="0" err="1"/>
              <a:t>programa</a:t>
            </a:r>
            <a:r>
              <a:rPr lang="en-US" sz="2400" dirty="0"/>
              <a:t> de </a:t>
            </a:r>
            <a:r>
              <a:rPr lang="en-US" sz="2400" dirty="0" err="1"/>
              <a:t>educación</a:t>
            </a:r>
            <a:r>
              <a:rPr lang="en-US" sz="2400" dirty="0"/>
              <a:t> </a:t>
            </a:r>
            <a:r>
              <a:rPr lang="en-US" sz="2400" dirty="0" err="1"/>
              <a:t>teológica</a:t>
            </a:r>
            <a:r>
              <a:rPr lang="en-US" sz="2400" dirty="0"/>
              <a:t>, </a:t>
            </a:r>
            <a:r>
              <a:rPr lang="en-US" sz="2400" dirty="0" err="1"/>
              <a:t>queremos</a:t>
            </a:r>
            <a:r>
              <a:rPr lang="en-US" sz="2400" dirty="0"/>
              <a:t> </a:t>
            </a:r>
            <a:r>
              <a:rPr lang="en-US" sz="2400" dirty="0" err="1"/>
              <a:t>evaluar</a:t>
            </a:r>
            <a:r>
              <a:rPr lang="en-US" sz="2400" dirty="0"/>
              <a:t> </a:t>
            </a:r>
            <a:r>
              <a:rPr lang="en-US" sz="2400" dirty="0" err="1"/>
              <a:t>construir</a:t>
            </a:r>
            <a:r>
              <a:rPr lang="en-US" sz="2400" dirty="0"/>
              <a:t> </a:t>
            </a:r>
            <a:r>
              <a:rPr lang="en-US" sz="2400" dirty="0" err="1"/>
              <a:t>nuestro</a:t>
            </a:r>
            <a:r>
              <a:rPr lang="en-US" sz="2400" dirty="0"/>
              <a:t> </a:t>
            </a:r>
            <a:r>
              <a:rPr lang="en-US" sz="2400" dirty="0" err="1"/>
              <a:t>programa</a:t>
            </a:r>
            <a:r>
              <a:rPr lang="en-US" sz="2400" dirty="0"/>
              <a:t> </a:t>
            </a:r>
            <a:r>
              <a:rPr lang="en-US" sz="2400" dirty="0" err="1"/>
              <a:t>en</a:t>
            </a:r>
            <a:r>
              <a:rPr lang="en-US" sz="2400" dirty="0"/>
              <a:t> </a:t>
            </a:r>
            <a:r>
              <a:rPr lang="en-US" sz="2400" dirty="0" err="1"/>
              <a:t>torno</a:t>
            </a:r>
            <a:r>
              <a:rPr lang="en-US" sz="2400" dirty="0"/>
              <a:t> a la meta de la </a:t>
            </a:r>
            <a:r>
              <a:rPr lang="en-US" sz="2400" dirty="0" err="1"/>
              <a:t>formación</a:t>
            </a:r>
            <a:r>
              <a:rPr lang="en-US" sz="2400" dirty="0"/>
              <a:t> de </a:t>
            </a:r>
            <a:r>
              <a:rPr lang="en-US" sz="2400" dirty="0" err="1"/>
              <a:t>liderazgo</a:t>
            </a:r>
            <a:r>
              <a:rPr lang="en-US" sz="2400" dirty="0"/>
              <a:t> </a:t>
            </a:r>
            <a:r>
              <a:rPr lang="en-US" sz="2400" dirty="0" err="1"/>
              <a:t>teológico</a:t>
            </a:r>
            <a:r>
              <a:rPr lang="en-US" sz="2400" dirty="0"/>
              <a:t> y la </a:t>
            </a:r>
            <a:r>
              <a:rPr lang="en-US" sz="2400" dirty="0" err="1"/>
              <a:t>transformación</a:t>
            </a:r>
            <a:r>
              <a:rPr lang="en-US" sz="2400" dirty="0"/>
              <a:t> </a:t>
            </a:r>
            <a:r>
              <a:rPr lang="en-US" sz="2400" dirty="0" err="1"/>
              <a:t>bíblica</a:t>
            </a:r>
            <a:r>
              <a:rPr lang="en-US" sz="2400" dirty="0"/>
              <a:t>.</a:t>
            </a:r>
            <a:endParaRPr lang="en-US" sz="2400" b="1" dirty="0">
              <a:latin typeface="Aharoni" panose="02010803020104030203" pitchFamily="2" charset="-79"/>
              <a:cs typeface="Aharoni" panose="02010803020104030203" pitchFamily="2" charset="-79"/>
            </a:endParaRPr>
          </a:p>
          <a:p>
            <a:pPr indent="-228600" defTabSz="914400">
              <a:lnSpc>
                <a:spcPct val="90000"/>
              </a:lnSpc>
              <a:spcAft>
                <a:spcPts val="600"/>
              </a:spcAft>
              <a:buFont typeface="Arial" panose="020B0604020202020204" pitchFamily="34" charset="0"/>
              <a:buChar char="•"/>
            </a:pPr>
            <a:r>
              <a:rPr lang="en-US" sz="2400" b="1" dirty="0" err="1">
                <a:solidFill>
                  <a:srgbClr val="FF0000"/>
                </a:solidFill>
                <a:latin typeface="Aharoni" panose="02010803020104030203" pitchFamily="2" charset="-79"/>
                <a:cs typeface="Aharoni" panose="02010803020104030203" pitchFamily="2" charset="-79"/>
              </a:rPr>
              <a:t>Debemos</a:t>
            </a:r>
            <a:r>
              <a:rPr lang="en-US" sz="2400" b="1" dirty="0">
                <a:solidFill>
                  <a:srgbClr val="FF0000"/>
                </a:solidFill>
                <a:latin typeface="Aharoni" panose="02010803020104030203" pitchFamily="2" charset="-79"/>
                <a:cs typeface="Aharoni" panose="02010803020104030203" pitchFamily="2" charset="-79"/>
              </a:rPr>
              <a:t> </a:t>
            </a:r>
            <a:r>
              <a:rPr lang="en-US" sz="2400" b="1" dirty="0" err="1">
                <a:solidFill>
                  <a:srgbClr val="FF0000"/>
                </a:solidFill>
                <a:latin typeface="Aharoni" panose="02010803020104030203" pitchFamily="2" charset="-79"/>
                <a:cs typeface="Aharoni" panose="02010803020104030203" pitchFamily="2" charset="-79"/>
              </a:rPr>
              <a:t>evaluar</a:t>
            </a:r>
            <a:r>
              <a:rPr lang="en-US" sz="2400" b="1" dirty="0">
                <a:solidFill>
                  <a:srgbClr val="FF0000"/>
                </a:solidFill>
                <a:latin typeface="Aharoni" panose="02010803020104030203" pitchFamily="2" charset="-79"/>
                <a:cs typeface="Aharoni" panose="02010803020104030203" pitchFamily="2" charset="-79"/>
              </a:rPr>
              <a:t> </a:t>
            </a:r>
            <a:r>
              <a:rPr lang="en-US" sz="2400" b="1" dirty="0" err="1">
                <a:solidFill>
                  <a:srgbClr val="FF0000"/>
                </a:solidFill>
                <a:latin typeface="Aharoni" panose="02010803020104030203" pitchFamily="2" charset="-79"/>
                <a:cs typeface="Aharoni" panose="02010803020104030203" pitchFamily="2" charset="-79"/>
              </a:rPr>
              <a:t>quién</a:t>
            </a:r>
            <a:r>
              <a:rPr lang="en-US" sz="2400" b="1" dirty="0">
                <a:solidFill>
                  <a:srgbClr val="FF0000"/>
                </a:solidFill>
                <a:latin typeface="Aharoni" panose="02010803020104030203" pitchFamily="2" charset="-79"/>
                <a:cs typeface="Aharoni" panose="02010803020104030203" pitchFamily="2" charset="-79"/>
              </a:rPr>
              <a:t> </a:t>
            </a:r>
            <a:r>
              <a:rPr lang="en-US" sz="2400" b="1" dirty="0" err="1">
                <a:solidFill>
                  <a:srgbClr val="FF0000"/>
                </a:solidFill>
                <a:latin typeface="Aharoni" panose="02010803020104030203" pitchFamily="2" charset="-79"/>
                <a:cs typeface="Aharoni" panose="02010803020104030203" pitchFamily="2" charset="-79"/>
              </a:rPr>
              <a:t>viene</a:t>
            </a:r>
            <a:r>
              <a:rPr lang="en-US" sz="2400" b="1" dirty="0">
                <a:solidFill>
                  <a:srgbClr val="FF0000"/>
                </a:solidFill>
                <a:latin typeface="Aharoni" panose="02010803020104030203" pitchFamily="2" charset="-79"/>
                <a:cs typeface="Aharoni" panose="02010803020104030203" pitchFamily="2" charset="-79"/>
              </a:rPr>
              <a:t> a </a:t>
            </a:r>
            <a:r>
              <a:rPr lang="en-US" sz="2400" b="1" dirty="0" err="1">
                <a:solidFill>
                  <a:srgbClr val="FF0000"/>
                </a:solidFill>
                <a:latin typeface="Aharoni" panose="02010803020104030203" pitchFamily="2" charset="-79"/>
                <a:cs typeface="Aharoni" panose="02010803020104030203" pitchFamily="2" charset="-79"/>
              </a:rPr>
              <a:t>nuestra</a:t>
            </a:r>
            <a:r>
              <a:rPr lang="en-US" sz="2400" b="1" dirty="0">
                <a:solidFill>
                  <a:srgbClr val="FF0000"/>
                </a:solidFill>
                <a:latin typeface="Aharoni" panose="02010803020104030203" pitchFamily="2" charset="-79"/>
                <a:cs typeface="Aharoni" panose="02010803020104030203" pitchFamily="2" charset="-79"/>
              </a:rPr>
              <a:t> </a:t>
            </a:r>
            <a:r>
              <a:rPr lang="en-US" sz="2400" b="1" dirty="0" err="1">
                <a:solidFill>
                  <a:srgbClr val="FF0000"/>
                </a:solidFill>
                <a:latin typeface="Aharoni" panose="02010803020104030203" pitchFamily="2" charset="-79"/>
                <a:cs typeface="Aharoni" panose="02010803020104030203" pitchFamily="2" charset="-79"/>
              </a:rPr>
              <a:t>escuela</a:t>
            </a:r>
            <a:r>
              <a:rPr lang="en-US" sz="2400" b="1" dirty="0">
                <a:solidFill>
                  <a:srgbClr val="FF0000"/>
                </a:solidFill>
                <a:latin typeface="Aharoni" panose="02010803020104030203" pitchFamily="2" charset="-79"/>
                <a:cs typeface="Aharoni" panose="02010803020104030203" pitchFamily="2" charset="-79"/>
              </a:rPr>
              <a:t>;</a:t>
            </a:r>
          </a:p>
          <a:p>
            <a:pPr indent="-228600" defTabSz="914400">
              <a:lnSpc>
                <a:spcPct val="90000"/>
              </a:lnSpc>
              <a:spcAft>
                <a:spcPts val="600"/>
              </a:spcAft>
              <a:buFont typeface="Arial" panose="020B0604020202020204" pitchFamily="34" charset="0"/>
              <a:buChar char="•"/>
            </a:pPr>
            <a:r>
              <a:rPr lang="en-US" sz="2400" b="1" dirty="0">
                <a:solidFill>
                  <a:srgbClr val="FF0000"/>
                </a:solidFill>
                <a:latin typeface="Aharoni" panose="02010803020104030203" pitchFamily="2" charset="-79"/>
                <a:cs typeface="Aharoni" panose="02010803020104030203" pitchFamily="2" charset="-79"/>
              </a:rPr>
              <a:t>¿</a:t>
            </a:r>
            <a:r>
              <a:rPr lang="en-US" sz="2400" b="1" dirty="0" err="1">
                <a:solidFill>
                  <a:srgbClr val="FF0000"/>
                </a:solidFill>
                <a:latin typeface="Aharoni" panose="02010803020104030203" pitchFamily="2" charset="-79"/>
                <a:cs typeface="Aharoni" panose="02010803020104030203" pitchFamily="2" charset="-79"/>
              </a:rPr>
              <a:t>Cuántos</a:t>
            </a:r>
            <a:r>
              <a:rPr lang="en-US" sz="2400" b="1" dirty="0">
                <a:solidFill>
                  <a:srgbClr val="FF0000"/>
                </a:solidFill>
                <a:latin typeface="Aharoni" panose="02010803020104030203" pitchFamily="2" charset="-79"/>
                <a:cs typeface="Aharoni" panose="02010803020104030203" pitchFamily="2" charset="-79"/>
              </a:rPr>
              <a:t> son </a:t>
            </a:r>
            <a:r>
              <a:rPr lang="en-US" sz="2400" b="1" dirty="0" err="1">
                <a:solidFill>
                  <a:srgbClr val="FF0000"/>
                </a:solidFill>
                <a:latin typeface="Aharoni" panose="02010803020104030203" pitchFamily="2" charset="-79"/>
                <a:cs typeface="Aharoni" panose="02010803020104030203" pitchFamily="2" charset="-79"/>
              </a:rPr>
              <a:t>llamados</a:t>
            </a:r>
            <a:r>
              <a:rPr lang="en-US" sz="2400" b="1" dirty="0">
                <a:solidFill>
                  <a:srgbClr val="FF0000"/>
                </a:solidFill>
                <a:latin typeface="Aharoni" panose="02010803020104030203" pitchFamily="2" charset="-79"/>
                <a:cs typeface="Aharoni" panose="02010803020104030203" pitchFamily="2" charset="-79"/>
              </a:rPr>
              <a:t> a ser </a:t>
            </a:r>
            <a:r>
              <a:rPr lang="en-US" sz="2400" b="1" dirty="0" err="1">
                <a:solidFill>
                  <a:srgbClr val="FF0000"/>
                </a:solidFill>
                <a:latin typeface="Aharoni" panose="02010803020104030203" pitchFamily="2" charset="-79"/>
                <a:cs typeface="Aharoni" panose="02010803020104030203" pitchFamily="2" charset="-79"/>
              </a:rPr>
              <a:t>pastores</a:t>
            </a:r>
            <a:r>
              <a:rPr lang="en-US" sz="2400" b="1" dirty="0">
                <a:solidFill>
                  <a:srgbClr val="FF0000"/>
                </a:solidFill>
                <a:latin typeface="Aharoni" panose="02010803020104030203" pitchFamily="2" charset="-79"/>
                <a:cs typeface="Aharoni" panose="02010803020104030203" pitchFamily="2" charset="-79"/>
              </a:rPr>
              <a:t>, </a:t>
            </a:r>
            <a:r>
              <a:rPr lang="en-US" sz="2400" b="1" dirty="0" err="1">
                <a:solidFill>
                  <a:srgbClr val="FF0000"/>
                </a:solidFill>
                <a:latin typeface="Aharoni" panose="02010803020104030203" pitchFamily="2" charset="-79"/>
                <a:cs typeface="Aharoni" panose="02010803020104030203" pitchFamily="2" charset="-79"/>
              </a:rPr>
              <a:t>misioneros</a:t>
            </a:r>
            <a:r>
              <a:rPr lang="en-US" sz="2400" b="1" dirty="0">
                <a:solidFill>
                  <a:srgbClr val="FF0000"/>
                </a:solidFill>
                <a:latin typeface="Aharoni" panose="02010803020104030203" pitchFamily="2" charset="-79"/>
                <a:cs typeface="Aharoni" panose="02010803020104030203" pitchFamily="2" charset="-79"/>
              </a:rPr>
              <a:t>, </a:t>
            </a:r>
            <a:r>
              <a:rPr lang="en-US" sz="2400" b="1" dirty="0" err="1">
                <a:solidFill>
                  <a:srgbClr val="FF0000"/>
                </a:solidFill>
                <a:latin typeface="Aharoni" panose="02010803020104030203" pitchFamily="2" charset="-79"/>
                <a:cs typeface="Aharoni" panose="02010803020104030203" pitchFamily="2" charset="-79"/>
              </a:rPr>
              <a:t>educadores</a:t>
            </a:r>
            <a:endParaRPr lang="en-US" sz="2400" b="1" dirty="0">
              <a:solidFill>
                <a:srgbClr val="FF0000"/>
              </a:solidFill>
              <a:latin typeface="Aharoni" panose="02010803020104030203" pitchFamily="2" charset="-79"/>
              <a:cs typeface="Aharoni" panose="02010803020104030203" pitchFamily="2" charset="-79"/>
            </a:endParaRPr>
          </a:p>
          <a:p>
            <a:pPr indent="-228600" defTabSz="914400">
              <a:lnSpc>
                <a:spcPct val="90000"/>
              </a:lnSpc>
              <a:spcAft>
                <a:spcPts val="600"/>
              </a:spcAft>
              <a:buFont typeface="Arial" panose="020B0604020202020204" pitchFamily="34" charset="0"/>
              <a:buChar char="•"/>
            </a:pPr>
            <a:r>
              <a:rPr lang="en-US" sz="2400" b="1" dirty="0">
                <a:solidFill>
                  <a:srgbClr val="FF0000"/>
                </a:solidFill>
                <a:latin typeface="Aharoni" panose="02010803020104030203" pitchFamily="2" charset="-79"/>
                <a:cs typeface="Aharoni" panose="02010803020104030203" pitchFamily="2" charset="-79"/>
              </a:rPr>
              <a:t>¿</a:t>
            </a:r>
            <a:r>
              <a:rPr lang="en-US" sz="2400" b="1" dirty="0" err="1">
                <a:solidFill>
                  <a:srgbClr val="FF0000"/>
                </a:solidFill>
                <a:latin typeface="Aharoni" panose="02010803020104030203" pitchFamily="2" charset="-79"/>
                <a:cs typeface="Aharoni" panose="02010803020104030203" pitchFamily="2" charset="-79"/>
              </a:rPr>
              <a:t>Cómo</a:t>
            </a:r>
            <a:r>
              <a:rPr lang="en-US" sz="2400" b="1" dirty="0">
                <a:solidFill>
                  <a:srgbClr val="FF0000"/>
                </a:solidFill>
                <a:latin typeface="Aharoni" panose="02010803020104030203" pitchFamily="2" charset="-79"/>
                <a:cs typeface="Aharoni" panose="02010803020104030203" pitchFamily="2" charset="-79"/>
              </a:rPr>
              <a:t> </a:t>
            </a:r>
            <a:r>
              <a:rPr lang="en-US" sz="2400" b="1" dirty="0" err="1">
                <a:solidFill>
                  <a:srgbClr val="FF0000"/>
                </a:solidFill>
                <a:latin typeface="Aharoni" panose="02010803020104030203" pitchFamily="2" charset="-79"/>
                <a:cs typeface="Aharoni" panose="02010803020104030203" pitchFamily="2" charset="-79"/>
              </a:rPr>
              <a:t>podemos</a:t>
            </a:r>
            <a:r>
              <a:rPr lang="en-US" sz="2400" b="1" dirty="0">
                <a:solidFill>
                  <a:srgbClr val="FF0000"/>
                </a:solidFill>
                <a:latin typeface="Aharoni" panose="02010803020104030203" pitchFamily="2" charset="-79"/>
                <a:cs typeface="Aharoni" panose="02010803020104030203" pitchFamily="2" charset="-79"/>
              </a:rPr>
              <a:t> </a:t>
            </a:r>
            <a:r>
              <a:rPr lang="en-US" sz="2400" b="1" dirty="0" err="1">
                <a:solidFill>
                  <a:srgbClr val="FF0000"/>
                </a:solidFill>
                <a:latin typeface="Aharoni" panose="02010803020104030203" pitchFamily="2" charset="-79"/>
                <a:cs typeface="Aharoni" panose="02010803020104030203" pitchFamily="2" charset="-79"/>
              </a:rPr>
              <a:t>diseñar</a:t>
            </a:r>
            <a:r>
              <a:rPr lang="en-US" sz="2400" b="1" dirty="0">
                <a:solidFill>
                  <a:srgbClr val="FF0000"/>
                </a:solidFill>
                <a:latin typeface="Aharoni" panose="02010803020104030203" pitchFamily="2" charset="-79"/>
                <a:cs typeface="Aharoni" panose="02010803020104030203" pitchFamily="2" charset="-79"/>
              </a:rPr>
              <a:t> </a:t>
            </a:r>
            <a:r>
              <a:rPr lang="en-US" sz="2400" b="1" dirty="0" err="1">
                <a:solidFill>
                  <a:srgbClr val="FF0000"/>
                </a:solidFill>
                <a:latin typeface="Aharoni" panose="02010803020104030203" pitchFamily="2" charset="-79"/>
                <a:cs typeface="Aharoni" panose="02010803020104030203" pitchFamily="2" charset="-79"/>
              </a:rPr>
              <a:t>nuestro</a:t>
            </a:r>
            <a:r>
              <a:rPr lang="en-US" sz="2400" b="1" dirty="0">
                <a:solidFill>
                  <a:srgbClr val="FF0000"/>
                </a:solidFill>
                <a:latin typeface="Aharoni" panose="02010803020104030203" pitchFamily="2" charset="-79"/>
                <a:cs typeface="Aharoni" panose="02010803020104030203" pitchFamily="2" charset="-79"/>
              </a:rPr>
              <a:t> </a:t>
            </a:r>
            <a:r>
              <a:rPr lang="en-US" sz="2400" b="1" dirty="0" err="1">
                <a:solidFill>
                  <a:srgbClr val="FF0000"/>
                </a:solidFill>
                <a:latin typeface="Aharoni" panose="02010803020104030203" pitchFamily="2" charset="-79"/>
                <a:cs typeface="Aharoni" panose="02010803020104030203" pitchFamily="2" charset="-79"/>
              </a:rPr>
              <a:t>programa</a:t>
            </a:r>
            <a:r>
              <a:rPr lang="en-US" sz="2400" b="1" dirty="0">
                <a:solidFill>
                  <a:srgbClr val="FF0000"/>
                </a:solidFill>
                <a:latin typeface="Aharoni" panose="02010803020104030203" pitchFamily="2" charset="-79"/>
                <a:cs typeface="Aharoni" panose="02010803020104030203" pitchFamily="2" charset="-79"/>
              </a:rPr>
              <a:t> para </a:t>
            </a:r>
            <a:r>
              <a:rPr lang="en-US" sz="2400" b="1" dirty="0" err="1">
                <a:solidFill>
                  <a:srgbClr val="FF0000"/>
                </a:solidFill>
                <a:latin typeface="Aharoni" panose="02010803020104030203" pitchFamily="2" charset="-79"/>
                <a:cs typeface="Aharoni" panose="02010803020104030203" pitchFamily="2" charset="-79"/>
              </a:rPr>
              <a:t>atraer</a:t>
            </a:r>
            <a:r>
              <a:rPr lang="en-US" sz="2400" b="1" dirty="0">
                <a:solidFill>
                  <a:srgbClr val="FF0000"/>
                </a:solidFill>
                <a:latin typeface="Aharoni" panose="02010803020104030203" pitchFamily="2" charset="-79"/>
                <a:cs typeface="Aharoni" panose="02010803020104030203" pitchFamily="2" charset="-79"/>
              </a:rPr>
              <a:t> y    </a:t>
            </a:r>
          </a:p>
          <a:p>
            <a:pPr defTabSz="914400">
              <a:lnSpc>
                <a:spcPct val="90000"/>
              </a:lnSpc>
              <a:spcAft>
                <a:spcPts val="600"/>
              </a:spcAft>
            </a:pPr>
            <a:r>
              <a:rPr lang="en-US" sz="2400" b="1" dirty="0">
                <a:solidFill>
                  <a:srgbClr val="FF0000"/>
                </a:solidFill>
                <a:latin typeface="Aharoni" panose="02010803020104030203" pitchFamily="2" charset="-79"/>
                <a:cs typeface="Aharoni" panose="02010803020104030203" pitchFamily="2" charset="-79"/>
              </a:rPr>
              <a:t>   </a:t>
            </a:r>
            <a:r>
              <a:rPr lang="en-US" sz="2400" b="1" dirty="0" err="1">
                <a:solidFill>
                  <a:srgbClr val="FF0000"/>
                </a:solidFill>
                <a:latin typeface="Aharoni" panose="02010803020104030203" pitchFamily="2" charset="-79"/>
                <a:cs typeface="Aharoni" panose="02010803020104030203" pitchFamily="2" charset="-79"/>
              </a:rPr>
              <a:t>capacitar</a:t>
            </a:r>
            <a:r>
              <a:rPr lang="en-US" sz="2400" b="1" dirty="0">
                <a:solidFill>
                  <a:srgbClr val="FF0000"/>
                </a:solidFill>
                <a:latin typeface="Aharoni" panose="02010803020104030203" pitchFamily="2" charset="-79"/>
                <a:cs typeface="Aharoni" panose="02010803020104030203" pitchFamily="2" charset="-79"/>
              </a:rPr>
              <a:t> a los </a:t>
            </a:r>
            <a:r>
              <a:rPr lang="en-US" sz="2400" b="1" dirty="0" err="1">
                <a:solidFill>
                  <a:srgbClr val="FF0000"/>
                </a:solidFill>
                <a:latin typeface="Aharoni" panose="02010803020104030203" pitchFamily="2" charset="-79"/>
                <a:cs typeface="Aharoni" panose="02010803020104030203" pitchFamily="2" charset="-79"/>
              </a:rPr>
              <a:t>llamados</a:t>
            </a:r>
            <a:r>
              <a:rPr lang="en-US" sz="2400" b="1" dirty="0">
                <a:solidFill>
                  <a:srgbClr val="FF0000"/>
                </a:solidFill>
                <a:latin typeface="Aharoni" panose="02010803020104030203" pitchFamily="2" charset="-79"/>
                <a:cs typeface="Aharoni" panose="02010803020104030203" pitchFamily="2" charset="-79"/>
              </a:rPr>
              <a:t> a </a:t>
            </a:r>
            <a:r>
              <a:rPr lang="en-US" sz="2400" b="1" dirty="0" err="1">
                <a:solidFill>
                  <a:srgbClr val="FF0000"/>
                </a:solidFill>
                <a:latin typeface="Aharoni" panose="02010803020104030203" pitchFamily="2" charset="-79"/>
                <a:cs typeface="Aharoni" panose="02010803020104030203" pitchFamily="2" charset="-79"/>
              </a:rPr>
              <a:t>servir</a:t>
            </a:r>
            <a:r>
              <a:rPr lang="en-US" sz="2400" b="1" dirty="0">
                <a:solidFill>
                  <a:srgbClr val="FF0000"/>
                </a:solidFill>
                <a:latin typeface="Aharoni" panose="02010803020104030203" pitchFamily="2" charset="-79"/>
                <a:cs typeface="Aharoni" panose="02010803020104030203" pitchFamily="2" charset="-79"/>
              </a:rPr>
              <a:t> a Dios </a:t>
            </a:r>
            <a:r>
              <a:rPr lang="en-US" sz="2400" b="1" dirty="0" err="1">
                <a:solidFill>
                  <a:srgbClr val="FF0000"/>
                </a:solidFill>
                <a:latin typeface="Aharoni" panose="02010803020104030203" pitchFamily="2" charset="-79"/>
                <a:cs typeface="Aharoni" panose="02010803020104030203" pitchFamily="2" charset="-79"/>
              </a:rPr>
              <a:t>como</a:t>
            </a:r>
            <a:r>
              <a:rPr lang="en-US" sz="2400" b="1" dirty="0">
                <a:solidFill>
                  <a:srgbClr val="FF0000"/>
                </a:solidFill>
                <a:latin typeface="Aharoni" panose="02010803020104030203" pitchFamily="2" charset="-79"/>
                <a:cs typeface="Aharoni" panose="02010803020104030203" pitchFamily="2" charset="-79"/>
              </a:rPr>
              <a:t> sus </a:t>
            </a:r>
            <a:r>
              <a:rPr lang="en-US" sz="2400" b="1" dirty="0" err="1">
                <a:solidFill>
                  <a:srgbClr val="FF0000"/>
                </a:solidFill>
                <a:latin typeface="Aharoni" panose="02010803020104030203" pitchFamily="2" charset="-79"/>
                <a:cs typeface="Aharoni" panose="02010803020104030203" pitchFamily="2" charset="-79"/>
              </a:rPr>
              <a:t>ministros</a:t>
            </a:r>
            <a:r>
              <a:rPr lang="en-US" sz="2400" b="1" dirty="0">
                <a:solidFill>
                  <a:srgbClr val="FF0000"/>
                </a:solidFill>
                <a:latin typeface="Aharoni" panose="02010803020104030203" pitchFamily="2" charset="-79"/>
                <a:cs typeface="Aharoni" panose="02010803020104030203" pitchFamily="2" charset="-79"/>
              </a:rPr>
              <a:t>?</a:t>
            </a:r>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5054971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7F7EC88-EC44-4DBF-B32A-CE97E48573DC}"/>
              </a:ext>
            </a:extLst>
          </p:cNvPr>
          <p:cNvSpPr/>
          <p:nvPr/>
        </p:nvSpPr>
        <p:spPr>
          <a:xfrm>
            <a:off x="228600" y="190500"/>
            <a:ext cx="4953000" cy="6426200"/>
          </a:xfrm>
          <a:prstGeom prst="rect">
            <a:avLst/>
          </a:prstGeom>
        </p:spPr>
        <p:txBody>
          <a:bodyPr vert="horz" lIns="91440" tIns="45720" rIns="91440" bIns="45720" rtlCol="0">
            <a:normAutofit fontScale="92500" lnSpcReduction="20000"/>
          </a:bodyPr>
          <a:lstStyle/>
          <a:p>
            <a:pPr indent="-228600" defTabSz="914400">
              <a:lnSpc>
                <a:spcPct val="90000"/>
              </a:lnSpc>
              <a:spcAft>
                <a:spcPts val="600"/>
              </a:spcAft>
              <a:buFont typeface="Arial" panose="020B0604020202020204" pitchFamily="34" charset="0"/>
              <a:buChar char="•"/>
            </a:pPr>
            <a:r>
              <a:rPr lang="es-ES" sz="2000" dirty="0"/>
              <a:t>Considere los hechos</a:t>
            </a:r>
          </a:p>
          <a:p>
            <a:pPr indent="-228600" defTabSz="914400">
              <a:lnSpc>
                <a:spcPct val="90000"/>
              </a:lnSpc>
              <a:spcAft>
                <a:spcPts val="600"/>
              </a:spcAft>
              <a:buFont typeface="Arial" panose="020B0604020202020204" pitchFamily="34" charset="0"/>
              <a:buChar char="•"/>
            </a:pPr>
            <a:endParaRPr lang="es-ES" sz="2000" dirty="0"/>
          </a:p>
          <a:p>
            <a:pPr indent="-228600" defTabSz="914400">
              <a:lnSpc>
                <a:spcPct val="90000"/>
              </a:lnSpc>
              <a:spcAft>
                <a:spcPts val="600"/>
              </a:spcAft>
              <a:buFont typeface="Arial" panose="020B0604020202020204" pitchFamily="34" charset="0"/>
              <a:buChar char="•"/>
            </a:pPr>
            <a:r>
              <a:rPr lang="es-ES" sz="2000" dirty="0"/>
              <a:t>1,400 iglesias quichuas</a:t>
            </a:r>
          </a:p>
          <a:p>
            <a:pPr indent="-228600" defTabSz="914400">
              <a:lnSpc>
                <a:spcPct val="90000"/>
              </a:lnSpc>
              <a:spcAft>
                <a:spcPts val="600"/>
              </a:spcAft>
              <a:buFont typeface="Arial" panose="020B0604020202020204" pitchFamily="34" charset="0"/>
              <a:buChar char="•"/>
            </a:pPr>
            <a:r>
              <a:rPr lang="es-ES" sz="2000" dirty="0"/>
              <a:t>409 pastores ordenados</a:t>
            </a:r>
          </a:p>
          <a:p>
            <a:pPr indent="-228600" defTabSz="914400">
              <a:lnSpc>
                <a:spcPct val="90000"/>
              </a:lnSpc>
              <a:spcAft>
                <a:spcPts val="600"/>
              </a:spcAft>
              <a:buFont typeface="Arial" panose="020B0604020202020204" pitchFamily="34" charset="0"/>
              <a:buChar char="•"/>
            </a:pPr>
            <a:r>
              <a:rPr lang="es-ES" sz="2000" dirty="0"/>
              <a:t>¿habrá quizás 15 pastores ordenados </a:t>
            </a:r>
          </a:p>
          <a:p>
            <a:pPr defTabSz="914400">
              <a:lnSpc>
                <a:spcPct val="90000"/>
              </a:lnSpc>
              <a:spcAft>
                <a:spcPts val="600"/>
              </a:spcAft>
            </a:pPr>
            <a:r>
              <a:rPr lang="es-ES" sz="2000" dirty="0"/>
              <a:t>    formalmente capacitados a nivel de pregrado?</a:t>
            </a:r>
          </a:p>
          <a:p>
            <a:pPr indent="-228600" defTabSz="914400">
              <a:lnSpc>
                <a:spcPct val="90000"/>
              </a:lnSpc>
              <a:spcAft>
                <a:spcPts val="600"/>
              </a:spcAft>
              <a:buFont typeface="Arial" panose="020B0604020202020204" pitchFamily="34" charset="0"/>
              <a:buChar char="•"/>
            </a:pPr>
            <a:endParaRPr lang="es-ES" sz="2000" dirty="0"/>
          </a:p>
          <a:p>
            <a:pPr indent="-228600" defTabSz="914400">
              <a:lnSpc>
                <a:spcPct val="90000"/>
              </a:lnSpc>
              <a:spcAft>
                <a:spcPts val="600"/>
              </a:spcAft>
              <a:buFont typeface="Arial" panose="020B0604020202020204" pitchFamily="34" charset="0"/>
              <a:buChar char="•"/>
            </a:pPr>
            <a:endParaRPr lang="es-ES" sz="2000" dirty="0"/>
          </a:p>
          <a:p>
            <a:pPr indent="-228600" defTabSz="914400">
              <a:lnSpc>
                <a:spcPct val="90000"/>
              </a:lnSpc>
              <a:spcAft>
                <a:spcPts val="600"/>
              </a:spcAft>
              <a:buFont typeface="Arial" panose="020B0604020202020204" pitchFamily="34" charset="0"/>
              <a:buChar char="•"/>
            </a:pPr>
            <a:endParaRPr lang="es-ES" sz="2000" dirty="0"/>
          </a:p>
          <a:p>
            <a:pPr indent="-228600" defTabSz="914400">
              <a:lnSpc>
                <a:spcPct val="90000"/>
              </a:lnSpc>
              <a:spcAft>
                <a:spcPts val="600"/>
              </a:spcAft>
              <a:buFont typeface="Arial" panose="020B0604020202020204" pitchFamily="34" charset="0"/>
              <a:buChar char="•"/>
            </a:pPr>
            <a:r>
              <a:rPr lang="es-ES" sz="2000" dirty="0"/>
              <a:t>La mayoría de los pastores capacitados </a:t>
            </a:r>
          </a:p>
          <a:p>
            <a:pPr defTabSz="914400">
              <a:lnSpc>
                <a:spcPct val="90000"/>
              </a:lnSpc>
              <a:spcAft>
                <a:spcPts val="600"/>
              </a:spcAft>
            </a:pPr>
            <a:r>
              <a:rPr lang="es-ES" sz="2000" dirty="0"/>
              <a:t>   sirven a múltiples iglesias</a:t>
            </a:r>
          </a:p>
          <a:p>
            <a:pPr indent="-228600" defTabSz="914400">
              <a:lnSpc>
                <a:spcPct val="90000"/>
              </a:lnSpc>
              <a:spcAft>
                <a:spcPts val="600"/>
              </a:spcAft>
              <a:buFont typeface="Arial" panose="020B0604020202020204" pitchFamily="34" charset="0"/>
              <a:buChar char="•"/>
            </a:pPr>
            <a:r>
              <a:rPr lang="es-ES" sz="2000" dirty="0"/>
              <a:t>La cultura juvenil está cambiando más </a:t>
            </a:r>
          </a:p>
          <a:p>
            <a:pPr defTabSz="914400">
              <a:lnSpc>
                <a:spcPct val="90000"/>
              </a:lnSpc>
              <a:spcAft>
                <a:spcPts val="600"/>
              </a:spcAft>
            </a:pPr>
            <a:r>
              <a:rPr lang="es-ES" sz="2000" dirty="0"/>
              <a:t>    rápido de lo que nuestros seminarios pueden    </a:t>
            </a:r>
          </a:p>
          <a:p>
            <a:pPr defTabSz="914400">
              <a:lnSpc>
                <a:spcPct val="90000"/>
              </a:lnSpc>
              <a:spcAft>
                <a:spcPts val="600"/>
              </a:spcAft>
            </a:pPr>
            <a:r>
              <a:rPr lang="es-ES" sz="2000" dirty="0"/>
              <a:t>    capacitar a líderes a nivel de pregrado o </a:t>
            </a:r>
          </a:p>
          <a:p>
            <a:pPr defTabSz="914400">
              <a:lnSpc>
                <a:spcPct val="90000"/>
              </a:lnSpc>
              <a:spcAft>
                <a:spcPts val="600"/>
              </a:spcAft>
            </a:pPr>
            <a:r>
              <a:rPr lang="es-ES" sz="2000" dirty="0"/>
              <a:t>     posgrado.</a:t>
            </a:r>
          </a:p>
          <a:p>
            <a:pPr indent="-228600" defTabSz="914400">
              <a:lnSpc>
                <a:spcPct val="90000"/>
              </a:lnSpc>
              <a:spcAft>
                <a:spcPts val="600"/>
              </a:spcAft>
              <a:buFont typeface="Arial" panose="020B0604020202020204" pitchFamily="34" charset="0"/>
              <a:buChar char="•"/>
            </a:pPr>
            <a:endParaRPr lang="es-ES" sz="2000" dirty="0"/>
          </a:p>
          <a:p>
            <a:pPr indent="-228600" defTabSz="914400">
              <a:lnSpc>
                <a:spcPct val="90000"/>
              </a:lnSpc>
              <a:spcAft>
                <a:spcPts val="600"/>
              </a:spcAft>
              <a:buFont typeface="Arial" panose="020B0604020202020204" pitchFamily="34" charset="0"/>
              <a:buChar char="•"/>
            </a:pPr>
            <a:r>
              <a:rPr lang="es-ES" sz="2000" dirty="0"/>
              <a:t>¿Cuántos alumnos tenemos que se están   </a:t>
            </a:r>
          </a:p>
          <a:p>
            <a:pPr defTabSz="914400">
              <a:lnSpc>
                <a:spcPct val="90000"/>
              </a:lnSpc>
              <a:spcAft>
                <a:spcPts val="600"/>
              </a:spcAft>
            </a:pPr>
            <a:r>
              <a:rPr lang="es-ES" sz="2000" dirty="0"/>
              <a:t>      formando para seguir una vocación pastoral?</a:t>
            </a:r>
          </a:p>
          <a:p>
            <a:pPr indent="-228600" defTabSz="914400">
              <a:lnSpc>
                <a:spcPct val="90000"/>
              </a:lnSpc>
              <a:spcAft>
                <a:spcPts val="600"/>
              </a:spcAft>
              <a:buFont typeface="Arial" panose="020B0604020202020204" pitchFamily="34" charset="0"/>
              <a:buChar char="•"/>
            </a:pPr>
            <a:endParaRPr lang="es-ES" sz="2000" dirty="0"/>
          </a:p>
          <a:p>
            <a:pPr indent="-228600" defTabSz="914400">
              <a:lnSpc>
                <a:spcPct val="90000"/>
              </a:lnSpc>
              <a:spcAft>
                <a:spcPts val="600"/>
              </a:spcAft>
              <a:buFont typeface="Arial" panose="020B0604020202020204" pitchFamily="34" charset="0"/>
              <a:buChar char="•"/>
            </a:pPr>
            <a:r>
              <a:rPr lang="es-ES" sz="2000" dirty="0"/>
              <a:t>¿Es nuestro programa suficiente para </a:t>
            </a:r>
          </a:p>
          <a:p>
            <a:pPr defTabSz="914400">
              <a:lnSpc>
                <a:spcPct val="90000"/>
              </a:lnSpc>
              <a:spcAft>
                <a:spcPts val="600"/>
              </a:spcAft>
            </a:pPr>
            <a:r>
              <a:rPr lang="es-ES" sz="2000" dirty="0"/>
              <a:t>      entrenar a un pastor?</a:t>
            </a:r>
            <a:endParaRPr lang="en-US" sz="2000" dirty="0"/>
          </a:p>
        </p:txBody>
      </p:sp>
      <p:pic>
        <p:nvPicPr>
          <p:cNvPr id="4" name="Picture 3">
            <a:extLst>
              <a:ext uri="{FF2B5EF4-FFF2-40B4-BE49-F238E27FC236}">
                <a16:creationId xmlns:a16="http://schemas.microsoft.com/office/drawing/2014/main" id="{D6821AB8-93FB-41DF-A41D-005C3D6C1E53}"/>
              </a:ext>
            </a:extLst>
          </p:cNvPr>
          <p:cNvPicPr>
            <a:picLocks noChangeAspect="1"/>
          </p:cNvPicPr>
          <p:nvPr/>
        </p:nvPicPr>
        <p:blipFill rotWithShape="1">
          <a:blip r:embed="rId2">
            <a:extLst>
              <a:ext uri="{28A0092B-C50C-407E-A947-70E740481C1C}">
                <a14:useLocalDpi xmlns:a14="http://schemas.microsoft.com/office/drawing/2010/main" val="0"/>
              </a:ext>
            </a:extLst>
          </a:blip>
          <a:srcRect t="6166" r="-2" b="1681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575204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C7B3E7C-C2B0-4C6C-AA47-087487481B3F}"/>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7BD26E5-A829-4498-9B82-93F7FBADC76E}"/>
              </a:ext>
            </a:extLst>
          </p:cNvPr>
          <p:cNvSpPr txBox="1"/>
          <p:nvPr/>
        </p:nvSpPr>
        <p:spPr>
          <a:xfrm>
            <a:off x="7430010" y="656200"/>
            <a:ext cx="3822189" cy="5998599"/>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400" dirty="0" err="1"/>
              <a:t>Otras</a:t>
            </a:r>
            <a:r>
              <a:rPr lang="en-US" sz="2400" dirty="0"/>
              <a:t> </a:t>
            </a:r>
            <a:r>
              <a:rPr lang="en-US" sz="2400" dirty="0" err="1"/>
              <a:t>áreas</a:t>
            </a:r>
            <a:r>
              <a:rPr lang="en-US" sz="2400" dirty="0"/>
              <a:t> de </a:t>
            </a:r>
            <a:r>
              <a:rPr lang="en-US" sz="2400" dirty="0" err="1"/>
              <a:t>formación</a:t>
            </a:r>
            <a:r>
              <a:rPr lang="en-US" sz="2400" dirty="0"/>
              <a:t>:</a:t>
            </a:r>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n-US" sz="2400" dirty="0"/>
              <a:t>La </a:t>
            </a:r>
            <a:r>
              <a:rPr lang="en-US" sz="2400" dirty="0" err="1"/>
              <a:t>facultad</a:t>
            </a:r>
            <a:endParaRPr lang="en-US" sz="2400" dirty="0"/>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n-US" sz="2400" dirty="0"/>
              <a:t>Nuestra </a:t>
            </a:r>
            <a:r>
              <a:rPr lang="en-US" sz="2400" dirty="0" err="1"/>
              <a:t>escuela</a:t>
            </a:r>
            <a:r>
              <a:rPr lang="en-US" sz="2400" dirty="0"/>
              <a:t> es tan </a:t>
            </a:r>
            <a:r>
              <a:rPr lang="en-US" sz="2400" dirty="0" err="1"/>
              <a:t>buena</a:t>
            </a:r>
            <a:r>
              <a:rPr lang="en-US" sz="2400" dirty="0"/>
              <a:t> </a:t>
            </a:r>
            <a:r>
              <a:rPr lang="en-US" sz="2400" dirty="0" err="1"/>
              <a:t>como</a:t>
            </a:r>
            <a:r>
              <a:rPr lang="en-US" sz="2400" dirty="0"/>
              <a:t> </a:t>
            </a:r>
            <a:r>
              <a:rPr lang="en-US" sz="2400" dirty="0" err="1"/>
              <a:t>nuestra</a:t>
            </a:r>
            <a:r>
              <a:rPr lang="en-US" sz="2400" dirty="0"/>
              <a:t> </a:t>
            </a:r>
            <a:r>
              <a:rPr lang="en-US" sz="2400" dirty="0" err="1"/>
              <a:t>facultad</a:t>
            </a:r>
            <a:endParaRPr lang="en-US" sz="2400" dirty="0"/>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n-US" sz="2400" dirty="0"/>
              <a:t>Nuevo plan de </a:t>
            </a:r>
            <a:r>
              <a:rPr lang="en-US" sz="2400" dirty="0" err="1"/>
              <a:t>estudios</a:t>
            </a:r>
            <a:endParaRPr lang="en-US" sz="2400" dirty="0"/>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n-US" sz="2400" dirty="0" err="1"/>
              <a:t>Nuevos</a:t>
            </a:r>
            <a:r>
              <a:rPr lang="en-US" sz="2400" dirty="0"/>
              <a:t> </a:t>
            </a:r>
            <a:r>
              <a:rPr lang="en-US" sz="2400" dirty="0" err="1"/>
              <a:t>métodos</a:t>
            </a:r>
            <a:r>
              <a:rPr lang="en-US" sz="2400" dirty="0"/>
              <a:t> de </a:t>
            </a:r>
            <a:r>
              <a:rPr lang="en-US" sz="2400" dirty="0" err="1"/>
              <a:t>educación</a:t>
            </a:r>
            <a:r>
              <a:rPr lang="en-US" sz="2400" dirty="0"/>
              <a:t>.</a:t>
            </a:r>
          </a:p>
        </p:txBody>
      </p:sp>
    </p:spTree>
    <p:extLst>
      <p:ext uri="{BB962C8B-B14F-4D97-AF65-F5344CB8AC3E}">
        <p14:creationId xmlns:p14="http://schemas.microsoft.com/office/powerpoint/2010/main" val="29709062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5F99C5-A95A-47DC-9CF1-F7EFC1B62EE3}"/>
              </a:ext>
            </a:extLst>
          </p:cNvPr>
          <p:cNvPicPr>
            <a:picLocks noChangeAspect="1"/>
          </p:cNvPicPr>
          <p:nvPr/>
        </p:nvPicPr>
        <p:blipFill>
          <a:blip r:embed="rId2"/>
          <a:stretch>
            <a:fillRect/>
          </a:stretch>
        </p:blipFill>
        <p:spPr>
          <a:xfrm>
            <a:off x="0" y="0"/>
            <a:ext cx="12374938" cy="6858000"/>
          </a:xfrm>
          <a:prstGeom prst="rect">
            <a:avLst/>
          </a:prstGeom>
        </p:spPr>
      </p:pic>
    </p:spTree>
    <p:extLst>
      <p:ext uri="{BB962C8B-B14F-4D97-AF65-F5344CB8AC3E}">
        <p14:creationId xmlns:p14="http://schemas.microsoft.com/office/powerpoint/2010/main" val="34594415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28" name="TextBox 27">
            <a:extLst>
              <a:ext uri="{FF2B5EF4-FFF2-40B4-BE49-F238E27FC236}">
                <a16:creationId xmlns:a16="http://schemas.microsoft.com/office/drawing/2014/main" id="{E943A8DF-5F32-434C-A6BD-23E27095A7DC}"/>
              </a:ext>
            </a:extLst>
          </p:cNvPr>
          <p:cNvSpPr txBox="1"/>
          <p:nvPr/>
        </p:nvSpPr>
        <p:spPr>
          <a:xfrm rot="20826884">
            <a:off x="4336189" y="1505732"/>
            <a:ext cx="1849848" cy="830997"/>
          </a:xfrm>
          <a:prstGeom prst="rect">
            <a:avLst/>
          </a:prstGeom>
          <a:noFill/>
        </p:spPr>
        <p:txBody>
          <a:bodyPr wrap="square" rtlCol="0">
            <a:spAutoFit/>
          </a:bodyPr>
          <a:lstStyle/>
          <a:p>
            <a:pPr algn="ctr"/>
            <a:r>
              <a:rPr lang="es-EC" sz="2800" b="1" dirty="0">
                <a:solidFill>
                  <a:srgbClr val="FF0000"/>
                </a:solidFill>
              </a:rPr>
              <a:t>Plan </a:t>
            </a:r>
            <a:r>
              <a:rPr lang="es-EC" sz="2000" b="1" dirty="0">
                <a:solidFill>
                  <a:srgbClr val="FF0000"/>
                </a:solidFill>
              </a:rPr>
              <a:t>de  educación  </a:t>
            </a:r>
            <a:endParaRPr lang="en-US" sz="2800" b="1" dirty="0">
              <a:solidFill>
                <a:srgbClr val="FF0000"/>
              </a:solidFill>
            </a:endParaRPr>
          </a:p>
        </p:txBody>
      </p:sp>
      <p:sp>
        <p:nvSpPr>
          <p:cNvPr id="12" name="TextBox 11">
            <a:extLst>
              <a:ext uri="{FF2B5EF4-FFF2-40B4-BE49-F238E27FC236}">
                <a16:creationId xmlns:a16="http://schemas.microsoft.com/office/drawing/2014/main" id="{69C8952F-008A-46F9-8840-231A65AFA0B7}"/>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
        <p:nvSpPr>
          <p:cNvPr id="15" name="TextBox 14">
            <a:extLst>
              <a:ext uri="{FF2B5EF4-FFF2-40B4-BE49-F238E27FC236}">
                <a16:creationId xmlns:a16="http://schemas.microsoft.com/office/drawing/2014/main" id="{C6C51066-B995-46F3-A106-3BAD1BEB0EF5}"/>
              </a:ext>
            </a:extLst>
          </p:cNvPr>
          <p:cNvSpPr txBox="1"/>
          <p:nvPr/>
        </p:nvSpPr>
        <p:spPr>
          <a:xfrm rot="20826884">
            <a:off x="4107589" y="763299"/>
            <a:ext cx="1849848" cy="461665"/>
          </a:xfrm>
          <a:prstGeom prst="rect">
            <a:avLst/>
          </a:prstGeom>
          <a:noFill/>
        </p:spPr>
        <p:txBody>
          <a:bodyPr wrap="square" rtlCol="0">
            <a:spAutoFit/>
          </a:bodyPr>
          <a:lstStyle/>
          <a:p>
            <a:r>
              <a:rPr lang="es-EC" sz="2400" b="1" dirty="0">
                <a:solidFill>
                  <a:srgbClr val="FF0000"/>
                </a:solidFill>
              </a:rPr>
              <a:t>    </a:t>
            </a:r>
            <a:r>
              <a:rPr lang="es-EC" sz="2400" b="1" dirty="0" err="1">
                <a:solidFill>
                  <a:srgbClr val="FF0000"/>
                </a:solidFill>
              </a:rPr>
              <a:t>Formacion</a:t>
            </a:r>
            <a:r>
              <a:rPr lang="es-EC" sz="2400" b="1" dirty="0">
                <a:solidFill>
                  <a:srgbClr val="FF0000"/>
                </a:solidFill>
              </a:rPr>
              <a:t> </a:t>
            </a:r>
            <a:endParaRPr lang="en-US" sz="2400" b="1" dirty="0">
              <a:solidFill>
                <a:srgbClr val="FF0000"/>
              </a:solidFill>
            </a:endParaRPr>
          </a:p>
        </p:txBody>
      </p:sp>
      <p:cxnSp>
        <p:nvCxnSpPr>
          <p:cNvPr id="21" name="Straight Arrow Connector 20">
            <a:extLst>
              <a:ext uri="{FF2B5EF4-FFF2-40B4-BE49-F238E27FC236}">
                <a16:creationId xmlns:a16="http://schemas.microsoft.com/office/drawing/2014/main" id="{8FA31C6B-BA69-42EA-ADCA-90578773EEEE}"/>
              </a:ext>
            </a:extLst>
          </p:cNvPr>
          <p:cNvCxnSpPr>
            <a:cxnSpLocks/>
          </p:cNvCxnSpPr>
          <p:nvPr/>
        </p:nvCxnSpPr>
        <p:spPr>
          <a:xfrm flipH="1" flipV="1">
            <a:off x="5053017" y="1138203"/>
            <a:ext cx="42408" cy="51322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A70FC069-3566-4896-A32C-5CCB209CD634}"/>
              </a:ext>
            </a:extLst>
          </p:cNvPr>
          <p:cNvSpPr txBox="1"/>
          <p:nvPr/>
        </p:nvSpPr>
        <p:spPr>
          <a:xfrm rot="20826884">
            <a:off x="4297047" y="26803"/>
            <a:ext cx="1246392" cy="707886"/>
          </a:xfrm>
          <a:prstGeom prst="rect">
            <a:avLst/>
          </a:prstGeom>
          <a:noFill/>
        </p:spPr>
        <p:txBody>
          <a:bodyPr wrap="square" rtlCol="0">
            <a:spAutoFit/>
          </a:bodyPr>
          <a:lstStyle/>
          <a:p>
            <a:pPr algn="ctr"/>
            <a:r>
              <a:rPr lang="es-EC" sz="2000" b="1" dirty="0">
                <a:solidFill>
                  <a:srgbClr val="FF0000"/>
                </a:solidFill>
              </a:rPr>
              <a:t>       Imago        </a:t>
            </a:r>
          </a:p>
          <a:p>
            <a:pPr algn="ctr"/>
            <a:r>
              <a:rPr lang="es-EC" sz="2000" b="1" dirty="0">
                <a:solidFill>
                  <a:srgbClr val="FF0000"/>
                </a:solidFill>
              </a:rPr>
              <a:t>            DEI </a:t>
            </a:r>
            <a:endParaRPr lang="en-US" sz="2000" b="1" dirty="0">
              <a:solidFill>
                <a:srgbClr val="FF0000"/>
              </a:solidFill>
            </a:endParaRPr>
          </a:p>
        </p:txBody>
      </p:sp>
      <p:cxnSp>
        <p:nvCxnSpPr>
          <p:cNvPr id="25" name="Straight Arrow Connector 24">
            <a:extLst>
              <a:ext uri="{FF2B5EF4-FFF2-40B4-BE49-F238E27FC236}">
                <a16:creationId xmlns:a16="http://schemas.microsoft.com/office/drawing/2014/main" id="{10A3CC3D-D2D1-488C-9DD0-A88950E44959}"/>
              </a:ext>
            </a:extLst>
          </p:cNvPr>
          <p:cNvCxnSpPr>
            <a:cxnSpLocks/>
          </p:cNvCxnSpPr>
          <p:nvPr/>
        </p:nvCxnSpPr>
        <p:spPr>
          <a:xfrm flipH="1" flipV="1">
            <a:off x="4989761" y="402085"/>
            <a:ext cx="42408" cy="51322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nvGrpSpPr>
          <p:cNvPr id="26" name="Group 25">
            <a:extLst>
              <a:ext uri="{FF2B5EF4-FFF2-40B4-BE49-F238E27FC236}">
                <a16:creationId xmlns:a16="http://schemas.microsoft.com/office/drawing/2014/main" id="{7C6FB439-6E06-46A4-B9D9-E6C9AB2B9D51}"/>
              </a:ext>
            </a:extLst>
          </p:cNvPr>
          <p:cNvGrpSpPr/>
          <p:nvPr/>
        </p:nvGrpSpPr>
        <p:grpSpPr>
          <a:xfrm>
            <a:off x="2383404" y="-146951"/>
            <a:ext cx="2473583" cy="1145167"/>
            <a:chOff x="2383404" y="-146951"/>
            <a:chExt cx="2473583" cy="1145167"/>
          </a:xfrm>
        </p:grpSpPr>
        <p:sp>
          <p:nvSpPr>
            <p:cNvPr id="27" name="TextBox 26">
              <a:extLst>
                <a:ext uri="{FF2B5EF4-FFF2-40B4-BE49-F238E27FC236}">
                  <a16:creationId xmlns:a16="http://schemas.microsoft.com/office/drawing/2014/main" id="{62A51BEE-2197-4402-AFCF-C3036A749CD3}"/>
                </a:ext>
              </a:extLst>
            </p:cNvPr>
            <p:cNvSpPr txBox="1"/>
            <p:nvPr/>
          </p:nvSpPr>
          <p:spPr>
            <a:xfrm rot="20621797">
              <a:off x="2783558" y="268114"/>
              <a:ext cx="1576011" cy="646331"/>
            </a:xfrm>
            <a:prstGeom prst="rect">
              <a:avLst/>
            </a:prstGeom>
            <a:noFill/>
          </p:spPr>
          <p:txBody>
            <a:bodyPr wrap="square" rtlCol="0">
              <a:spAutoFit/>
            </a:bodyPr>
            <a:lstStyle/>
            <a:p>
              <a:r>
                <a:rPr lang="es-EC" dirty="0">
                  <a:solidFill>
                    <a:schemeClr val="accent4">
                      <a:lumMod val="50000"/>
                    </a:schemeClr>
                  </a:solidFill>
                  <a:latin typeface="Aharoni" panose="02010803020104030203" pitchFamily="2" charset="-79"/>
                  <a:cs typeface="Aharoni" panose="02010803020104030203" pitchFamily="2" charset="-79"/>
                </a:rPr>
                <a:t>FORMACIÓN</a:t>
              </a:r>
            </a:p>
            <a:p>
              <a:endParaRPr lang="en-US" dirty="0"/>
            </a:p>
          </p:txBody>
        </p:sp>
        <p:sp>
          <p:nvSpPr>
            <p:cNvPr id="29" name="Explosion: 8 Points 28">
              <a:extLst>
                <a:ext uri="{FF2B5EF4-FFF2-40B4-BE49-F238E27FC236}">
                  <a16:creationId xmlns:a16="http://schemas.microsoft.com/office/drawing/2014/main" id="{C2B491B0-D04B-4CFA-BAAA-3C73B588666D}"/>
                </a:ext>
              </a:extLst>
            </p:cNvPr>
            <p:cNvSpPr/>
            <p:nvPr/>
          </p:nvSpPr>
          <p:spPr>
            <a:xfrm rot="20615530">
              <a:off x="2383404" y="-146951"/>
              <a:ext cx="2473583" cy="1145167"/>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Arrow Connector 29">
            <a:extLst>
              <a:ext uri="{FF2B5EF4-FFF2-40B4-BE49-F238E27FC236}">
                <a16:creationId xmlns:a16="http://schemas.microsoft.com/office/drawing/2014/main" id="{031EB284-614D-448F-88E2-7F869F1CD8E4}"/>
              </a:ext>
            </a:extLst>
          </p:cNvPr>
          <p:cNvCxnSpPr>
            <a:cxnSpLocks/>
          </p:cNvCxnSpPr>
          <p:nvPr/>
        </p:nvCxnSpPr>
        <p:spPr>
          <a:xfrm flipH="1" flipV="1">
            <a:off x="5166570" y="2276016"/>
            <a:ext cx="85060" cy="61758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25B0A36C-1AB5-494B-B59B-D1695A5006E3}"/>
              </a:ext>
            </a:extLst>
          </p:cNvPr>
          <p:cNvSpPr txBox="1"/>
          <p:nvPr/>
        </p:nvSpPr>
        <p:spPr>
          <a:xfrm rot="20826884">
            <a:off x="4349916" y="2890321"/>
            <a:ext cx="1849848" cy="954107"/>
          </a:xfrm>
          <a:prstGeom prst="rect">
            <a:avLst/>
          </a:prstGeom>
          <a:noFill/>
        </p:spPr>
        <p:txBody>
          <a:bodyPr wrap="square" rtlCol="0">
            <a:spAutoFit/>
          </a:bodyPr>
          <a:lstStyle/>
          <a:p>
            <a:r>
              <a:rPr lang="es-EC" sz="2800" b="1" dirty="0">
                <a:solidFill>
                  <a:srgbClr val="FF0000"/>
                </a:solidFill>
              </a:rPr>
              <a:t>Objetivos</a:t>
            </a:r>
          </a:p>
          <a:p>
            <a:r>
              <a:rPr lang="es-EC" sz="2800" b="1" dirty="0">
                <a:solidFill>
                  <a:srgbClr val="FF0000"/>
                </a:solidFill>
              </a:rPr>
              <a:t>educativos</a:t>
            </a:r>
            <a:endParaRPr lang="en-US" sz="2800" b="1" dirty="0">
              <a:solidFill>
                <a:srgbClr val="FF0000"/>
              </a:solidFill>
            </a:endParaRPr>
          </a:p>
        </p:txBody>
      </p:sp>
      <p:cxnSp>
        <p:nvCxnSpPr>
          <p:cNvPr id="33" name="Straight Arrow Connector 32">
            <a:extLst>
              <a:ext uri="{FF2B5EF4-FFF2-40B4-BE49-F238E27FC236}">
                <a16:creationId xmlns:a16="http://schemas.microsoft.com/office/drawing/2014/main" id="{601E4327-B4BC-4AED-88A7-CE81AC54FD2B}"/>
              </a:ext>
            </a:extLst>
          </p:cNvPr>
          <p:cNvCxnSpPr>
            <a:cxnSpLocks/>
          </p:cNvCxnSpPr>
          <p:nvPr/>
        </p:nvCxnSpPr>
        <p:spPr>
          <a:xfrm flipH="1" flipV="1">
            <a:off x="5322425" y="3796687"/>
            <a:ext cx="85060" cy="87187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371793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26" name="TextBox 25">
            <a:extLst>
              <a:ext uri="{FF2B5EF4-FFF2-40B4-BE49-F238E27FC236}">
                <a16:creationId xmlns:a16="http://schemas.microsoft.com/office/drawing/2014/main" id="{E25F8BFC-42CA-4014-98B9-77FE4DDBBDB4}"/>
              </a:ext>
            </a:extLst>
          </p:cNvPr>
          <p:cNvSpPr txBox="1"/>
          <p:nvPr/>
        </p:nvSpPr>
        <p:spPr>
          <a:xfrm rot="20969671">
            <a:off x="7257922" y="4389720"/>
            <a:ext cx="1663700" cy="892552"/>
          </a:xfrm>
          <a:prstGeom prst="rect">
            <a:avLst/>
          </a:prstGeom>
          <a:noFill/>
        </p:spPr>
        <p:txBody>
          <a:bodyPr wrap="square" rtlCol="0">
            <a:spAutoFit/>
          </a:bodyPr>
          <a:lstStyle/>
          <a:p>
            <a:r>
              <a:rPr lang="es-EC" sz="3200" b="1" dirty="0" err="1">
                <a:solidFill>
                  <a:srgbClr val="FF0000"/>
                </a:solidFill>
              </a:rPr>
              <a:t>Filosofia</a:t>
            </a:r>
            <a:r>
              <a:rPr lang="es-EC" sz="3200" b="1" dirty="0">
                <a:solidFill>
                  <a:srgbClr val="FF0000"/>
                </a:solidFill>
              </a:rPr>
              <a:t>     </a:t>
            </a:r>
          </a:p>
          <a:p>
            <a:r>
              <a:rPr lang="es-EC" sz="2000" b="1" dirty="0">
                <a:solidFill>
                  <a:srgbClr val="FF0000"/>
                </a:solidFill>
              </a:rPr>
              <a:t>educativa</a:t>
            </a:r>
            <a:endParaRPr lang="en-US" sz="3200" b="1" dirty="0">
              <a:solidFill>
                <a:srgbClr val="FF0000"/>
              </a:solidFill>
            </a:endParaRPr>
          </a:p>
        </p:txBody>
      </p:sp>
      <p:sp>
        <p:nvSpPr>
          <p:cNvPr id="28" name="TextBox 27">
            <a:extLst>
              <a:ext uri="{FF2B5EF4-FFF2-40B4-BE49-F238E27FC236}">
                <a16:creationId xmlns:a16="http://schemas.microsoft.com/office/drawing/2014/main" id="{E943A8DF-5F32-434C-A6BD-23E27095A7DC}"/>
              </a:ext>
            </a:extLst>
          </p:cNvPr>
          <p:cNvSpPr txBox="1"/>
          <p:nvPr/>
        </p:nvSpPr>
        <p:spPr>
          <a:xfrm rot="20826884">
            <a:off x="4336189" y="1505732"/>
            <a:ext cx="1849848" cy="830997"/>
          </a:xfrm>
          <a:prstGeom prst="rect">
            <a:avLst/>
          </a:prstGeom>
          <a:noFill/>
        </p:spPr>
        <p:txBody>
          <a:bodyPr wrap="square" rtlCol="0">
            <a:spAutoFit/>
          </a:bodyPr>
          <a:lstStyle/>
          <a:p>
            <a:pPr algn="ctr"/>
            <a:r>
              <a:rPr lang="es-EC" sz="2800" b="1" dirty="0">
                <a:solidFill>
                  <a:srgbClr val="FF0000"/>
                </a:solidFill>
              </a:rPr>
              <a:t>Plan </a:t>
            </a:r>
            <a:r>
              <a:rPr lang="es-EC" sz="2000" b="1" dirty="0">
                <a:solidFill>
                  <a:srgbClr val="FF0000"/>
                </a:solidFill>
              </a:rPr>
              <a:t>de  educación  </a:t>
            </a:r>
            <a:endParaRPr lang="en-US" sz="2800" b="1" dirty="0">
              <a:solidFill>
                <a:srgbClr val="FF0000"/>
              </a:solidFill>
            </a:endParaRPr>
          </a:p>
        </p:txBody>
      </p:sp>
      <p:sp>
        <p:nvSpPr>
          <p:cNvPr id="29" name="TextBox 28">
            <a:extLst>
              <a:ext uri="{FF2B5EF4-FFF2-40B4-BE49-F238E27FC236}">
                <a16:creationId xmlns:a16="http://schemas.microsoft.com/office/drawing/2014/main" id="{57724B09-4626-477A-AA75-5105766DA03E}"/>
              </a:ext>
            </a:extLst>
          </p:cNvPr>
          <p:cNvSpPr txBox="1"/>
          <p:nvPr/>
        </p:nvSpPr>
        <p:spPr>
          <a:xfrm rot="20826884">
            <a:off x="4107589" y="763299"/>
            <a:ext cx="1849848" cy="461665"/>
          </a:xfrm>
          <a:prstGeom prst="rect">
            <a:avLst/>
          </a:prstGeom>
          <a:noFill/>
        </p:spPr>
        <p:txBody>
          <a:bodyPr wrap="square" rtlCol="0">
            <a:spAutoFit/>
          </a:bodyPr>
          <a:lstStyle/>
          <a:p>
            <a:r>
              <a:rPr lang="es-EC" sz="2400" b="1" dirty="0">
                <a:solidFill>
                  <a:srgbClr val="FF0000"/>
                </a:solidFill>
              </a:rPr>
              <a:t>    </a:t>
            </a:r>
            <a:r>
              <a:rPr lang="es-EC" sz="2400" b="1" dirty="0" err="1">
                <a:solidFill>
                  <a:srgbClr val="FF0000"/>
                </a:solidFill>
              </a:rPr>
              <a:t>Formacion</a:t>
            </a:r>
            <a:r>
              <a:rPr lang="es-EC" sz="2400" b="1" dirty="0">
                <a:solidFill>
                  <a:srgbClr val="FF0000"/>
                </a:solidFill>
              </a:rPr>
              <a:t> </a:t>
            </a:r>
            <a:endParaRPr lang="en-US" sz="2400" b="1" dirty="0">
              <a:solidFill>
                <a:srgbClr val="FF0000"/>
              </a:solidFill>
            </a:endParaRPr>
          </a:p>
        </p:txBody>
      </p:sp>
      <p:sp>
        <p:nvSpPr>
          <p:cNvPr id="25" name="TextBox 24">
            <a:extLst>
              <a:ext uri="{FF2B5EF4-FFF2-40B4-BE49-F238E27FC236}">
                <a16:creationId xmlns:a16="http://schemas.microsoft.com/office/drawing/2014/main" id="{772E9C01-F444-4392-AD11-FBD51B46A9F5}"/>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
        <p:nvSpPr>
          <p:cNvPr id="14" name="TextBox 13">
            <a:extLst>
              <a:ext uri="{FF2B5EF4-FFF2-40B4-BE49-F238E27FC236}">
                <a16:creationId xmlns:a16="http://schemas.microsoft.com/office/drawing/2014/main" id="{92995CD2-8FCD-4D9C-84C4-0DFF0E8131B6}"/>
              </a:ext>
            </a:extLst>
          </p:cNvPr>
          <p:cNvSpPr txBox="1"/>
          <p:nvPr/>
        </p:nvSpPr>
        <p:spPr>
          <a:xfrm rot="20826884">
            <a:off x="4297047" y="26803"/>
            <a:ext cx="1246392" cy="707886"/>
          </a:xfrm>
          <a:prstGeom prst="rect">
            <a:avLst/>
          </a:prstGeom>
          <a:noFill/>
        </p:spPr>
        <p:txBody>
          <a:bodyPr wrap="square" rtlCol="0">
            <a:spAutoFit/>
          </a:bodyPr>
          <a:lstStyle/>
          <a:p>
            <a:pPr algn="ctr"/>
            <a:r>
              <a:rPr lang="es-EC" sz="2000" b="1" dirty="0">
                <a:solidFill>
                  <a:srgbClr val="FF0000"/>
                </a:solidFill>
              </a:rPr>
              <a:t>       Imago        </a:t>
            </a:r>
          </a:p>
          <a:p>
            <a:pPr algn="ctr"/>
            <a:r>
              <a:rPr lang="es-EC" sz="2000" b="1" dirty="0">
                <a:solidFill>
                  <a:srgbClr val="FF0000"/>
                </a:solidFill>
              </a:rPr>
              <a:t>            DEI </a:t>
            </a:r>
            <a:endParaRPr lang="en-US" sz="2000" b="1" dirty="0">
              <a:solidFill>
                <a:srgbClr val="FF0000"/>
              </a:solidFill>
            </a:endParaRPr>
          </a:p>
        </p:txBody>
      </p:sp>
      <p:sp>
        <p:nvSpPr>
          <p:cNvPr id="15" name="TextBox 14">
            <a:extLst>
              <a:ext uri="{FF2B5EF4-FFF2-40B4-BE49-F238E27FC236}">
                <a16:creationId xmlns:a16="http://schemas.microsoft.com/office/drawing/2014/main" id="{C5D0A279-0C79-44ED-84E4-D6FEC789A573}"/>
              </a:ext>
            </a:extLst>
          </p:cNvPr>
          <p:cNvSpPr txBox="1"/>
          <p:nvPr/>
        </p:nvSpPr>
        <p:spPr>
          <a:xfrm rot="20826884">
            <a:off x="4349916" y="2890321"/>
            <a:ext cx="1849848" cy="954107"/>
          </a:xfrm>
          <a:prstGeom prst="rect">
            <a:avLst/>
          </a:prstGeom>
          <a:noFill/>
        </p:spPr>
        <p:txBody>
          <a:bodyPr wrap="square" rtlCol="0">
            <a:spAutoFit/>
          </a:bodyPr>
          <a:lstStyle/>
          <a:p>
            <a:r>
              <a:rPr lang="es-EC" sz="2800" b="1" dirty="0">
                <a:solidFill>
                  <a:srgbClr val="FF0000"/>
                </a:solidFill>
              </a:rPr>
              <a:t>Objetivos</a:t>
            </a:r>
          </a:p>
          <a:p>
            <a:r>
              <a:rPr lang="es-EC" sz="2800" b="1" dirty="0">
                <a:solidFill>
                  <a:srgbClr val="FF0000"/>
                </a:solidFill>
              </a:rPr>
              <a:t>educativos</a:t>
            </a:r>
            <a:endParaRPr lang="en-US" sz="2800" b="1" dirty="0">
              <a:solidFill>
                <a:srgbClr val="FF0000"/>
              </a:solidFill>
            </a:endParaRPr>
          </a:p>
        </p:txBody>
      </p:sp>
    </p:spTree>
    <p:extLst>
      <p:ext uri="{BB962C8B-B14F-4D97-AF65-F5344CB8AC3E}">
        <p14:creationId xmlns:p14="http://schemas.microsoft.com/office/powerpoint/2010/main" val="22067660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85BBF8-C653-43A0-949D-BEA09314F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0700"/>
            <a:ext cx="12227164" cy="6997700"/>
          </a:xfrm>
          <a:prstGeom prst="rect">
            <a:avLst/>
          </a:prstGeom>
        </p:spPr>
      </p:pic>
      <p:sp>
        <p:nvSpPr>
          <p:cNvPr id="4" name="TextBox 3">
            <a:extLst>
              <a:ext uri="{FF2B5EF4-FFF2-40B4-BE49-F238E27FC236}">
                <a16:creationId xmlns:a16="http://schemas.microsoft.com/office/drawing/2014/main" id="{863014A0-4C49-4988-9B0D-44937190C0FF}"/>
              </a:ext>
            </a:extLst>
          </p:cNvPr>
          <p:cNvSpPr txBox="1"/>
          <p:nvPr/>
        </p:nvSpPr>
        <p:spPr>
          <a:xfrm>
            <a:off x="0" y="0"/>
            <a:ext cx="12192000" cy="1815882"/>
          </a:xfrm>
          <a:prstGeom prst="rect">
            <a:avLst/>
          </a:prstGeom>
          <a:solidFill>
            <a:schemeClr val="tx1"/>
          </a:solidFill>
        </p:spPr>
        <p:txBody>
          <a:bodyPr wrap="square" rtlCol="0">
            <a:spAutoFit/>
          </a:bodyPr>
          <a:lstStyle/>
          <a:p>
            <a:endParaRPr lang="en-US" sz="4400" dirty="0"/>
          </a:p>
          <a:p>
            <a:r>
              <a:rPr lang="en-US" sz="4400" dirty="0">
                <a:solidFill>
                  <a:schemeClr val="bg1"/>
                </a:solidFill>
              </a:rPr>
              <a:t>         PEDAGOGIA                             ANDRAGOGIA</a:t>
            </a:r>
          </a:p>
          <a:p>
            <a:r>
              <a:rPr lang="es-ES" sz="2400" dirty="0">
                <a:solidFill>
                  <a:schemeClr val="bg1"/>
                </a:solidFill>
              </a:rPr>
              <a:t>        proceso de aprendizaje para niños                                proceso de aprendizaje para adultos</a:t>
            </a:r>
            <a:endParaRPr lang="en-US" dirty="0">
              <a:solidFill>
                <a:schemeClr val="bg1"/>
              </a:solidFill>
            </a:endParaRPr>
          </a:p>
        </p:txBody>
      </p:sp>
    </p:spTree>
    <p:extLst>
      <p:ext uri="{BB962C8B-B14F-4D97-AF65-F5344CB8AC3E}">
        <p14:creationId xmlns:p14="http://schemas.microsoft.com/office/powerpoint/2010/main" val="574838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p:cNvSpPr>
            <a:spLocks noGrp="1"/>
          </p:cNvSpPr>
          <p:nvPr>
            <p:ph type="title"/>
          </p:nvPr>
        </p:nvSpPr>
        <p:spPr>
          <a:xfrm>
            <a:off x="535020" y="685800"/>
            <a:ext cx="2780271" cy="5105400"/>
          </a:xfrm>
        </p:spPr>
        <p:txBody>
          <a:bodyPr>
            <a:normAutofit/>
          </a:bodyPr>
          <a:lstStyle/>
          <a:p>
            <a:r>
              <a:rPr lang="en-US" sz="2000" dirty="0">
                <a:solidFill>
                  <a:srgbClr val="FFFFFF"/>
                </a:solidFill>
                <a:latin typeface="+mn-lt"/>
              </a:rPr>
              <a:t>CETI es un </a:t>
            </a:r>
            <a:r>
              <a:rPr lang="en-US" sz="2000" dirty="0" err="1">
                <a:solidFill>
                  <a:srgbClr val="FFFFFF"/>
                </a:solidFill>
                <a:latin typeface="+mn-lt"/>
              </a:rPr>
              <a:t>intento</a:t>
            </a:r>
            <a:r>
              <a:rPr lang="en-US" sz="2000" dirty="0">
                <a:solidFill>
                  <a:srgbClr val="FFFFFF"/>
                </a:solidFill>
                <a:latin typeface="+mn-lt"/>
              </a:rPr>
              <a:t> de </a:t>
            </a:r>
            <a:r>
              <a:rPr lang="en-US" sz="2000" dirty="0" err="1">
                <a:solidFill>
                  <a:srgbClr val="FFFFFF"/>
                </a:solidFill>
                <a:latin typeface="+mn-lt"/>
              </a:rPr>
              <a:t>abordar</a:t>
            </a:r>
            <a:r>
              <a:rPr lang="en-US" sz="2000" dirty="0">
                <a:solidFill>
                  <a:srgbClr val="FFFFFF"/>
                </a:solidFill>
                <a:latin typeface="+mn-lt"/>
              </a:rPr>
              <a:t> </a:t>
            </a:r>
            <a:r>
              <a:rPr lang="en-US" sz="2000" dirty="0" err="1">
                <a:solidFill>
                  <a:srgbClr val="FFFFFF"/>
                </a:solidFill>
                <a:latin typeface="+mn-lt"/>
              </a:rPr>
              <a:t>áreas</a:t>
            </a:r>
            <a:r>
              <a:rPr lang="en-US" sz="2000" dirty="0">
                <a:solidFill>
                  <a:srgbClr val="FFFFFF"/>
                </a:solidFill>
                <a:latin typeface="+mn-lt"/>
              </a:rPr>
              <a:t> de </a:t>
            </a:r>
            <a:r>
              <a:rPr lang="en-US" sz="2000" dirty="0" err="1">
                <a:solidFill>
                  <a:srgbClr val="FFFFFF"/>
                </a:solidFill>
                <a:latin typeface="+mn-lt"/>
              </a:rPr>
              <a:t>integración</a:t>
            </a:r>
            <a:r>
              <a:rPr lang="en-US" sz="2000" dirty="0">
                <a:solidFill>
                  <a:srgbClr val="FFFFFF"/>
                </a:solidFill>
                <a:latin typeface="+mn-lt"/>
              </a:rPr>
              <a:t> </a:t>
            </a:r>
            <a:r>
              <a:rPr lang="en-US" sz="2000" dirty="0" err="1">
                <a:solidFill>
                  <a:srgbClr val="FFFFFF"/>
                </a:solidFill>
                <a:latin typeface="+mn-lt"/>
              </a:rPr>
              <a:t>destinadas</a:t>
            </a:r>
            <a:r>
              <a:rPr lang="en-US" sz="2000" dirty="0">
                <a:solidFill>
                  <a:srgbClr val="FFFFFF"/>
                </a:solidFill>
                <a:latin typeface="+mn-lt"/>
              </a:rPr>
              <a:t> a </a:t>
            </a:r>
            <a:r>
              <a:rPr lang="en-US" sz="2000" dirty="0" err="1">
                <a:solidFill>
                  <a:srgbClr val="FFFFFF"/>
                </a:solidFill>
                <a:latin typeface="+mn-lt"/>
              </a:rPr>
              <a:t>mejorar</a:t>
            </a:r>
            <a:r>
              <a:rPr lang="en-US" sz="2000" dirty="0">
                <a:solidFill>
                  <a:srgbClr val="FFFFFF"/>
                </a:solidFill>
                <a:latin typeface="+mn-lt"/>
              </a:rPr>
              <a:t> el </a:t>
            </a:r>
            <a:r>
              <a:rPr lang="en-US" sz="2000" dirty="0" err="1">
                <a:solidFill>
                  <a:srgbClr val="FFFFFF"/>
                </a:solidFill>
                <a:latin typeface="+mn-lt"/>
              </a:rPr>
              <a:t>aprendizaje</a:t>
            </a:r>
            <a:r>
              <a:rPr lang="en-US" sz="2000" dirty="0">
                <a:solidFill>
                  <a:srgbClr val="FFFFFF"/>
                </a:solidFill>
                <a:latin typeface="+mn-lt"/>
              </a:rPr>
              <a:t> de los </a:t>
            </a:r>
            <a:r>
              <a:rPr lang="en-US" sz="2000" dirty="0" err="1">
                <a:solidFill>
                  <a:srgbClr val="FFFFFF"/>
                </a:solidFill>
                <a:latin typeface="+mn-lt"/>
              </a:rPr>
              <a:t>estudiantes</a:t>
            </a:r>
            <a:r>
              <a:rPr lang="en-US" sz="2000" dirty="0">
                <a:solidFill>
                  <a:srgbClr val="FFFFFF"/>
                </a:solidFill>
                <a:latin typeface="+mn-lt"/>
              </a:rPr>
              <a:t>. </a:t>
            </a:r>
          </a:p>
        </p:txBody>
      </p:sp>
      <p:graphicFrame>
        <p:nvGraphicFramePr>
          <p:cNvPr id="6" name="Content Placeholder 5"/>
          <p:cNvGraphicFramePr>
            <a:graphicFrameLocks noGrp="1"/>
          </p:cNvGraphicFramePr>
          <p:nvPr>
            <p:ph idx="1"/>
            <p:extLst/>
          </p:nvPr>
        </p:nvGraphicFramePr>
        <p:xfrm>
          <a:off x="5087536" y="0"/>
          <a:ext cx="7104464" cy="6311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ontent Placeholder 5">
            <a:extLst>
              <a:ext uri="{FF2B5EF4-FFF2-40B4-BE49-F238E27FC236}">
                <a16:creationId xmlns:a16="http://schemas.microsoft.com/office/drawing/2014/main" id="{FBFEBF77-E139-4399-8711-26F264425B34}"/>
              </a:ext>
            </a:extLst>
          </p:cNvPr>
          <p:cNvGraphicFramePr>
            <a:graphicFrameLocks noChangeAspect="1"/>
          </p:cNvGraphicFramePr>
          <p:nvPr>
            <p:extLst>
              <p:ext uri="{D42A27DB-BD31-4B8C-83A1-F6EECF244321}">
                <p14:modId xmlns:p14="http://schemas.microsoft.com/office/powerpoint/2010/main" val="3184349372"/>
              </p:ext>
            </p:extLst>
          </p:nvPr>
        </p:nvGraphicFramePr>
        <p:xfrm>
          <a:off x="5752105" y="112178"/>
          <a:ext cx="5976371" cy="44083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41803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D932FA04-45B5-49EC-A8AD-F5923EB3EE75}"/>
              </a:ext>
            </a:extLst>
          </p:cNvPr>
          <p:cNvGraphicFramePr>
            <a:graphicFrameLocks/>
          </p:cNvGraphicFramePr>
          <p:nvPr>
            <p:extLst>
              <p:ext uri="{D42A27DB-BD31-4B8C-83A1-F6EECF244321}">
                <p14:modId xmlns:p14="http://schemas.microsoft.com/office/powerpoint/2010/main" val="1164764208"/>
              </p:ext>
            </p:extLst>
          </p:nvPr>
        </p:nvGraphicFramePr>
        <p:xfrm>
          <a:off x="3704106" y="0"/>
          <a:ext cx="8229600" cy="4525963"/>
        </p:xfrm>
        <a:graphic>
          <a:graphicData uri="http://schemas.openxmlformats.org/drawingml/2006/chart">
            <c:chart xmlns:c="http://schemas.openxmlformats.org/drawingml/2006/chart" xmlns:r="http://schemas.openxmlformats.org/officeDocument/2006/relationships" r:id="rId2"/>
          </a:graphicData>
        </a:graphic>
      </p:graphicFrame>
      <p:pic>
        <p:nvPicPr>
          <p:cNvPr id="7" name="chart">
            <a:extLst>
              <a:ext uri="{FF2B5EF4-FFF2-40B4-BE49-F238E27FC236}">
                <a16:creationId xmlns:a16="http://schemas.microsoft.com/office/drawing/2014/main" id="{A14FECDB-491F-43C2-A8C2-F6C8F782B602}"/>
              </a:ext>
            </a:extLst>
          </p:cNvPr>
          <p:cNvPicPr>
            <a:picLocks noChangeAspect="1"/>
          </p:cNvPicPr>
          <p:nvPr/>
        </p:nvPicPr>
        <p:blipFill>
          <a:blip r:embed="rId3"/>
          <a:stretch>
            <a:fillRect/>
          </a:stretch>
        </p:blipFill>
        <p:spPr>
          <a:xfrm>
            <a:off x="-1182194" y="2616200"/>
            <a:ext cx="7551950" cy="4247975"/>
          </a:xfrm>
          <a:prstGeom prst="rect">
            <a:avLst/>
          </a:prstGeom>
        </p:spPr>
      </p:pic>
      <p:pic>
        <p:nvPicPr>
          <p:cNvPr id="5" name="Picture 4">
            <a:extLst>
              <a:ext uri="{FF2B5EF4-FFF2-40B4-BE49-F238E27FC236}">
                <a16:creationId xmlns:a16="http://schemas.microsoft.com/office/drawing/2014/main" id="{AB3BB6D0-E24C-4CB4-AC13-9C69204BD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347770" cy="2959100"/>
          </a:xfrm>
          <a:prstGeom prst="rect">
            <a:avLst/>
          </a:prstGeom>
        </p:spPr>
      </p:pic>
      <p:pic>
        <p:nvPicPr>
          <p:cNvPr id="13" name="Picture 12">
            <a:extLst>
              <a:ext uri="{FF2B5EF4-FFF2-40B4-BE49-F238E27FC236}">
                <a16:creationId xmlns:a16="http://schemas.microsoft.com/office/drawing/2014/main" id="{AD47A15A-1BEB-44A1-B4D9-38E6D9B84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8767" y="1071471"/>
            <a:ext cx="3436310" cy="4707029"/>
          </a:xfrm>
          <a:prstGeom prst="rect">
            <a:avLst/>
          </a:prstGeom>
        </p:spPr>
      </p:pic>
      <p:graphicFrame>
        <p:nvGraphicFramePr>
          <p:cNvPr id="11" name="Chart 10">
            <a:extLst>
              <a:ext uri="{FF2B5EF4-FFF2-40B4-BE49-F238E27FC236}">
                <a16:creationId xmlns:a16="http://schemas.microsoft.com/office/drawing/2014/main" id="{6654DAE9-2B24-488C-B79F-8C884628E8DE}"/>
              </a:ext>
            </a:extLst>
          </p:cNvPr>
          <p:cNvGraphicFramePr/>
          <p:nvPr>
            <p:extLst>
              <p:ext uri="{D42A27DB-BD31-4B8C-83A1-F6EECF244321}">
                <p14:modId xmlns:p14="http://schemas.microsoft.com/office/powerpoint/2010/main" val="3031719744"/>
              </p:ext>
            </p:extLst>
          </p:nvPr>
        </p:nvGraphicFramePr>
        <p:xfrm>
          <a:off x="7192531" y="3428999"/>
          <a:ext cx="5974444" cy="330921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631552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FD6F0C-D6BB-4506-8E10-E4D0CD79892F}"/>
              </a:ext>
            </a:extLst>
          </p:cNvPr>
          <p:cNvSpPr/>
          <p:nvPr/>
        </p:nvSpPr>
        <p:spPr>
          <a:xfrm rot="16200000">
            <a:off x="10570115" y="1807114"/>
            <a:ext cx="2218786" cy="1024985"/>
          </a:xfrm>
          <a:prstGeom prst="rect">
            <a:avLst/>
          </a:prstGeom>
        </p:spPr>
        <p:txBody>
          <a:bodyPr vert="horz" lIns="91440" tIns="45720" rIns="91440" bIns="45720" rtlCol="0" anchor="t">
            <a:normAutofit/>
          </a:bodyPr>
          <a:lstStyle/>
          <a:p>
            <a:pPr defTabSz="914400">
              <a:lnSpc>
                <a:spcPct val="90000"/>
              </a:lnSpc>
              <a:spcAft>
                <a:spcPts val="600"/>
              </a:spcAft>
            </a:pPr>
            <a:r>
              <a:rPr lang="en-US" sz="2000" b="1" dirty="0" err="1"/>
              <a:t>Realizado</a:t>
            </a:r>
            <a:r>
              <a:rPr lang="en-US" sz="2000" b="1" dirty="0"/>
              <a:t> por:</a:t>
            </a:r>
          </a:p>
          <a:p>
            <a:pPr defTabSz="914400">
              <a:lnSpc>
                <a:spcPct val="90000"/>
              </a:lnSpc>
              <a:spcAft>
                <a:spcPts val="600"/>
              </a:spcAft>
            </a:pPr>
            <a:r>
              <a:rPr lang="en-US" sz="2000" b="1" dirty="0" err="1"/>
              <a:t>Abg</a:t>
            </a:r>
            <a:r>
              <a:rPr lang="en-US" sz="2000" b="1" dirty="0"/>
              <a:t>. Karla </a:t>
            </a:r>
            <a:r>
              <a:rPr lang="en-US" sz="2000" b="1" dirty="0" err="1"/>
              <a:t>Chacón</a:t>
            </a:r>
            <a:endParaRPr lang="en-US" sz="2000" dirty="0"/>
          </a:p>
        </p:txBody>
      </p:sp>
      <p:pic>
        <p:nvPicPr>
          <p:cNvPr id="2" name="Picture 1">
            <a:extLst>
              <a:ext uri="{FF2B5EF4-FFF2-40B4-BE49-F238E27FC236}">
                <a16:creationId xmlns:a16="http://schemas.microsoft.com/office/drawing/2014/main" id="{BFBA70C0-5938-41B0-89CE-806F63EB9B5B}"/>
              </a:ext>
            </a:extLst>
          </p:cNvPr>
          <p:cNvPicPr>
            <a:picLocks noChangeAspect="1"/>
          </p:cNvPicPr>
          <p:nvPr/>
        </p:nvPicPr>
        <p:blipFill rotWithShape="1">
          <a:blip r:embed="rId2"/>
          <a:srcRect l="18026" t="27602" r="18947" b="10409"/>
          <a:stretch/>
        </p:blipFill>
        <p:spPr>
          <a:xfrm>
            <a:off x="0" y="646331"/>
            <a:ext cx="11227883" cy="6211669"/>
          </a:xfrm>
          <a:prstGeom prst="rect">
            <a:avLst/>
          </a:prstGeom>
        </p:spPr>
      </p:pic>
      <p:grpSp>
        <p:nvGrpSpPr>
          <p:cNvPr id="12" name="Group 7">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9" name="Rectangle 8">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06E1ECC7-6AC5-44C8-85D0-EF2E42682942}"/>
              </a:ext>
            </a:extLst>
          </p:cNvPr>
          <p:cNvSpPr txBox="1"/>
          <p:nvPr/>
        </p:nvSpPr>
        <p:spPr>
          <a:xfrm>
            <a:off x="336884" y="0"/>
            <a:ext cx="10474609" cy="646331"/>
          </a:xfrm>
          <a:prstGeom prst="rect">
            <a:avLst/>
          </a:prstGeom>
          <a:noFill/>
        </p:spPr>
        <p:txBody>
          <a:bodyPr wrap="square" rtlCol="0">
            <a:spAutoFit/>
          </a:bodyPr>
          <a:lstStyle/>
          <a:p>
            <a:pPr algn="ctr"/>
            <a:r>
              <a:rPr lang="es-EC" sz="3600" dirty="0"/>
              <a:t>4 teorías de aprendizaje</a:t>
            </a:r>
            <a:endParaRPr lang="en-US" sz="3600" dirty="0"/>
          </a:p>
        </p:txBody>
      </p:sp>
    </p:spTree>
    <p:extLst>
      <p:ext uri="{BB962C8B-B14F-4D97-AF65-F5344CB8AC3E}">
        <p14:creationId xmlns:p14="http://schemas.microsoft.com/office/powerpoint/2010/main" val="5096968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rganiza tus clases con la Taxonomía de Bloom - Observatorio / Instituto  para el Futuro de la Educación">
            <a:extLst>
              <a:ext uri="{FF2B5EF4-FFF2-40B4-BE49-F238E27FC236}">
                <a16:creationId xmlns:a16="http://schemas.microsoft.com/office/drawing/2014/main" id="{B667C2C4-0521-493F-81CF-6825CB140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0" y="0"/>
            <a:ext cx="122344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9729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9" name="Freeform: Shape 205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61" name="Group 206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06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6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2054" name="Picture 6" descr="resultados aprendizaje | Ordenando la red">
            <a:extLst>
              <a:ext uri="{FF2B5EF4-FFF2-40B4-BE49-F238E27FC236}">
                <a16:creationId xmlns:a16="http://schemas.microsoft.com/office/drawing/2014/main" id="{0722CC24-BE95-44F4-A5CF-AD75D1AF9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861" y="0"/>
            <a:ext cx="673229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4180BC-2325-4AFB-A383-947635B81696}"/>
              </a:ext>
            </a:extLst>
          </p:cNvPr>
          <p:cNvSpPr txBox="1"/>
          <p:nvPr/>
        </p:nvSpPr>
        <p:spPr>
          <a:xfrm>
            <a:off x="9687697" y="2669059"/>
            <a:ext cx="2504303" cy="369332"/>
          </a:xfrm>
          <a:prstGeom prst="rect">
            <a:avLst/>
          </a:prstGeom>
          <a:noFill/>
        </p:spPr>
        <p:txBody>
          <a:bodyPr wrap="square" rtlCol="0">
            <a:spAutoFit/>
          </a:bodyPr>
          <a:lstStyle/>
          <a:p>
            <a:r>
              <a:rPr lang="es-EC" dirty="0" err="1">
                <a:solidFill>
                  <a:srgbClr val="0070C0"/>
                </a:solidFill>
              </a:rPr>
              <a:t>Taxonomia</a:t>
            </a:r>
            <a:r>
              <a:rPr lang="es-EC" dirty="0">
                <a:solidFill>
                  <a:srgbClr val="0070C0"/>
                </a:solidFill>
              </a:rPr>
              <a:t> de </a:t>
            </a:r>
            <a:r>
              <a:rPr lang="es-EC" dirty="0" err="1">
                <a:solidFill>
                  <a:srgbClr val="0070C0"/>
                </a:solidFill>
              </a:rPr>
              <a:t>Fink</a:t>
            </a:r>
            <a:endParaRPr lang="en-US" dirty="0">
              <a:solidFill>
                <a:srgbClr val="0070C0"/>
              </a:solidFill>
            </a:endParaRPr>
          </a:p>
        </p:txBody>
      </p:sp>
    </p:spTree>
    <p:extLst>
      <p:ext uri="{BB962C8B-B14F-4D97-AF65-F5344CB8AC3E}">
        <p14:creationId xmlns:p14="http://schemas.microsoft.com/office/powerpoint/2010/main" val="24022238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E727AE-506F-4116-A863-B33132F29BF2}"/>
              </a:ext>
            </a:extLst>
          </p:cNvPr>
          <p:cNvPicPr>
            <a:picLocks noChangeAspect="1"/>
          </p:cNvPicPr>
          <p:nvPr/>
        </p:nvPicPr>
        <p:blipFill>
          <a:blip r:embed="rId2"/>
          <a:stretch>
            <a:fillRect/>
          </a:stretch>
        </p:blipFill>
        <p:spPr>
          <a:xfrm>
            <a:off x="2552699" y="0"/>
            <a:ext cx="6800945" cy="6858000"/>
          </a:xfrm>
          <a:prstGeom prst="rect">
            <a:avLst/>
          </a:prstGeom>
        </p:spPr>
      </p:pic>
      <p:sp>
        <p:nvSpPr>
          <p:cNvPr id="3" name="TextBox 2">
            <a:extLst>
              <a:ext uri="{FF2B5EF4-FFF2-40B4-BE49-F238E27FC236}">
                <a16:creationId xmlns:a16="http://schemas.microsoft.com/office/drawing/2014/main" id="{C46312F3-707B-4835-856E-68D0E6EC7DCF}"/>
              </a:ext>
            </a:extLst>
          </p:cNvPr>
          <p:cNvSpPr txBox="1"/>
          <p:nvPr/>
        </p:nvSpPr>
        <p:spPr>
          <a:xfrm>
            <a:off x="9835763" y="2782669"/>
            <a:ext cx="1486894" cy="646331"/>
          </a:xfrm>
          <a:prstGeom prst="rect">
            <a:avLst/>
          </a:prstGeom>
          <a:noFill/>
        </p:spPr>
        <p:txBody>
          <a:bodyPr wrap="square" rtlCol="0">
            <a:spAutoFit/>
          </a:bodyPr>
          <a:lstStyle/>
          <a:p>
            <a:r>
              <a:rPr lang="es-EC" dirty="0" err="1"/>
              <a:t>Taxonomia</a:t>
            </a:r>
            <a:r>
              <a:rPr lang="es-EC" dirty="0"/>
              <a:t> en </a:t>
            </a:r>
            <a:r>
              <a:rPr lang="es-EC" dirty="0" err="1"/>
              <a:t>ProMETA</a:t>
            </a:r>
            <a:endParaRPr lang="en-US" dirty="0"/>
          </a:p>
        </p:txBody>
      </p:sp>
    </p:spTree>
    <p:extLst>
      <p:ext uri="{BB962C8B-B14F-4D97-AF65-F5344CB8AC3E}">
        <p14:creationId xmlns:p14="http://schemas.microsoft.com/office/powerpoint/2010/main" val="13495812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26" name="TextBox 25">
            <a:extLst>
              <a:ext uri="{FF2B5EF4-FFF2-40B4-BE49-F238E27FC236}">
                <a16:creationId xmlns:a16="http://schemas.microsoft.com/office/drawing/2014/main" id="{E25F8BFC-42CA-4014-98B9-77FE4DDBBDB4}"/>
              </a:ext>
            </a:extLst>
          </p:cNvPr>
          <p:cNvSpPr txBox="1"/>
          <p:nvPr/>
        </p:nvSpPr>
        <p:spPr>
          <a:xfrm rot="20969671">
            <a:off x="7257922" y="4389720"/>
            <a:ext cx="1663700" cy="892552"/>
          </a:xfrm>
          <a:prstGeom prst="rect">
            <a:avLst/>
          </a:prstGeom>
          <a:noFill/>
        </p:spPr>
        <p:txBody>
          <a:bodyPr wrap="square" rtlCol="0">
            <a:spAutoFit/>
          </a:bodyPr>
          <a:lstStyle/>
          <a:p>
            <a:r>
              <a:rPr lang="es-EC" sz="3200" b="1" dirty="0" err="1">
                <a:solidFill>
                  <a:srgbClr val="FF0000"/>
                </a:solidFill>
              </a:rPr>
              <a:t>Filosofia</a:t>
            </a:r>
            <a:r>
              <a:rPr lang="es-EC" sz="3200" b="1" dirty="0">
                <a:solidFill>
                  <a:srgbClr val="FF0000"/>
                </a:solidFill>
              </a:rPr>
              <a:t>     </a:t>
            </a:r>
          </a:p>
          <a:p>
            <a:r>
              <a:rPr lang="es-EC" sz="2000" b="1" dirty="0">
                <a:solidFill>
                  <a:srgbClr val="FF0000"/>
                </a:solidFill>
              </a:rPr>
              <a:t>educativa</a:t>
            </a:r>
            <a:endParaRPr lang="en-US" sz="3200" b="1" dirty="0">
              <a:solidFill>
                <a:srgbClr val="FF0000"/>
              </a:solidFill>
            </a:endParaRPr>
          </a:p>
        </p:txBody>
      </p:sp>
      <p:sp>
        <p:nvSpPr>
          <p:cNvPr id="28" name="TextBox 27">
            <a:extLst>
              <a:ext uri="{FF2B5EF4-FFF2-40B4-BE49-F238E27FC236}">
                <a16:creationId xmlns:a16="http://schemas.microsoft.com/office/drawing/2014/main" id="{E943A8DF-5F32-434C-A6BD-23E27095A7DC}"/>
              </a:ext>
            </a:extLst>
          </p:cNvPr>
          <p:cNvSpPr txBox="1"/>
          <p:nvPr/>
        </p:nvSpPr>
        <p:spPr>
          <a:xfrm rot="20826884">
            <a:off x="4336189" y="1505732"/>
            <a:ext cx="1849848" cy="830997"/>
          </a:xfrm>
          <a:prstGeom prst="rect">
            <a:avLst/>
          </a:prstGeom>
          <a:noFill/>
        </p:spPr>
        <p:txBody>
          <a:bodyPr wrap="square" rtlCol="0">
            <a:spAutoFit/>
          </a:bodyPr>
          <a:lstStyle/>
          <a:p>
            <a:pPr algn="ctr"/>
            <a:r>
              <a:rPr lang="es-EC" sz="2800" b="1" dirty="0">
                <a:solidFill>
                  <a:srgbClr val="FF0000"/>
                </a:solidFill>
              </a:rPr>
              <a:t>Plan </a:t>
            </a:r>
            <a:r>
              <a:rPr lang="es-EC" sz="2000" b="1" dirty="0">
                <a:solidFill>
                  <a:srgbClr val="FF0000"/>
                </a:solidFill>
              </a:rPr>
              <a:t>de  educación  </a:t>
            </a:r>
            <a:endParaRPr lang="en-US" sz="2800" b="1" dirty="0">
              <a:solidFill>
                <a:srgbClr val="FF0000"/>
              </a:solidFill>
            </a:endParaRPr>
          </a:p>
        </p:txBody>
      </p:sp>
      <p:sp>
        <p:nvSpPr>
          <p:cNvPr id="29" name="TextBox 28">
            <a:extLst>
              <a:ext uri="{FF2B5EF4-FFF2-40B4-BE49-F238E27FC236}">
                <a16:creationId xmlns:a16="http://schemas.microsoft.com/office/drawing/2014/main" id="{57724B09-4626-477A-AA75-5105766DA03E}"/>
              </a:ext>
            </a:extLst>
          </p:cNvPr>
          <p:cNvSpPr txBox="1"/>
          <p:nvPr/>
        </p:nvSpPr>
        <p:spPr>
          <a:xfrm rot="20826884">
            <a:off x="4107589" y="763299"/>
            <a:ext cx="1849848" cy="461665"/>
          </a:xfrm>
          <a:prstGeom prst="rect">
            <a:avLst/>
          </a:prstGeom>
          <a:noFill/>
        </p:spPr>
        <p:txBody>
          <a:bodyPr wrap="square" rtlCol="0">
            <a:spAutoFit/>
          </a:bodyPr>
          <a:lstStyle/>
          <a:p>
            <a:r>
              <a:rPr lang="es-EC" sz="2400" b="1" dirty="0">
                <a:solidFill>
                  <a:srgbClr val="FF0000"/>
                </a:solidFill>
              </a:rPr>
              <a:t>    </a:t>
            </a:r>
            <a:r>
              <a:rPr lang="es-EC" sz="2400" b="1" dirty="0" err="1">
                <a:solidFill>
                  <a:srgbClr val="FF0000"/>
                </a:solidFill>
              </a:rPr>
              <a:t>Formacion</a:t>
            </a:r>
            <a:r>
              <a:rPr lang="es-EC" sz="2400" b="1" dirty="0">
                <a:solidFill>
                  <a:srgbClr val="FF0000"/>
                </a:solidFill>
              </a:rPr>
              <a:t> </a:t>
            </a:r>
            <a:endParaRPr lang="en-US" sz="2400" b="1" dirty="0">
              <a:solidFill>
                <a:srgbClr val="FF0000"/>
              </a:solidFill>
            </a:endParaRPr>
          </a:p>
        </p:txBody>
      </p:sp>
      <p:sp>
        <p:nvSpPr>
          <p:cNvPr id="16" name="TextBox 15">
            <a:extLst>
              <a:ext uri="{FF2B5EF4-FFF2-40B4-BE49-F238E27FC236}">
                <a16:creationId xmlns:a16="http://schemas.microsoft.com/office/drawing/2014/main" id="{CEEAD22E-529E-44D7-9EFB-6DFADCD40A29}"/>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
        <p:nvSpPr>
          <p:cNvPr id="15" name="TextBox 14">
            <a:extLst>
              <a:ext uri="{FF2B5EF4-FFF2-40B4-BE49-F238E27FC236}">
                <a16:creationId xmlns:a16="http://schemas.microsoft.com/office/drawing/2014/main" id="{98B6807E-CB21-4D13-BCDC-97133E098481}"/>
              </a:ext>
            </a:extLst>
          </p:cNvPr>
          <p:cNvSpPr txBox="1"/>
          <p:nvPr/>
        </p:nvSpPr>
        <p:spPr>
          <a:xfrm rot="20826884">
            <a:off x="4297047" y="26803"/>
            <a:ext cx="1246392" cy="707886"/>
          </a:xfrm>
          <a:prstGeom prst="rect">
            <a:avLst/>
          </a:prstGeom>
          <a:noFill/>
        </p:spPr>
        <p:txBody>
          <a:bodyPr wrap="square" rtlCol="0">
            <a:spAutoFit/>
          </a:bodyPr>
          <a:lstStyle/>
          <a:p>
            <a:pPr algn="ctr"/>
            <a:r>
              <a:rPr lang="es-EC" sz="2000" b="1" dirty="0">
                <a:solidFill>
                  <a:srgbClr val="FF0000"/>
                </a:solidFill>
              </a:rPr>
              <a:t>       Imago        </a:t>
            </a:r>
          </a:p>
          <a:p>
            <a:pPr algn="ctr"/>
            <a:r>
              <a:rPr lang="es-EC" sz="2000" b="1" dirty="0">
                <a:solidFill>
                  <a:srgbClr val="FF0000"/>
                </a:solidFill>
              </a:rPr>
              <a:t>            DEI </a:t>
            </a:r>
            <a:endParaRPr lang="en-US" sz="2000" b="1" dirty="0">
              <a:solidFill>
                <a:srgbClr val="FF0000"/>
              </a:solidFill>
            </a:endParaRPr>
          </a:p>
        </p:txBody>
      </p:sp>
      <p:cxnSp>
        <p:nvCxnSpPr>
          <p:cNvPr id="21" name="Straight Arrow Connector 20">
            <a:extLst>
              <a:ext uri="{FF2B5EF4-FFF2-40B4-BE49-F238E27FC236}">
                <a16:creationId xmlns:a16="http://schemas.microsoft.com/office/drawing/2014/main" id="{A45EC12A-3E1C-452F-B8C5-FC45E71252E0}"/>
              </a:ext>
            </a:extLst>
          </p:cNvPr>
          <p:cNvCxnSpPr>
            <a:cxnSpLocks/>
          </p:cNvCxnSpPr>
          <p:nvPr/>
        </p:nvCxnSpPr>
        <p:spPr>
          <a:xfrm flipH="1" flipV="1">
            <a:off x="7857462" y="3848985"/>
            <a:ext cx="92989" cy="71109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EE7EF383-DCB5-4620-B603-19DFD483D98C}"/>
              </a:ext>
            </a:extLst>
          </p:cNvPr>
          <p:cNvSpPr txBox="1"/>
          <p:nvPr/>
        </p:nvSpPr>
        <p:spPr>
          <a:xfrm rot="20826884">
            <a:off x="4349916" y="2890321"/>
            <a:ext cx="1849848" cy="954107"/>
          </a:xfrm>
          <a:prstGeom prst="rect">
            <a:avLst/>
          </a:prstGeom>
          <a:noFill/>
        </p:spPr>
        <p:txBody>
          <a:bodyPr wrap="square" rtlCol="0">
            <a:spAutoFit/>
          </a:bodyPr>
          <a:lstStyle/>
          <a:p>
            <a:r>
              <a:rPr lang="es-EC" sz="2800" b="1" dirty="0">
                <a:solidFill>
                  <a:srgbClr val="FF0000"/>
                </a:solidFill>
              </a:rPr>
              <a:t>Objetivos</a:t>
            </a:r>
          </a:p>
          <a:p>
            <a:r>
              <a:rPr lang="es-EC" sz="2800" b="1" dirty="0">
                <a:solidFill>
                  <a:srgbClr val="FF0000"/>
                </a:solidFill>
              </a:rPr>
              <a:t>educativos</a:t>
            </a:r>
            <a:endParaRPr lang="en-US" sz="2800" b="1" dirty="0">
              <a:solidFill>
                <a:srgbClr val="FF0000"/>
              </a:solidFill>
            </a:endParaRPr>
          </a:p>
        </p:txBody>
      </p:sp>
      <p:sp>
        <p:nvSpPr>
          <p:cNvPr id="30" name="TextBox 29">
            <a:extLst>
              <a:ext uri="{FF2B5EF4-FFF2-40B4-BE49-F238E27FC236}">
                <a16:creationId xmlns:a16="http://schemas.microsoft.com/office/drawing/2014/main" id="{55AF0C79-DC80-4D96-827F-2A5E64072030}"/>
              </a:ext>
            </a:extLst>
          </p:cNvPr>
          <p:cNvSpPr txBox="1"/>
          <p:nvPr/>
        </p:nvSpPr>
        <p:spPr>
          <a:xfrm rot="20826884">
            <a:off x="7092771" y="2664944"/>
            <a:ext cx="1913683" cy="1231106"/>
          </a:xfrm>
          <a:prstGeom prst="rect">
            <a:avLst/>
          </a:prstGeom>
          <a:noFill/>
        </p:spPr>
        <p:txBody>
          <a:bodyPr wrap="square" rtlCol="0">
            <a:spAutoFit/>
          </a:bodyPr>
          <a:lstStyle/>
          <a:p>
            <a:r>
              <a:rPr lang="es-EC" sz="2400" b="1" dirty="0">
                <a:solidFill>
                  <a:srgbClr val="FF0000"/>
                </a:solidFill>
              </a:rPr>
              <a:t>Objetivos</a:t>
            </a:r>
            <a:r>
              <a:rPr lang="es-EC" sz="2800" b="1" dirty="0">
                <a:solidFill>
                  <a:srgbClr val="FF0000"/>
                </a:solidFill>
              </a:rPr>
              <a:t> </a:t>
            </a:r>
          </a:p>
          <a:p>
            <a:r>
              <a:rPr lang="es-EC" b="1" dirty="0">
                <a:solidFill>
                  <a:srgbClr val="FF0000"/>
                </a:solidFill>
              </a:rPr>
              <a:t>(del aprendizaje)</a:t>
            </a:r>
          </a:p>
          <a:p>
            <a:r>
              <a:rPr lang="es-EC" sz="2800" b="1" dirty="0">
                <a:solidFill>
                  <a:srgbClr val="FF0000"/>
                </a:solidFill>
              </a:rPr>
              <a:t>Facultad</a:t>
            </a:r>
            <a:endParaRPr lang="en-US" sz="2800" b="1" dirty="0">
              <a:solidFill>
                <a:srgbClr val="FF0000"/>
              </a:solidFill>
            </a:endParaRPr>
          </a:p>
        </p:txBody>
      </p:sp>
    </p:spTree>
    <p:extLst>
      <p:ext uri="{BB962C8B-B14F-4D97-AF65-F5344CB8AC3E}">
        <p14:creationId xmlns:p14="http://schemas.microsoft.com/office/powerpoint/2010/main" val="5334621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80E8F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51C43D2-2E06-48D4-BC94-EE1E57F2A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541" y="744280"/>
            <a:ext cx="8309251" cy="4816548"/>
          </a:xfrm>
          <a:prstGeom prst="rect">
            <a:avLst/>
          </a:prstGeom>
        </p:spPr>
      </p:pic>
      <p:sp>
        <p:nvSpPr>
          <p:cNvPr id="4" name="TextBox 3">
            <a:extLst>
              <a:ext uri="{FF2B5EF4-FFF2-40B4-BE49-F238E27FC236}">
                <a16:creationId xmlns:a16="http://schemas.microsoft.com/office/drawing/2014/main" id="{D4823A20-2AD4-4554-A472-0F01C58B9BDE}"/>
              </a:ext>
            </a:extLst>
          </p:cNvPr>
          <p:cNvSpPr txBox="1"/>
          <p:nvPr/>
        </p:nvSpPr>
        <p:spPr>
          <a:xfrm>
            <a:off x="241299" y="217349"/>
            <a:ext cx="3496901" cy="5970865"/>
          </a:xfrm>
          <a:prstGeom prst="rect">
            <a:avLst/>
          </a:prstGeom>
          <a:noFill/>
        </p:spPr>
        <p:txBody>
          <a:bodyPr wrap="square" rtlCol="0">
            <a:spAutoFit/>
          </a:bodyPr>
          <a:lstStyle/>
          <a:p>
            <a:r>
              <a:rPr lang="es-ES" sz="2800" dirty="0"/>
              <a:t>La necesidad de que los docentes entiendan…</a:t>
            </a:r>
          </a:p>
          <a:p>
            <a:endParaRPr lang="es-ES" sz="2800" dirty="0"/>
          </a:p>
          <a:p>
            <a:r>
              <a:rPr lang="es-ES" sz="2800" dirty="0"/>
              <a:t>1. Como enseñar</a:t>
            </a:r>
          </a:p>
          <a:p>
            <a:endParaRPr lang="es-ES" sz="2800" dirty="0"/>
          </a:p>
          <a:p>
            <a:r>
              <a:rPr lang="es-ES" sz="2800" dirty="0"/>
              <a:t>2. El currículo</a:t>
            </a:r>
          </a:p>
          <a:p>
            <a:endParaRPr lang="es-ES" sz="2800" dirty="0"/>
          </a:p>
          <a:p>
            <a:r>
              <a:rPr lang="es-ES" sz="2800" dirty="0"/>
              <a:t>3. Su estudiante</a:t>
            </a:r>
          </a:p>
          <a:p>
            <a:endParaRPr lang="es-ES" sz="2800" dirty="0"/>
          </a:p>
          <a:p>
            <a:endParaRPr lang="es-ES" sz="2800" dirty="0"/>
          </a:p>
          <a:p>
            <a:r>
              <a:rPr lang="es-ES" sz="2800" dirty="0"/>
              <a:t>La facultad está en su propio viaje educativo.</a:t>
            </a:r>
            <a:endParaRPr lang="en-US" dirty="0"/>
          </a:p>
          <a:p>
            <a:endParaRPr lang="en-US" dirty="0"/>
          </a:p>
        </p:txBody>
      </p:sp>
    </p:spTree>
    <p:extLst>
      <p:ext uri="{BB962C8B-B14F-4D97-AF65-F5344CB8AC3E}">
        <p14:creationId xmlns:p14="http://schemas.microsoft.com/office/powerpoint/2010/main" val="37274992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icole Janson on Twitter: &quot;Data driven dialogue with DBMS, RRCMS, and HLA  ELA teachers!! @CumberlandCoSch @DBMS_Hawks @Miss_JonesJ @ReidRossCougars  #CCSONTHERISE #CCSELAExperience https://t.co/ogcNLIrAWD&quot; / Twitter">
            <a:extLst>
              <a:ext uri="{FF2B5EF4-FFF2-40B4-BE49-F238E27FC236}">
                <a16:creationId xmlns:a16="http://schemas.microsoft.com/office/drawing/2014/main" id="{6FA71FC4-C1E5-452B-96CB-FDD3AFBC5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8848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26821-DC77-4CFA-B353-4E4F5A8D94C8}"/>
              </a:ext>
            </a:extLst>
          </p:cNvPr>
          <p:cNvPicPr>
            <a:picLocks noChangeAspect="1"/>
          </p:cNvPicPr>
          <p:nvPr/>
        </p:nvPicPr>
        <p:blipFill rotWithShape="1">
          <a:blip r:embed="rId2">
            <a:extLst>
              <a:ext uri="{28A0092B-C50C-407E-A947-70E740481C1C}">
                <a14:useLocalDpi xmlns:a14="http://schemas.microsoft.com/office/drawing/2010/main" val="0"/>
              </a:ext>
            </a:extLst>
          </a:blip>
          <a:srcRect l="3542" r="7554" b="1"/>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D741C8E0-5730-4B43-A2C2-CA2C8A58F031}"/>
              </a:ext>
            </a:extLst>
          </p:cNvPr>
          <p:cNvSpPr txBox="1"/>
          <p:nvPr/>
        </p:nvSpPr>
        <p:spPr>
          <a:xfrm rot="20969671">
            <a:off x="2311400" y="4775200"/>
            <a:ext cx="1663700" cy="584775"/>
          </a:xfrm>
          <a:prstGeom prst="rect">
            <a:avLst/>
          </a:prstGeom>
          <a:noFill/>
        </p:spPr>
        <p:txBody>
          <a:bodyPr wrap="square" rtlCol="0">
            <a:spAutoFit/>
          </a:bodyPr>
          <a:lstStyle/>
          <a:p>
            <a:r>
              <a:rPr lang="es-EC" sz="3200" b="1" dirty="0">
                <a:solidFill>
                  <a:srgbClr val="FF0000"/>
                </a:solidFill>
              </a:rPr>
              <a:t>Doctrina</a:t>
            </a:r>
            <a:endParaRPr lang="en-US" sz="3200" b="1" dirty="0">
              <a:solidFill>
                <a:srgbClr val="FF0000"/>
              </a:solidFill>
            </a:endParaRPr>
          </a:p>
        </p:txBody>
      </p:sp>
      <p:sp>
        <p:nvSpPr>
          <p:cNvPr id="18" name="TextBox 17">
            <a:extLst>
              <a:ext uri="{FF2B5EF4-FFF2-40B4-BE49-F238E27FC236}">
                <a16:creationId xmlns:a16="http://schemas.microsoft.com/office/drawing/2014/main" id="{99CF0276-BDB2-42C2-BB41-766D28EBD62E}"/>
              </a:ext>
            </a:extLst>
          </p:cNvPr>
          <p:cNvSpPr txBox="1"/>
          <p:nvPr/>
        </p:nvSpPr>
        <p:spPr>
          <a:xfrm rot="21074527">
            <a:off x="2565400" y="3530600"/>
            <a:ext cx="1498600" cy="523220"/>
          </a:xfrm>
          <a:prstGeom prst="rect">
            <a:avLst/>
          </a:prstGeom>
          <a:noFill/>
        </p:spPr>
        <p:txBody>
          <a:bodyPr wrap="square" rtlCol="0">
            <a:spAutoFit/>
          </a:bodyPr>
          <a:lstStyle/>
          <a:p>
            <a:r>
              <a:rPr lang="es-EC" sz="2800" b="1" dirty="0">
                <a:solidFill>
                  <a:srgbClr val="FF0000"/>
                </a:solidFill>
              </a:rPr>
              <a:t>Misión</a:t>
            </a:r>
            <a:endParaRPr lang="en-US" sz="2800" b="1" dirty="0">
              <a:solidFill>
                <a:srgbClr val="FF0000"/>
              </a:solidFill>
            </a:endParaRPr>
          </a:p>
        </p:txBody>
      </p:sp>
      <p:sp>
        <p:nvSpPr>
          <p:cNvPr id="19" name="TextBox 18">
            <a:extLst>
              <a:ext uri="{FF2B5EF4-FFF2-40B4-BE49-F238E27FC236}">
                <a16:creationId xmlns:a16="http://schemas.microsoft.com/office/drawing/2014/main" id="{B0E6C652-F539-4BC9-A5B3-6ADEA11F000C}"/>
              </a:ext>
            </a:extLst>
          </p:cNvPr>
          <p:cNvSpPr txBox="1"/>
          <p:nvPr/>
        </p:nvSpPr>
        <p:spPr>
          <a:xfrm rot="20855706">
            <a:off x="2514600" y="2372380"/>
            <a:ext cx="1498600" cy="523220"/>
          </a:xfrm>
          <a:prstGeom prst="rect">
            <a:avLst/>
          </a:prstGeom>
          <a:noFill/>
        </p:spPr>
        <p:txBody>
          <a:bodyPr wrap="square" rtlCol="0">
            <a:spAutoFit/>
          </a:bodyPr>
          <a:lstStyle/>
          <a:p>
            <a:r>
              <a:rPr lang="es-EC" sz="2800" b="1" dirty="0">
                <a:solidFill>
                  <a:srgbClr val="FF0000"/>
                </a:solidFill>
              </a:rPr>
              <a:t>Visión</a:t>
            </a:r>
            <a:endParaRPr lang="en-US" sz="2800" b="1" dirty="0">
              <a:solidFill>
                <a:srgbClr val="FF0000"/>
              </a:solidFill>
            </a:endParaRPr>
          </a:p>
        </p:txBody>
      </p:sp>
      <p:sp>
        <p:nvSpPr>
          <p:cNvPr id="20" name="TextBox 19">
            <a:extLst>
              <a:ext uri="{FF2B5EF4-FFF2-40B4-BE49-F238E27FC236}">
                <a16:creationId xmlns:a16="http://schemas.microsoft.com/office/drawing/2014/main" id="{4D1CC666-5FE7-4DFB-8C6F-5618D53A1C2E}"/>
              </a:ext>
            </a:extLst>
          </p:cNvPr>
          <p:cNvSpPr txBox="1"/>
          <p:nvPr/>
        </p:nvSpPr>
        <p:spPr>
          <a:xfrm rot="21091239">
            <a:off x="2499277" y="1611740"/>
            <a:ext cx="1147800" cy="461665"/>
          </a:xfrm>
          <a:prstGeom prst="rect">
            <a:avLst/>
          </a:prstGeom>
          <a:noFill/>
        </p:spPr>
        <p:txBody>
          <a:bodyPr wrap="square" rtlCol="0">
            <a:spAutoFit/>
          </a:bodyPr>
          <a:lstStyle/>
          <a:p>
            <a:r>
              <a:rPr lang="es-EC" sz="2400" b="1" dirty="0">
                <a:solidFill>
                  <a:srgbClr val="FF0000"/>
                </a:solidFill>
              </a:rPr>
              <a:t>Valores</a:t>
            </a:r>
            <a:endParaRPr lang="en-US" sz="2400" b="1" dirty="0">
              <a:solidFill>
                <a:srgbClr val="FF0000"/>
              </a:solidFill>
            </a:endParaRPr>
          </a:p>
        </p:txBody>
      </p:sp>
      <p:sp>
        <p:nvSpPr>
          <p:cNvPr id="23" name="TextBox 22">
            <a:extLst>
              <a:ext uri="{FF2B5EF4-FFF2-40B4-BE49-F238E27FC236}">
                <a16:creationId xmlns:a16="http://schemas.microsoft.com/office/drawing/2014/main" id="{B0346A73-4EBC-4F21-9D5A-11BB61B53C5F}"/>
              </a:ext>
            </a:extLst>
          </p:cNvPr>
          <p:cNvSpPr txBox="1"/>
          <p:nvPr/>
        </p:nvSpPr>
        <p:spPr>
          <a:xfrm rot="20989116">
            <a:off x="2541056" y="1118437"/>
            <a:ext cx="1336104" cy="338554"/>
          </a:xfrm>
          <a:prstGeom prst="rect">
            <a:avLst/>
          </a:prstGeom>
          <a:noFill/>
        </p:spPr>
        <p:txBody>
          <a:bodyPr wrap="square" rtlCol="0">
            <a:spAutoFit/>
          </a:bodyPr>
          <a:lstStyle/>
          <a:p>
            <a:r>
              <a:rPr lang="es-EC" sz="1600" b="1" dirty="0" err="1">
                <a:solidFill>
                  <a:srgbClr val="FF0000"/>
                </a:solidFill>
              </a:rPr>
              <a:t>Koinania</a:t>
            </a:r>
            <a:endParaRPr lang="en-US" sz="1600" b="1" dirty="0">
              <a:solidFill>
                <a:srgbClr val="FF0000"/>
              </a:solidFill>
            </a:endParaRPr>
          </a:p>
        </p:txBody>
      </p:sp>
      <p:sp>
        <p:nvSpPr>
          <p:cNvPr id="24" name="TextBox 23">
            <a:extLst>
              <a:ext uri="{FF2B5EF4-FFF2-40B4-BE49-F238E27FC236}">
                <a16:creationId xmlns:a16="http://schemas.microsoft.com/office/drawing/2014/main" id="{EB753795-D6A0-48B8-A407-A559E7B9D825}"/>
              </a:ext>
            </a:extLst>
          </p:cNvPr>
          <p:cNvSpPr txBox="1"/>
          <p:nvPr/>
        </p:nvSpPr>
        <p:spPr>
          <a:xfrm rot="20969671">
            <a:off x="4253132" y="4620625"/>
            <a:ext cx="1826876" cy="584775"/>
          </a:xfrm>
          <a:prstGeom prst="rect">
            <a:avLst/>
          </a:prstGeom>
          <a:noFill/>
        </p:spPr>
        <p:txBody>
          <a:bodyPr wrap="square" rtlCol="0">
            <a:spAutoFit/>
          </a:bodyPr>
          <a:lstStyle/>
          <a:p>
            <a:r>
              <a:rPr lang="es-EC" sz="3200" b="1" dirty="0">
                <a:solidFill>
                  <a:srgbClr val="FF0000"/>
                </a:solidFill>
              </a:rPr>
              <a:t>Contexto</a:t>
            </a:r>
          </a:p>
        </p:txBody>
      </p:sp>
      <p:sp>
        <p:nvSpPr>
          <p:cNvPr id="26" name="TextBox 25">
            <a:extLst>
              <a:ext uri="{FF2B5EF4-FFF2-40B4-BE49-F238E27FC236}">
                <a16:creationId xmlns:a16="http://schemas.microsoft.com/office/drawing/2014/main" id="{E25F8BFC-42CA-4014-98B9-77FE4DDBBDB4}"/>
              </a:ext>
            </a:extLst>
          </p:cNvPr>
          <p:cNvSpPr txBox="1"/>
          <p:nvPr/>
        </p:nvSpPr>
        <p:spPr>
          <a:xfrm rot="20969671">
            <a:off x="7257922" y="4389720"/>
            <a:ext cx="1663700" cy="892552"/>
          </a:xfrm>
          <a:prstGeom prst="rect">
            <a:avLst/>
          </a:prstGeom>
          <a:noFill/>
        </p:spPr>
        <p:txBody>
          <a:bodyPr wrap="square" rtlCol="0">
            <a:spAutoFit/>
          </a:bodyPr>
          <a:lstStyle/>
          <a:p>
            <a:r>
              <a:rPr lang="es-EC" sz="3200" b="1" dirty="0" err="1">
                <a:solidFill>
                  <a:srgbClr val="FF0000"/>
                </a:solidFill>
              </a:rPr>
              <a:t>Filosofia</a:t>
            </a:r>
            <a:r>
              <a:rPr lang="es-EC" sz="3200" b="1" dirty="0">
                <a:solidFill>
                  <a:srgbClr val="FF0000"/>
                </a:solidFill>
              </a:rPr>
              <a:t>     </a:t>
            </a:r>
          </a:p>
          <a:p>
            <a:r>
              <a:rPr lang="es-EC" sz="2000" b="1" dirty="0">
                <a:solidFill>
                  <a:srgbClr val="FF0000"/>
                </a:solidFill>
              </a:rPr>
              <a:t>educativa</a:t>
            </a:r>
            <a:endParaRPr lang="en-US" sz="3200" b="1" dirty="0">
              <a:solidFill>
                <a:srgbClr val="FF0000"/>
              </a:solidFill>
            </a:endParaRPr>
          </a:p>
        </p:txBody>
      </p:sp>
      <p:sp>
        <p:nvSpPr>
          <p:cNvPr id="28" name="TextBox 27">
            <a:extLst>
              <a:ext uri="{FF2B5EF4-FFF2-40B4-BE49-F238E27FC236}">
                <a16:creationId xmlns:a16="http://schemas.microsoft.com/office/drawing/2014/main" id="{E943A8DF-5F32-434C-A6BD-23E27095A7DC}"/>
              </a:ext>
            </a:extLst>
          </p:cNvPr>
          <p:cNvSpPr txBox="1"/>
          <p:nvPr/>
        </p:nvSpPr>
        <p:spPr>
          <a:xfrm rot="20826884">
            <a:off x="4336189" y="1505732"/>
            <a:ext cx="1849848" cy="830997"/>
          </a:xfrm>
          <a:prstGeom prst="rect">
            <a:avLst/>
          </a:prstGeom>
          <a:noFill/>
        </p:spPr>
        <p:txBody>
          <a:bodyPr wrap="square" rtlCol="0">
            <a:spAutoFit/>
          </a:bodyPr>
          <a:lstStyle/>
          <a:p>
            <a:pPr algn="ctr"/>
            <a:r>
              <a:rPr lang="es-EC" sz="2800" b="1" dirty="0">
                <a:solidFill>
                  <a:srgbClr val="FF0000"/>
                </a:solidFill>
              </a:rPr>
              <a:t>Plan </a:t>
            </a:r>
            <a:r>
              <a:rPr lang="es-EC" sz="2000" b="1" dirty="0">
                <a:solidFill>
                  <a:srgbClr val="FF0000"/>
                </a:solidFill>
              </a:rPr>
              <a:t>de  educación  </a:t>
            </a:r>
            <a:endParaRPr lang="en-US" sz="2800" b="1" dirty="0">
              <a:solidFill>
                <a:srgbClr val="FF0000"/>
              </a:solidFill>
            </a:endParaRPr>
          </a:p>
        </p:txBody>
      </p:sp>
      <p:sp>
        <p:nvSpPr>
          <p:cNvPr id="29" name="TextBox 28">
            <a:extLst>
              <a:ext uri="{FF2B5EF4-FFF2-40B4-BE49-F238E27FC236}">
                <a16:creationId xmlns:a16="http://schemas.microsoft.com/office/drawing/2014/main" id="{57724B09-4626-477A-AA75-5105766DA03E}"/>
              </a:ext>
            </a:extLst>
          </p:cNvPr>
          <p:cNvSpPr txBox="1"/>
          <p:nvPr/>
        </p:nvSpPr>
        <p:spPr>
          <a:xfrm rot="20826884">
            <a:off x="4107589" y="763299"/>
            <a:ext cx="1849848" cy="461665"/>
          </a:xfrm>
          <a:prstGeom prst="rect">
            <a:avLst/>
          </a:prstGeom>
          <a:noFill/>
        </p:spPr>
        <p:txBody>
          <a:bodyPr wrap="square" rtlCol="0">
            <a:spAutoFit/>
          </a:bodyPr>
          <a:lstStyle/>
          <a:p>
            <a:r>
              <a:rPr lang="es-EC" sz="2400" b="1" dirty="0">
                <a:solidFill>
                  <a:srgbClr val="FF0000"/>
                </a:solidFill>
              </a:rPr>
              <a:t>    </a:t>
            </a:r>
            <a:r>
              <a:rPr lang="es-EC" sz="2400" b="1" dirty="0" err="1">
                <a:solidFill>
                  <a:srgbClr val="FF0000"/>
                </a:solidFill>
              </a:rPr>
              <a:t>Formacion</a:t>
            </a:r>
            <a:r>
              <a:rPr lang="es-EC" sz="2400" b="1" dirty="0">
                <a:solidFill>
                  <a:srgbClr val="FF0000"/>
                </a:solidFill>
              </a:rPr>
              <a:t> </a:t>
            </a:r>
            <a:endParaRPr lang="en-US" sz="2400" b="1" dirty="0">
              <a:solidFill>
                <a:srgbClr val="FF0000"/>
              </a:solidFill>
            </a:endParaRPr>
          </a:p>
        </p:txBody>
      </p:sp>
      <p:sp>
        <p:nvSpPr>
          <p:cNvPr id="16" name="TextBox 15">
            <a:extLst>
              <a:ext uri="{FF2B5EF4-FFF2-40B4-BE49-F238E27FC236}">
                <a16:creationId xmlns:a16="http://schemas.microsoft.com/office/drawing/2014/main" id="{CEEAD22E-529E-44D7-9EFB-6DFADCD40A29}"/>
              </a:ext>
            </a:extLst>
          </p:cNvPr>
          <p:cNvSpPr txBox="1"/>
          <p:nvPr/>
        </p:nvSpPr>
        <p:spPr>
          <a:xfrm>
            <a:off x="1796902" y="6060567"/>
            <a:ext cx="8431619" cy="369332"/>
          </a:xfrm>
          <a:prstGeom prst="rect">
            <a:avLst/>
          </a:prstGeom>
          <a:noFill/>
        </p:spPr>
        <p:txBody>
          <a:bodyPr wrap="square" rtlCol="0">
            <a:spAutoFit/>
          </a:bodyPr>
          <a:lstStyle/>
          <a:p>
            <a:r>
              <a:rPr lang="es-EC" dirty="0"/>
              <a:t>Directiva – administrar – organizar –  visionar – coordinar – hace mover y navegar</a:t>
            </a:r>
            <a:endParaRPr lang="en-US" dirty="0"/>
          </a:p>
        </p:txBody>
      </p:sp>
      <p:sp>
        <p:nvSpPr>
          <p:cNvPr id="15" name="TextBox 14">
            <a:extLst>
              <a:ext uri="{FF2B5EF4-FFF2-40B4-BE49-F238E27FC236}">
                <a16:creationId xmlns:a16="http://schemas.microsoft.com/office/drawing/2014/main" id="{98B6807E-CB21-4D13-BCDC-97133E098481}"/>
              </a:ext>
            </a:extLst>
          </p:cNvPr>
          <p:cNvSpPr txBox="1"/>
          <p:nvPr/>
        </p:nvSpPr>
        <p:spPr>
          <a:xfrm rot="20826884">
            <a:off x="4297047" y="26803"/>
            <a:ext cx="1246392" cy="707886"/>
          </a:xfrm>
          <a:prstGeom prst="rect">
            <a:avLst/>
          </a:prstGeom>
          <a:noFill/>
        </p:spPr>
        <p:txBody>
          <a:bodyPr wrap="square" rtlCol="0">
            <a:spAutoFit/>
          </a:bodyPr>
          <a:lstStyle/>
          <a:p>
            <a:pPr algn="ctr"/>
            <a:r>
              <a:rPr lang="es-EC" sz="2000" b="1" dirty="0">
                <a:solidFill>
                  <a:srgbClr val="FF0000"/>
                </a:solidFill>
              </a:rPr>
              <a:t>       Imago        </a:t>
            </a:r>
          </a:p>
          <a:p>
            <a:pPr algn="ctr"/>
            <a:r>
              <a:rPr lang="es-EC" sz="2000" b="1" dirty="0">
                <a:solidFill>
                  <a:srgbClr val="FF0000"/>
                </a:solidFill>
              </a:rPr>
              <a:t>            DEI </a:t>
            </a:r>
            <a:endParaRPr lang="en-US" sz="2000" b="1" dirty="0">
              <a:solidFill>
                <a:srgbClr val="FF0000"/>
              </a:solidFill>
            </a:endParaRPr>
          </a:p>
        </p:txBody>
      </p:sp>
      <p:sp>
        <p:nvSpPr>
          <p:cNvPr id="31" name="TextBox 30">
            <a:extLst>
              <a:ext uri="{FF2B5EF4-FFF2-40B4-BE49-F238E27FC236}">
                <a16:creationId xmlns:a16="http://schemas.microsoft.com/office/drawing/2014/main" id="{302E63F6-1AAF-44BC-82B3-78E921D96704}"/>
              </a:ext>
            </a:extLst>
          </p:cNvPr>
          <p:cNvSpPr txBox="1"/>
          <p:nvPr/>
        </p:nvSpPr>
        <p:spPr>
          <a:xfrm rot="20826884">
            <a:off x="4349916" y="2890321"/>
            <a:ext cx="1849848" cy="954107"/>
          </a:xfrm>
          <a:prstGeom prst="rect">
            <a:avLst/>
          </a:prstGeom>
          <a:noFill/>
        </p:spPr>
        <p:txBody>
          <a:bodyPr wrap="square" rtlCol="0">
            <a:spAutoFit/>
          </a:bodyPr>
          <a:lstStyle/>
          <a:p>
            <a:r>
              <a:rPr lang="es-EC" sz="2800" b="1" dirty="0">
                <a:solidFill>
                  <a:srgbClr val="FF0000"/>
                </a:solidFill>
              </a:rPr>
              <a:t>Objetivos</a:t>
            </a:r>
          </a:p>
          <a:p>
            <a:r>
              <a:rPr lang="es-EC" sz="2800" b="1" dirty="0">
                <a:solidFill>
                  <a:srgbClr val="FF0000"/>
                </a:solidFill>
              </a:rPr>
              <a:t>educativos</a:t>
            </a:r>
            <a:endParaRPr lang="en-US" sz="2800" b="1" dirty="0">
              <a:solidFill>
                <a:srgbClr val="FF0000"/>
              </a:solidFill>
            </a:endParaRPr>
          </a:p>
        </p:txBody>
      </p:sp>
      <p:sp>
        <p:nvSpPr>
          <p:cNvPr id="32" name="TextBox 31">
            <a:extLst>
              <a:ext uri="{FF2B5EF4-FFF2-40B4-BE49-F238E27FC236}">
                <a16:creationId xmlns:a16="http://schemas.microsoft.com/office/drawing/2014/main" id="{9F378D57-C891-4CA8-BA27-F3935DED45AA}"/>
              </a:ext>
            </a:extLst>
          </p:cNvPr>
          <p:cNvSpPr txBox="1"/>
          <p:nvPr/>
        </p:nvSpPr>
        <p:spPr>
          <a:xfrm rot="20826884">
            <a:off x="7092771" y="2664944"/>
            <a:ext cx="1913683" cy="1231106"/>
          </a:xfrm>
          <a:prstGeom prst="rect">
            <a:avLst/>
          </a:prstGeom>
          <a:noFill/>
        </p:spPr>
        <p:txBody>
          <a:bodyPr wrap="square" rtlCol="0">
            <a:spAutoFit/>
          </a:bodyPr>
          <a:lstStyle/>
          <a:p>
            <a:r>
              <a:rPr lang="es-EC" sz="2400" b="1" dirty="0">
                <a:solidFill>
                  <a:srgbClr val="FF0000"/>
                </a:solidFill>
              </a:rPr>
              <a:t>Objetivos</a:t>
            </a:r>
            <a:r>
              <a:rPr lang="es-EC" sz="2800" b="1" dirty="0">
                <a:solidFill>
                  <a:srgbClr val="FF0000"/>
                </a:solidFill>
              </a:rPr>
              <a:t> </a:t>
            </a:r>
          </a:p>
          <a:p>
            <a:r>
              <a:rPr lang="es-EC" b="1" dirty="0">
                <a:solidFill>
                  <a:srgbClr val="FF0000"/>
                </a:solidFill>
              </a:rPr>
              <a:t>(del aprendizaje)</a:t>
            </a:r>
          </a:p>
          <a:p>
            <a:r>
              <a:rPr lang="es-EC" sz="2800" b="1" dirty="0">
                <a:solidFill>
                  <a:srgbClr val="FF0000"/>
                </a:solidFill>
              </a:rPr>
              <a:t>Facultad</a:t>
            </a:r>
            <a:endParaRPr lang="en-US" sz="2800" b="1" dirty="0">
              <a:solidFill>
                <a:srgbClr val="FF0000"/>
              </a:solidFill>
            </a:endParaRPr>
          </a:p>
        </p:txBody>
      </p:sp>
      <p:cxnSp>
        <p:nvCxnSpPr>
          <p:cNvPr id="33" name="Straight Arrow Connector 32">
            <a:extLst>
              <a:ext uri="{FF2B5EF4-FFF2-40B4-BE49-F238E27FC236}">
                <a16:creationId xmlns:a16="http://schemas.microsoft.com/office/drawing/2014/main" id="{8BBE3641-66AB-44F4-8E75-96CCE2A428E4}"/>
              </a:ext>
            </a:extLst>
          </p:cNvPr>
          <p:cNvCxnSpPr>
            <a:cxnSpLocks/>
          </p:cNvCxnSpPr>
          <p:nvPr/>
        </p:nvCxnSpPr>
        <p:spPr>
          <a:xfrm flipH="1" flipV="1">
            <a:off x="7857462" y="3848985"/>
            <a:ext cx="92989" cy="71109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id="{B4516F92-4C9B-46AB-819A-1976750B2857}"/>
              </a:ext>
            </a:extLst>
          </p:cNvPr>
          <p:cNvCxnSpPr>
            <a:cxnSpLocks/>
          </p:cNvCxnSpPr>
          <p:nvPr/>
        </p:nvCxnSpPr>
        <p:spPr>
          <a:xfrm flipH="1" flipV="1">
            <a:off x="7711165" y="2307777"/>
            <a:ext cx="42408" cy="51322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BDDB1B7C-EB56-4832-9F1F-A2BEA5E13969}"/>
              </a:ext>
            </a:extLst>
          </p:cNvPr>
          <p:cNvSpPr txBox="1"/>
          <p:nvPr/>
        </p:nvSpPr>
        <p:spPr>
          <a:xfrm rot="20969671">
            <a:off x="7150393" y="1603520"/>
            <a:ext cx="1810903" cy="830997"/>
          </a:xfrm>
          <a:prstGeom prst="rect">
            <a:avLst/>
          </a:prstGeom>
          <a:noFill/>
        </p:spPr>
        <p:txBody>
          <a:bodyPr wrap="square" rtlCol="0">
            <a:spAutoFit/>
          </a:bodyPr>
          <a:lstStyle/>
          <a:p>
            <a:r>
              <a:rPr lang="es-EC" sz="2400" b="1" dirty="0">
                <a:solidFill>
                  <a:srgbClr val="FF0000"/>
                </a:solidFill>
              </a:rPr>
              <a:t>Métodos</a:t>
            </a:r>
          </a:p>
          <a:p>
            <a:r>
              <a:rPr lang="es-EC" sz="2400" b="1" dirty="0">
                <a:solidFill>
                  <a:srgbClr val="FF0000"/>
                </a:solidFill>
              </a:rPr>
              <a:t>Currículo</a:t>
            </a:r>
          </a:p>
        </p:txBody>
      </p:sp>
    </p:spTree>
    <p:extLst>
      <p:ext uri="{BB962C8B-B14F-4D97-AF65-F5344CB8AC3E}">
        <p14:creationId xmlns:p14="http://schemas.microsoft.com/office/powerpoint/2010/main" val="33944998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85BBF8-C653-43A0-949D-BEA09314F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0700"/>
            <a:ext cx="12227164" cy="6997700"/>
          </a:xfrm>
          <a:prstGeom prst="rect">
            <a:avLst/>
          </a:prstGeom>
        </p:spPr>
      </p:pic>
      <p:sp>
        <p:nvSpPr>
          <p:cNvPr id="4" name="TextBox 3">
            <a:extLst>
              <a:ext uri="{FF2B5EF4-FFF2-40B4-BE49-F238E27FC236}">
                <a16:creationId xmlns:a16="http://schemas.microsoft.com/office/drawing/2014/main" id="{863014A0-4C49-4988-9B0D-44937190C0FF}"/>
              </a:ext>
            </a:extLst>
          </p:cNvPr>
          <p:cNvSpPr txBox="1"/>
          <p:nvPr/>
        </p:nvSpPr>
        <p:spPr>
          <a:xfrm>
            <a:off x="0" y="0"/>
            <a:ext cx="12192000" cy="1815882"/>
          </a:xfrm>
          <a:prstGeom prst="rect">
            <a:avLst/>
          </a:prstGeom>
          <a:solidFill>
            <a:schemeClr val="tx1"/>
          </a:solidFill>
        </p:spPr>
        <p:txBody>
          <a:bodyPr wrap="square" rtlCol="0">
            <a:spAutoFit/>
          </a:bodyPr>
          <a:lstStyle/>
          <a:p>
            <a:endParaRPr lang="en-US" sz="4400" dirty="0"/>
          </a:p>
          <a:p>
            <a:r>
              <a:rPr lang="en-US" sz="4400" dirty="0">
                <a:solidFill>
                  <a:schemeClr val="bg1"/>
                </a:solidFill>
              </a:rPr>
              <a:t>         PEDAGOGIA                             ANDRAGOGIA</a:t>
            </a:r>
          </a:p>
          <a:p>
            <a:r>
              <a:rPr lang="es-ES" sz="2400" dirty="0">
                <a:solidFill>
                  <a:schemeClr val="bg1"/>
                </a:solidFill>
              </a:rPr>
              <a:t>        proceso de aprendizaje para niños                                proceso de aprendizaje para adultos</a:t>
            </a:r>
            <a:endParaRPr lang="en-US" dirty="0">
              <a:solidFill>
                <a:schemeClr val="bg1"/>
              </a:solidFill>
            </a:endParaRPr>
          </a:p>
        </p:txBody>
      </p:sp>
    </p:spTree>
    <p:extLst>
      <p:ext uri="{BB962C8B-B14F-4D97-AF65-F5344CB8AC3E}">
        <p14:creationId xmlns:p14="http://schemas.microsoft.com/office/powerpoint/2010/main" val="17823005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TotalTime>
  <Words>5376</Words>
  <Application>Microsoft Office PowerPoint</Application>
  <PresentationFormat>Widescreen</PresentationFormat>
  <Paragraphs>809</Paragraphs>
  <Slides>116</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116</vt:i4>
      </vt:variant>
    </vt:vector>
  </HeadingPairs>
  <TitlesOfParts>
    <vt:vector size="127" baseType="lpstr">
      <vt:lpstr>Aharoni</vt:lpstr>
      <vt:lpstr>AR BERKLEY</vt:lpstr>
      <vt:lpstr>Arial</vt:lpstr>
      <vt:lpstr>Arial</vt:lpstr>
      <vt:lpstr>Arial Black</vt:lpstr>
      <vt:lpstr>Calibri</vt:lpstr>
      <vt:lpstr>Calibri Light</vt:lpstr>
      <vt:lpstr>Cooper Black</vt:lpstr>
      <vt:lpstr>Times New Roman</vt:lpstr>
      <vt:lpstr>TT44o00</vt:lpstr>
      <vt:lpstr>Office Theme</vt:lpstr>
      <vt:lpstr>PowerPoint Presentation</vt:lpstr>
      <vt:lpstr>PowerPoint Presentation</vt:lpstr>
      <vt:lpstr>PowerPoint Presentation</vt:lpstr>
      <vt:lpstr>PowerPoint Presentation</vt:lpstr>
      <vt:lpstr>PowerPoint Presentation</vt:lpstr>
      <vt:lpstr>PowerPoint Presentation</vt:lpstr>
      <vt:lpstr>Problema encontrado:   los estudiantes no han estado aprendiendo bien los conceptos teológicos o no muestran la competencia que sus programas están orientados a capacitar. </vt:lpstr>
      <vt:lpstr>Los problemas identificados hasta ahora se relacionan con una fragmentación occidental reflejada en sus programas actuales. </vt:lpstr>
      <vt:lpstr>CETI es un intento de abordar áreas de integración destinadas a mejorar el aprendizaje de los estudiantes. </vt:lpstr>
      <vt:lpstr> La integración y correlación de cursos llevando la teología al ministerio practico</vt:lpstr>
      <vt:lpstr>PowerPoint Presentation</vt:lpstr>
      <vt:lpstr>PowerPoint Presentation</vt:lpstr>
      <vt:lpstr>Romper las barreras lingüísticas y culturales nos permite alcanzar nuevas alturas educativas con mayor comprensión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and Mary Hunter</dc:creator>
  <cp:lastModifiedBy>Ross and Mary Hunter</cp:lastModifiedBy>
  <cp:revision>1</cp:revision>
  <dcterms:created xsi:type="dcterms:W3CDTF">2024-12-08T21:49:48Z</dcterms:created>
  <dcterms:modified xsi:type="dcterms:W3CDTF">2024-12-08T21:51:15Z</dcterms:modified>
</cp:coreProperties>
</file>